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3"/>
  </p:notesMasterIdLst>
  <p:sldIdLst>
    <p:sldId id="256" r:id="rId2"/>
    <p:sldId id="404" r:id="rId3"/>
    <p:sldId id="330" r:id="rId4"/>
    <p:sldId id="403" r:id="rId5"/>
    <p:sldId id="331" r:id="rId6"/>
    <p:sldId id="405" r:id="rId7"/>
    <p:sldId id="406" r:id="rId8"/>
    <p:sldId id="407" r:id="rId9"/>
    <p:sldId id="349" r:id="rId10"/>
    <p:sldId id="336" r:id="rId11"/>
    <p:sldId id="394" r:id="rId12"/>
    <p:sldId id="345" r:id="rId13"/>
    <p:sldId id="347" r:id="rId14"/>
    <p:sldId id="417" r:id="rId15"/>
    <p:sldId id="440" r:id="rId16"/>
    <p:sldId id="441" r:id="rId17"/>
    <p:sldId id="419" r:id="rId18"/>
    <p:sldId id="353" r:id="rId19"/>
    <p:sldId id="445" r:id="rId20"/>
    <p:sldId id="429" r:id="rId21"/>
    <p:sldId id="354" r:id="rId22"/>
    <p:sldId id="357" r:id="rId23"/>
    <p:sldId id="278" r:id="rId24"/>
    <p:sldId id="279" r:id="rId25"/>
    <p:sldId id="430" r:id="rId26"/>
    <p:sldId id="413" r:id="rId27"/>
    <p:sldId id="415" r:id="rId28"/>
    <p:sldId id="442" r:id="rId29"/>
    <p:sldId id="416" r:id="rId30"/>
    <p:sldId id="392" r:id="rId31"/>
    <p:sldId id="360" r:id="rId32"/>
    <p:sldId id="312" r:id="rId33"/>
    <p:sldId id="317" r:id="rId34"/>
    <p:sldId id="319" r:id="rId35"/>
    <p:sldId id="447" r:id="rId36"/>
    <p:sldId id="448" r:id="rId37"/>
    <p:sldId id="368" r:id="rId38"/>
    <p:sldId id="366" r:id="rId39"/>
    <p:sldId id="307" r:id="rId40"/>
    <p:sldId id="309" r:id="rId41"/>
    <p:sldId id="310" r:id="rId42"/>
    <p:sldId id="296" r:id="rId43"/>
    <p:sldId id="308" r:id="rId44"/>
    <p:sldId id="328" r:id="rId45"/>
    <p:sldId id="370" r:id="rId46"/>
    <p:sldId id="372" r:id="rId47"/>
    <p:sldId id="373" r:id="rId48"/>
    <p:sldId id="450" r:id="rId49"/>
    <p:sldId id="324" r:id="rId50"/>
    <p:sldId id="376" r:id="rId51"/>
    <p:sldId id="300" r:id="rId52"/>
    <p:sldId id="301" r:id="rId53"/>
    <p:sldId id="437" r:id="rId54"/>
    <p:sldId id="435" r:id="rId55"/>
    <p:sldId id="282" r:id="rId56"/>
    <p:sldId id="382" r:id="rId57"/>
    <p:sldId id="383" r:id="rId58"/>
    <p:sldId id="386" r:id="rId59"/>
    <p:sldId id="387" r:id="rId60"/>
    <p:sldId id="396" r:id="rId61"/>
    <p:sldId id="389" r:id="rId62"/>
    <p:sldId id="397" r:id="rId63"/>
    <p:sldId id="384" r:id="rId64"/>
    <p:sldId id="433" r:id="rId65"/>
    <p:sldId id="361" r:id="rId66"/>
    <p:sldId id="398" r:id="rId67"/>
    <p:sldId id="299" r:id="rId68"/>
    <p:sldId id="320" r:id="rId69"/>
    <p:sldId id="306" r:id="rId70"/>
    <p:sldId id="322" r:id="rId71"/>
    <p:sldId id="323" r:id="rId72"/>
    <p:sldId id="348" r:id="rId73"/>
    <p:sldId id="359" r:id="rId74"/>
    <p:sldId id="293" r:id="rId75"/>
    <p:sldId id="381" r:id="rId76"/>
    <p:sldId id="339" r:id="rId77"/>
    <p:sldId id="374" r:id="rId78"/>
    <p:sldId id="377" r:id="rId79"/>
    <p:sldId id="379" r:id="rId80"/>
    <p:sldId id="378" r:id="rId81"/>
    <p:sldId id="332" r:id="rId82"/>
    <p:sldId id="351" r:id="rId83"/>
    <p:sldId id="337" r:id="rId84"/>
    <p:sldId id="409" r:id="rId85"/>
    <p:sldId id="412" r:id="rId86"/>
    <p:sldId id="391" r:id="rId87"/>
    <p:sldId id="346" r:id="rId88"/>
    <p:sldId id="422" r:id="rId89"/>
    <p:sldId id="410" r:id="rId90"/>
    <p:sldId id="280" r:id="rId91"/>
    <p:sldId id="431" r:id="rId92"/>
    <p:sldId id="432" r:id="rId93"/>
    <p:sldId id="385" r:id="rId94"/>
    <p:sldId id="274" r:id="rId95"/>
    <p:sldId id="390" r:id="rId96"/>
    <p:sldId id="395" r:id="rId97"/>
    <p:sldId id="358" r:id="rId98"/>
    <p:sldId id="425" r:id="rId99"/>
    <p:sldId id="428" r:id="rId100"/>
    <p:sldId id="439" r:id="rId101"/>
    <p:sldId id="449"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17" autoAdjust="0"/>
    <p:restoredTop sz="81481" autoAdjust="0"/>
  </p:normalViewPr>
  <p:slideViewPr>
    <p:cSldViewPr snapToGrid="0">
      <p:cViewPr>
        <p:scale>
          <a:sx n="62" d="100"/>
          <a:sy n="62" d="100"/>
        </p:scale>
        <p:origin x="115" y="199"/>
      </p:cViewPr>
      <p:guideLst/>
    </p:cSldViewPr>
  </p:slideViewPr>
  <p:notesTextViewPr>
    <p:cViewPr>
      <p:scale>
        <a:sx n="3" d="2"/>
        <a:sy n="3" d="2"/>
      </p:scale>
      <p:origin x="0" y="0"/>
    </p:cViewPr>
  </p:notesTextViewPr>
  <p:sorterViewPr>
    <p:cViewPr>
      <p:scale>
        <a:sx n="33" d="100"/>
        <a:sy n="33" d="100"/>
      </p:scale>
      <p:origin x="0" y="0"/>
    </p:cViewPr>
  </p:sorterViewPr>
  <p:notesViewPr>
    <p:cSldViewPr snapToGrid="0">
      <p:cViewPr varScale="1">
        <p:scale>
          <a:sx n="64" d="100"/>
          <a:sy n="64" d="100"/>
        </p:scale>
        <p:origin x="2402" y="5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1850D7-2CDB-4C9F-B36E-C4EB96579336}" type="datetimeFigureOut">
              <a:rPr lang="en-US" smtClean="0"/>
              <a:t>6/14/2018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29074-B34A-41F6-9B52-91EC78F684C9}" type="slidenum">
              <a:rPr lang="en-US" smtClean="0"/>
              <a:t>‹#›</a:t>
            </a:fld>
            <a:endParaRPr lang="en-US" dirty="0"/>
          </a:p>
        </p:txBody>
      </p:sp>
    </p:spTree>
    <p:extLst>
      <p:ext uri="{BB962C8B-B14F-4D97-AF65-F5344CB8AC3E}">
        <p14:creationId xmlns:p14="http://schemas.microsoft.com/office/powerpoint/2010/main" val="2184576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 Hello everyone, I am Ashutosh Dhekne. I am here to talk about “</a:t>
            </a:r>
            <a:r>
              <a:rPr lang="en-US" dirty="0" err="1"/>
              <a:t>LiquID</a:t>
            </a:r>
            <a:r>
              <a:rPr lang="en-US" dirty="0"/>
              <a:t>: A Wireless Liquid </a:t>
            </a:r>
            <a:r>
              <a:rPr lang="en-US" dirty="0" err="1"/>
              <a:t>IDentifier</a:t>
            </a:r>
            <a:r>
              <a:rPr lang="en-US" dirty="0"/>
              <a:t>”. This work has been done with my collaborators Mahanth, </a:t>
            </a:r>
            <a:r>
              <a:rPr lang="en-US" dirty="0" err="1"/>
              <a:t>Yixuan</a:t>
            </a:r>
            <a:r>
              <a:rPr lang="en-US" dirty="0"/>
              <a:t>, Haitham, and Romit. We are all from the University of Illinois at Urbana Champaign.</a:t>
            </a:r>
          </a:p>
        </p:txBody>
      </p:sp>
      <p:sp>
        <p:nvSpPr>
          <p:cNvPr id="4" name="Slide Number Placeholder 3"/>
          <p:cNvSpPr>
            <a:spLocks noGrp="1"/>
          </p:cNvSpPr>
          <p:nvPr>
            <p:ph type="sldNum" sz="quarter" idx="10"/>
          </p:nvPr>
        </p:nvSpPr>
        <p:spPr/>
        <p:txBody>
          <a:bodyPr/>
          <a:lstStyle/>
          <a:p>
            <a:fld id="{3D429074-B34A-41F6-9B52-91EC78F684C9}" type="slidenum">
              <a:rPr lang="en-US" smtClean="0"/>
              <a:t>1</a:t>
            </a:fld>
            <a:endParaRPr lang="en-US" dirty="0"/>
          </a:p>
        </p:txBody>
      </p:sp>
    </p:spTree>
    <p:extLst>
      <p:ext uri="{BB962C8B-B14F-4D97-AF65-F5344CB8AC3E}">
        <p14:creationId xmlns:p14="http://schemas.microsoft.com/office/powerpoint/2010/main" val="2554784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application is in airport security. Today, we are not allowed to carry more than 3 ounces of liquids in our carry-on bags. If we enable a simple non-invasive way to identify liquids, we might be able to carry a bottle of water without problems.</a:t>
            </a:r>
          </a:p>
        </p:txBody>
      </p:sp>
      <p:sp>
        <p:nvSpPr>
          <p:cNvPr id="4" name="Slide Number Placeholder 3"/>
          <p:cNvSpPr>
            <a:spLocks noGrp="1"/>
          </p:cNvSpPr>
          <p:nvPr>
            <p:ph type="sldNum" sz="quarter" idx="10"/>
          </p:nvPr>
        </p:nvSpPr>
        <p:spPr/>
        <p:txBody>
          <a:bodyPr/>
          <a:lstStyle/>
          <a:p>
            <a:fld id="{3D429074-B34A-41F6-9B52-91EC78F684C9}" type="slidenum">
              <a:rPr lang="en-US" smtClean="0"/>
              <a:t>10</a:t>
            </a:fld>
            <a:endParaRPr lang="en-US" dirty="0"/>
          </a:p>
        </p:txBody>
      </p:sp>
    </p:spTree>
    <p:extLst>
      <p:ext uri="{BB962C8B-B14F-4D97-AF65-F5344CB8AC3E}">
        <p14:creationId xmlns:p14="http://schemas.microsoft.com/office/powerpoint/2010/main" val="603596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places around the world, contaminated tap water is sold under the guise of mineral water. If we could create a device that can quickly identify one from the other, it will be very useful in countries such as India.</a:t>
            </a:r>
          </a:p>
        </p:txBody>
      </p:sp>
      <p:sp>
        <p:nvSpPr>
          <p:cNvPr id="4" name="Slide Number Placeholder 3"/>
          <p:cNvSpPr>
            <a:spLocks noGrp="1"/>
          </p:cNvSpPr>
          <p:nvPr>
            <p:ph type="sldNum" sz="quarter" idx="10"/>
          </p:nvPr>
        </p:nvSpPr>
        <p:spPr/>
        <p:txBody>
          <a:bodyPr/>
          <a:lstStyle/>
          <a:p>
            <a:fld id="{3D429074-B34A-41F6-9B52-91EC78F684C9}" type="slidenum">
              <a:rPr lang="en-US" smtClean="0"/>
              <a:t>11</a:t>
            </a:fld>
            <a:endParaRPr lang="en-US" dirty="0"/>
          </a:p>
        </p:txBody>
      </p:sp>
    </p:spTree>
    <p:extLst>
      <p:ext uri="{BB962C8B-B14F-4D97-AF65-F5344CB8AC3E}">
        <p14:creationId xmlns:p14="http://schemas.microsoft.com/office/powerpoint/2010/main" val="98424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Maybe we can create a smart cup that identifies the liquid a user is consuming and records the calorie intake without any input from the user. </a:t>
            </a:r>
          </a:p>
          <a:p>
            <a:endParaRPr lang="en-US" dirty="0"/>
          </a:p>
        </p:txBody>
      </p:sp>
      <p:sp>
        <p:nvSpPr>
          <p:cNvPr id="4" name="Slide Number Placeholder 3"/>
          <p:cNvSpPr>
            <a:spLocks noGrp="1"/>
          </p:cNvSpPr>
          <p:nvPr>
            <p:ph type="sldNum" sz="quarter" idx="10"/>
          </p:nvPr>
        </p:nvSpPr>
        <p:spPr/>
        <p:txBody>
          <a:bodyPr/>
          <a:lstStyle/>
          <a:p>
            <a:fld id="{3D429074-B34A-41F6-9B52-91EC78F684C9}" type="slidenum">
              <a:rPr lang="en-US" smtClean="0"/>
              <a:t>12</a:t>
            </a:fld>
            <a:endParaRPr lang="en-US" dirty="0"/>
          </a:p>
        </p:txBody>
      </p:sp>
    </p:spTree>
    <p:extLst>
      <p:ext uri="{BB962C8B-B14F-4D97-AF65-F5344CB8AC3E}">
        <p14:creationId xmlns:p14="http://schemas.microsoft.com/office/powerpoint/2010/main" val="984139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what we want to achieve, the question is how do we get there? For this we want to understand how signals behave inside the liquid.</a:t>
            </a:r>
          </a:p>
        </p:txBody>
      </p:sp>
      <p:sp>
        <p:nvSpPr>
          <p:cNvPr id="4" name="Slide Number Placeholder 3"/>
          <p:cNvSpPr>
            <a:spLocks noGrp="1"/>
          </p:cNvSpPr>
          <p:nvPr>
            <p:ph type="sldNum" sz="quarter" idx="10"/>
          </p:nvPr>
        </p:nvSpPr>
        <p:spPr/>
        <p:txBody>
          <a:bodyPr/>
          <a:lstStyle/>
          <a:p>
            <a:fld id="{3D429074-B34A-41F6-9B52-91EC78F684C9}" type="slidenum">
              <a:rPr lang="en-US" smtClean="0"/>
              <a:t>13</a:t>
            </a:fld>
            <a:endParaRPr lang="en-US" dirty="0"/>
          </a:p>
        </p:txBody>
      </p:sp>
    </p:spTree>
    <p:extLst>
      <p:ext uri="{BB962C8B-B14F-4D97-AF65-F5344CB8AC3E}">
        <p14:creationId xmlns:p14="http://schemas.microsoft.com/office/powerpoint/2010/main" val="1463555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shine a wireless signal onto a liquid, there are two key properties that play a role. First, the signal get absorbed inside the liquid, and second, it bends towards the normal. </a:t>
            </a:r>
          </a:p>
        </p:txBody>
      </p:sp>
      <p:sp>
        <p:nvSpPr>
          <p:cNvPr id="4" name="Slide Number Placeholder 3"/>
          <p:cNvSpPr>
            <a:spLocks noGrp="1"/>
          </p:cNvSpPr>
          <p:nvPr>
            <p:ph type="sldNum" sz="quarter" idx="10"/>
          </p:nvPr>
        </p:nvSpPr>
        <p:spPr/>
        <p:txBody>
          <a:bodyPr/>
          <a:lstStyle/>
          <a:p>
            <a:fld id="{3D429074-B34A-41F6-9B52-91EC78F684C9}" type="slidenum">
              <a:rPr lang="en-US" smtClean="0"/>
              <a:t>14</a:t>
            </a:fld>
            <a:endParaRPr lang="en-US" dirty="0"/>
          </a:p>
        </p:txBody>
      </p:sp>
    </p:spTree>
    <p:extLst>
      <p:ext uri="{BB962C8B-B14F-4D97-AF65-F5344CB8AC3E}">
        <p14:creationId xmlns:p14="http://schemas.microsoft.com/office/powerpoint/2010/main" val="168907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signal bending is due to the liquid’s refractive index, and the reduction in signal strength is due to its attenuation factor. These two properties together form a tuple, which is quite unique for every liquid. </a:t>
            </a:r>
          </a:p>
        </p:txBody>
      </p:sp>
      <p:sp>
        <p:nvSpPr>
          <p:cNvPr id="4" name="Slide Number Placeholder 3"/>
          <p:cNvSpPr>
            <a:spLocks noGrp="1"/>
          </p:cNvSpPr>
          <p:nvPr>
            <p:ph type="sldNum" sz="quarter" idx="10"/>
          </p:nvPr>
        </p:nvSpPr>
        <p:spPr/>
        <p:txBody>
          <a:bodyPr/>
          <a:lstStyle/>
          <a:p>
            <a:fld id="{3D429074-B34A-41F6-9B52-91EC78F684C9}" type="slidenum">
              <a:rPr lang="en-US" smtClean="0"/>
              <a:t>15</a:t>
            </a:fld>
            <a:endParaRPr lang="en-US" dirty="0"/>
          </a:p>
        </p:txBody>
      </p:sp>
    </p:spTree>
    <p:extLst>
      <p:ext uri="{BB962C8B-B14F-4D97-AF65-F5344CB8AC3E}">
        <p14:creationId xmlns:p14="http://schemas.microsoft.com/office/powerpoint/2010/main" val="3001301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to measure refractive index and attenuation .</a:t>
            </a:r>
          </a:p>
        </p:txBody>
      </p:sp>
      <p:sp>
        <p:nvSpPr>
          <p:cNvPr id="4" name="Slide Number Placeholder 3"/>
          <p:cNvSpPr>
            <a:spLocks noGrp="1"/>
          </p:cNvSpPr>
          <p:nvPr>
            <p:ph type="sldNum" sz="quarter" idx="10"/>
          </p:nvPr>
        </p:nvSpPr>
        <p:spPr/>
        <p:txBody>
          <a:bodyPr/>
          <a:lstStyle/>
          <a:p>
            <a:fld id="{3D429074-B34A-41F6-9B52-91EC78F684C9}" type="slidenum">
              <a:rPr lang="en-US" smtClean="0"/>
              <a:t>16</a:t>
            </a:fld>
            <a:endParaRPr lang="en-US" dirty="0"/>
          </a:p>
        </p:txBody>
      </p:sp>
    </p:spTree>
    <p:extLst>
      <p:ext uri="{BB962C8B-B14F-4D97-AF65-F5344CB8AC3E}">
        <p14:creationId xmlns:p14="http://schemas.microsoft.com/office/powerpoint/2010/main" val="390029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Amongst these two properties, let us look at the easier one first. If we shine a signal and measure the amplitude of the received signal, we can tell how much the signal is being absorbed. So the attenuation factor is not very difficult. Let us then zoom into the refractive index.</a:t>
            </a:r>
          </a:p>
        </p:txBody>
      </p:sp>
      <p:sp>
        <p:nvSpPr>
          <p:cNvPr id="4" name="Slide Number Placeholder 3"/>
          <p:cNvSpPr>
            <a:spLocks noGrp="1"/>
          </p:cNvSpPr>
          <p:nvPr>
            <p:ph type="sldNum" sz="quarter" idx="10"/>
          </p:nvPr>
        </p:nvSpPr>
        <p:spPr/>
        <p:txBody>
          <a:bodyPr/>
          <a:lstStyle/>
          <a:p>
            <a:fld id="{3D429074-B34A-41F6-9B52-91EC78F684C9}" type="slidenum">
              <a:rPr lang="en-US" smtClean="0"/>
              <a:t>17</a:t>
            </a:fld>
            <a:endParaRPr lang="en-US" dirty="0"/>
          </a:p>
        </p:txBody>
      </p:sp>
    </p:spTree>
    <p:extLst>
      <p:ext uri="{BB962C8B-B14F-4D97-AF65-F5344CB8AC3E}">
        <p14:creationId xmlns:p14="http://schemas.microsoft.com/office/powerpoint/2010/main" val="3016348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us think about the refractive index as the ratio of the incident angle to the refracted angle, in this example, sin(alpha) by sin(beta). As signal passes into a different material, the signal bends giving us these two angles. These angles can be measured well when optical rays are incident on the liquid. With wireless signals where the beams cannot be that narrow, it is actually very challenging. There is a lot of work that has corroborated this challenge and textbooks even say that this is not something one should try. </a:t>
            </a:r>
          </a:p>
          <a:p>
            <a:endParaRPr lang="en-US" dirty="0"/>
          </a:p>
        </p:txBody>
      </p:sp>
      <p:sp>
        <p:nvSpPr>
          <p:cNvPr id="4" name="Slide Number Placeholder 3"/>
          <p:cNvSpPr>
            <a:spLocks noGrp="1"/>
          </p:cNvSpPr>
          <p:nvPr>
            <p:ph type="sldNum" sz="quarter" idx="10"/>
          </p:nvPr>
        </p:nvSpPr>
        <p:spPr/>
        <p:txBody>
          <a:bodyPr/>
          <a:lstStyle/>
          <a:p>
            <a:fld id="{3D429074-B34A-41F6-9B52-91EC78F684C9}" type="slidenum">
              <a:rPr lang="en-US" smtClean="0"/>
              <a:t>18</a:t>
            </a:fld>
            <a:endParaRPr lang="en-US" dirty="0"/>
          </a:p>
        </p:txBody>
      </p:sp>
    </p:spTree>
    <p:extLst>
      <p:ext uri="{BB962C8B-B14F-4D97-AF65-F5344CB8AC3E}">
        <p14:creationId xmlns:p14="http://schemas.microsoft.com/office/powerpoint/2010/main" val="2241745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there is another interpretation of refractive index which is about the velocity of the signals. If you shine a signal perpendicular to the liquid surface, the signal will not bend but the signal will still slow down. Refractive index is also defined as the ratio of the velocities inside and outside the liquid. That is the opportunity we have. In other words, if we can somehow measure the slowdown of the signal after passing through the liquid, then we know what the refractive index is.</a:t>
            </a:r>
          </a:p>
        </p:txBody>
      </p:sp>
      <p:sp>
        <p:nvSpPr>
          <p:cNvPr id="4" name="Slide Number Placeholder 3"/>
          <p:cNvSpPr>
            <a:spLocks noGrp="1"/>
          </p:cNvSpPr>
          <p:nvPr>
            <p:ph type="sldNum" sz="quarter" idx="10"/>
          </p:nvPr>
        </p:nvSpPr>
        <p:spPr/>
        <p:txBody>
          <a:bodyPr/>
          <a:lstStyle/>
          <a:p>
            <a:fld id="{3D429074-B34A-41F6-9B52-91EC78F684C9}" type="slidenum">
              <a:rPr lang="en-US" smtClean="0"/>
              <a:t>19</a:t>
            </a:fld>
            <a:endParaRPr lang="en-US" dirty="0"/>
          </a:p>
        </p:txBody>
      </p:sp>
    </p:spTree>
    <p:extLst>
      <p:ext uri="{BB962C8B-B14F-4D97-AF65-F5344CB8AC3E}">
        <p14:creationId xmlns:p14="http://schemas.microsoft.com/office/powerpoint/2010/main" val="284689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work is to identify liquids using wireless signals. We would like to transmit wireless signals through an unknown liquid, observe the properties of the received signals and ...</a:t>
            </a:r>
          </a:p>
        </p:txBody>
      </p:sp>
      <p:sp>
        <p:nvSpPr>
          <p:cNvPr id="4" name="Slide Number Placeholder 3"/>
          <p:cNvSpPr>
            <a:spLocks noGrp="1"/>
          </p:cNvSpPr>
          <p:nvPr>
            <p:ph type="sldNum" sz="quarter" idx="10"/>
          </p:nvPr>
        </p:nvSpPr>
        <p:spPr/>
        <p:txBody>
          <a:bodyPr/>
          <a:lstStyle/>
          <a:p>
            <a:fld id="{3D429074-B34A-41F6-9B52-91EC78F684C9}" type="slidenum">
              <a:rPr lang="en-US" smtClean="0"/>
              <a:t>2</a:t>
            </a:fld>
            <a:endParaRPr lang="en-US" dirty="0"/>
          </a:p>
        </p:txBody>
      </p:sp>
    </p:spTree>
    <p:extLst>
      <p:ext uri="{BB962C8B-B14F-4D97-AF65-F5344CB8AC3E}">
        <p14:creationId xmlns:p14="http://schemas.microsoft.com/office/powerpoint/2010/main" val="3729148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this approach of measuring the refractive index in this work.</a:t>
            </a:r>
          </a:p>
        </p:txBody>
      </p:sp>
      <p:sp>
        <p:nvSpPr>
          <p:cNvPr id="4" name="Slide Number Placeholder 3"/>
          <p:cNvSpPr>
            <a:spLocks noGrp="1"/>
          </p:cNvSpPr>
          <p:nvPr>
            <p:ph type="sldNum" sz="quarter" idx="10"/>
          </p:nvPr>
        </p:nvSpPr>
        <p:spPr/>
        <p:txBody>
          <a:bodyPr/>
          <a:lstStyle/>
          <a:p>
            <a:fld id="{3D429074-B34A-41F6-9B52-91EC78F684C9}" type="slidenum">
              <a:rPr lang="en-US" smtClean="0"/>
              <a:t>20</a:t>
            </a:fld>
            <a:endParaRPr lang="en-US" dirty="0"/>
          </a:p>
        </p:txBody>
      </p:sp>
    </p:spTree>
    <p:extLst>
      <p:ext uri="{BB962C8B-B14F-4D97-AF65-F5344CB8AC3E}">
        <p14:creationId xmlns:p14="http://schemas.microsoft.com/office/powerpoint/2010/main" val="997111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us to the question, ”How can we measure this time accurately?” </a:t>
            </a:r>
          </a:p>
        </p:txBody>
      </p:sp>
      <p:sp>
        <p:nvSpPr>
          <p:cNvPr id="4" name="Slide Number Placeholder 3"/>
          <p:cNvSpPr>
            <a:spLocks noGrp="1"/>
          </p:cNvSpPr>
          <p:nvPr>
            <p:ph type="sldNum" sz="quarter" idx="10"/>
          </p:nvPr>
        </p:nvSpPr>
        <p:spPr/>
        <p:txBody>
          <a:bodyPr/>
          <a:lstStyle/>
          <a:p>
            <a:fld id="{3D429074-B34A-41F6-9B52-91EC78F684C9}" type="slidenum">
              <a:rPr lang="en-US" smtClean="0"/>
              <a:t>21</a:t>
            </a:fld>
            <a:endParaRPr lang="en-US" dirty="0"/>
          </a:p>
        </p:txBody>
      </p:sp>
    </p:spTree>
    <p:extLst>
      <p:ext uri="{BB962C8B-B14F-4D97-AF65-F5344CB8AC3E}">
        <p14:creationId xmlns:p14="http://schemas.microsoft.com/office/powerpoint/2010/main" val="3441860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answer comes from wireless localization literature. In localization and ranging, people are interested in determining the distance between a transmitter and a receiver.</a:t>
            </a:r>
          </a:p>
          <a:p>
            <a:endParaRPr lang="en-US" dirty="0"/>
          </a:p>
        </p:txBody>
      </p:sp>
      <p:sp>
        <p:nvSpPr>
          <p:cNvPr id="4" name="Slide Number Placeholder 3"/>
          <p:cNvSpPr>
            <a:spLocks noGrp="1"/>
          </p:cNvSpPr>
          <p:nvPr>
            <p:ph type="sldNum" sz="quarter" idx="10"/>
          </p:nvPr>
        </p:nvSpPr>
        <p:spPr/>
        <p:txBody>
          <a:bodyPr/>
          <a:lstStyle/>
          <a:p>
            <a:fld id="{3D429074-B34A-41F6-9B52-91EC78F684C9}" type="slidenum">
              <a:rPr lang="en-US" smtClean="0"/>
              <a:t>22</a:t>
            </a:fld>
            <a:endParaRPr lang="en-US" dirty="0"/>
          </a:p>
        </p:txBody>
      </p:sp>
    </p:spTree>
    <p:extLst>
      <p:ext uri="{BB962C8B-B14F-4D97-AF65-F5344CB8AC3E}">
        <p14:creationId xmlns:p14="http://schemas.microsoft.com/office/powerpoint/2010/main" val="2911378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they measure this distance based on the time it takes for wireless signals to travel from the transmitter to the receiver. We call this the time of flight. </a:t>
            </a:r>
          </a:p>
        </p:txBody>
      </p:sp>
      <p:sp>
        <p:nvSpPr>
          <p:cNvPr id="4" name="Slide Number Placeholder 3"/>
          <p:cNvSpPr>
            <a:spLocks noGrp="1"/>
          </p:cNvSpPr>
          <p:nvPr>
            <p:ph type="sldNum" sz="quarter" idx="10"/>
          </p:nvPr>
        </p:nvSpPr>
        <p:spPr/>
        <p:txBody>
          <a:bodyPr/>
          <a:lstStyle/>
          <a:p>
            <a:fld id="{3D429074-B34A-41F6-9B52-91EC78F684C9}" type="slidenum">
              <a:rPr lang="en-US" smtClean="0"/>
              <a:t>23</a:t>
            </a:fld>
            <a:endParaRPr lang="en-US" dirty="0"/>
          </a:p>
        </p:txBody>
      </p:sp>
    </p:spTree>
    <p:extLst>
      <p:ext uri="{BB962C8B-B14F-4D97-AF65-F5344CB8AC3E}">
        <p14:creationId xmlns:p14="http://schemas.microsoft.com/office/powerpoint/2010/main" val="4283474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we insert a liquid column of a known width between the two devices, and again measure the </a:t>
            </a:r>
            <a:r>
              <a:rPr lang="en-US" dirty="0" err="1"/>
              <a:t>ToF</a:t>
            </a:r>
            <a:r>
              <a:rPr lang="en-US" dirty="0"/>
              <a:t>. This </a:t>
            </a:r>
            <a:r>
              <a:rPr lang="en-US" dirty="0" err="1"/>
              <a:t>ToF</a:t>
            </a:r>
            <a:r>
              <a:rPr lang="en-US" dirty="0"/>
              <a:t> will be larger, right? Why? Because the liquid will slow down the signal. </a:t>
            </a:r>
          </a:p>
        </p:txBody>
      </p:sp>
      <p:sp>
        <p:nvSpPr>
          <p:cNvPr id="4" name="Slide Number Placeholder 3"/>
          <p:cNvSpPr>
            <a:spLocks noGrp="1"/>
          </p:cNvSpPr>
          <p:nvPr>
            <p:ph type="sldNum" sz="quarter" idx="10"/>
          </p:nvPr>
        </p:nvSpPr>
        <p:spPr/>
        <p:txBody>
          <a:bodyPr/>
          <a:lstStyle/>
          <a:p>
            <a:fld id="{3D429074-B34A-41F6-9B52-91EC78F684C9}" type="slidenum">
              <a:rPr lang="en-US" smtClean="0"/>
              <a:t>24</a:t>
            </a:fld>
            <a:endParaRPr lang="en-US" dirty="0"/>
          </a:p>
        </p:txBody>
      </p:sp>
    </p:spTree>
    <p:extLst>
      <p:ext uri="{BB962C8B-B14F-4D97-AF65-F5344CB8AC3E}">
        <p14:creationId xmlns:p14="http://schemas.microsoft.com/office/powerpoint/2010/main" val="844276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do the math, if I measure the </a:t>
            </a:r>
            <a:r>
              <a:rPr lang="en-US" dirty="0" err="1"/>
              <a:t>ToF</a:t>
            </a:r>
            <a:r>
              <a:rPr lang="en-US" dirty="0"/>
              <a:t> with the liquid </a:t>
            </a:r>
          </a:p>
          <a:p>
            <a:r>
              <a:rPr lang="en-US" dirty="0"/>
              <a:t>{click} </a:t>
            </a:r>
          </a:p>
          <a:p>
            <a:r>
              <a:rPr lang="en-US" dirty="0"/>
              <a:t>and then again without the liquid</a:t>
            </a:r>
          </a:p>
          <a:p>
            <a:r>
              <a:rPr lang="en-US" dirty="0"/>
              <a:t>{click}, </a:t>
            </a:r>
          </a:p>
          <a:p>
            <a:r>
              <a:rPr lang="en-US" dirty="0"/>
              <a:t>the difference in the </a:t>
            </a:r>
            <a:r>
              <a:rPr lang="en-US" dirty="0" err="1"/>
              <a:t>ToFs</a:t>
            </a:r>
            <a:r>
              <a:rPr lang="en-US" dirty="0"/>
              <a:t> is simply…d by v minus d by c, where v is the velocity inside the liquid and d is the width of the liquid.</a:t>
            </a:r>
          </a:p>
          <a:p>
            <a:r>
              <a:rPr lang="en-US" dirty="0"/>
              <a:t>{click}</a:t>
            </a:r>
          </a:p>
          <a:p>
            <a:r>
              <a:rPr lang="en-US" dirty="0"/>
              <a:t>The velocity inside the liquid is the only unknown. Thus, by measuring the time of flight very accurately, we can derive the velocity and thereby calculate the refractive index. That is our high level idea in this work. </a:t>
            </a:r>
          </a:p>
        </p:txBody>
      </p:sp>
      <p:sp>
        <p:nvSpPr>
          <p:cNvPr id="4" name="Slide Number Placeholder 3"/>
          <p:cNvSpPr>
            <a:spLocks noGrp="1"/>
          </p:cNvSpPr>
          <p:nvPr>
            <p:ph type="sldNum" sz="quarter" idx="10"/>
          </p:nvPr>
        </p:nvSpPr>
        <p:spPr/>
        <p:txBody>
          <a:bodyPr/>
          <a:lstStyle/>
          <a:p>
            <a:fld id="{3D429074-B34A-41F6-9B52-91EC78F684C9}" type="slidenum">
              <a:rPr lang="en-US" smtClean="0"/>
              <a:t>25</a:t>
            </a:fld>
            <a:endParaRPr lang="en-US" dirty="0"/>
          </a:p>
        </p:txBody>
      </p:sp>
    </p:spTree>
    <p:extLst>
      <p:ext uri="{BB962C8B-B14F-4D97-AF65-F5344CB8AC3E}">
        <p14:creationId xmlns:p14="http://schemas.microsoft.com/office/powerpoint/2010/main" val="3894943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get this delta </a:t>
            </a:r>
            <a:r>
              <a:rPr lang="en-US" dirty="0" err="1"/>
              <a:t>ToF</a:t>
            </a:r>
            <a:r>
              <a:rPr lang="en-US" dirty="0"/>
              <a:t>. Which means we need to measure the </a:t>
            </a:r>
            <a:r>
              <a:rPr lang="en-US" dirty="0" err="1"/>
              <a:t>ToF</a:t>
            </a:r>
            <a:r>
              <a:rPr lang="en-US" dirty="0"/>
              <a:t> individually with and without the liquid. What resources do we have to measure the </a:t>
            </a:r>
            <a:r>
              <a:rPr lang="en-US" dirty="0" err="1"/>
              <a:t>ToF</a:t>
            </a:r>
            <a:r>
              <a:rPr lang="en-US" dirty="0"/>
              <a:t>? Well, UWB radios are available today, they are cheap, and have 1GHz of bandwidth. So, off the shelf they are able to provide </a:t>
            </a:r>
            <a:r>
              <a:rPr lang="en-US" dirty="0" err="1"/>
              <a:t>ToF</a:t>
            </a:r>
            <a:r>
              <a:rPr lang="en-US" dirty="0"/>
              <a:t> measurements at the granularity of 1ns.</a:t>
            </a:r>
          </a:p>
        </p:txBody>
      </p:sp>
      <p:sp>
        <p:nvSpPr>
          <p:cNvPr id="4" name="Slide Number Placeholder 3"/>
          <p:cNvSpPr>
            <a:spLocks noGrp="1"/>
          </p:cNvSpPr>
          <p:nvPr>
            <p:ph type="sldNum" sz="quarter" idx="10"/>
          </p:nvPr>
        </p:nvSpPr>
        <p:spPr/>
        <p:txBody>
          <a:bodyPr/>
          <a:lstStyle/>
          <a:p>
            <a:fld id="{3D429074-B34A-41F6-9B52-91EC78F684C9}" type="slidenum">
              <a:rPr lang="en-US" smtClean="0"/>
              <a:t>26</a:t>
            </a:fld>
            <a:endParaRPr lang="en-US" dirty="0"/>
          </a:p>
        </p:txBody>
      </p:sp>
    </p:spTree>
    <p:extLst>
      <p:ext uri="{BB962C8B-B14F-4D97-AF65-F5344CB8AC3E}">
        <p14:creationId xmlns:p14="http://schemas.microsoft.com/office/powerpoint/2010/main" val="3850036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good enough for our purpose?</a:t>
            </a:r>
          </a:p>
        </p:txBody>
      </p:sp>
      <p:sp>
        <p:nvSpPr>
          <p:cNvPr id="4" name="Slide Number Placeholder 3"/>
          <p:cNvSpPr>
            <a:spLocks noGrp="1"/>
          </p:cNvSpPr>
          <p:nvPr>
            <p:ph type="sldNum" sz="quarter" idx="10"/>
          </p:nvPr>
        </p:nvSpPr>
        <p:spPr/>
        <p:txBody>
          <a:bodyPr/>
          <a:lstStyle/>
          <a:p>
            <a:fld id="{3D429074-B34A-41F6-9B52-91EC78F684C9}" type="slidenum">
              <a:rPr lang="en-US" smtClean="0"/>
              <a:t>27</a:t>
            </a:fld>
            <a:endParaRPr lang="en-US" dirty="0"/>
          </a:p>
        </p:txBody>
      </p:sp>
    </p:spTree>
    <p:extLst>
      <p:ext uri="{BB962C8B-B14F-4D97-AF65-F5344CB8AC3E}">
        <p14:creationId xmlns:p14="http://schemas.microsoft.com/office/powerpoint/2010/main" val="2369290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in slowdown between Pepsi and Coke is in the order of few picoseconds. So with the nanosecond granularity of the commercial off-the-shelf UWB radios, there is no way we can distinguish the two. In fact, with a nanosecond of error, they could get identified as Soybean oil .</a:t>
            </a:r>
          </a:p>
        </p:txBody>
      </p:sp>
      <p:sp>
        <p:nvSpPr>
          <p:cNvPr id="4" name="Slide Number Placeholder 3"/>
          <p:cNvSpPr>
            <a:spLocks noGrp="1"/>
          </p:cNvSpPr>
          <p:nvPr>
            <p:ph type="sldNum" sz="quarter" idx="10"/>
          </p:nvPr>
        </p:nvSpPr>
        <p:spPr/>
        <p:txBody>
          <a:bodyPr/>
          <a:lstStyle/>
          <a:p>
            <a:fld id="{3D429074-B34A-41F6-9B52-91EC78F684C9}" type="slidenum">
              <a:rPr lang="en-US" smtClean="0"/>
              <a:t>28</a:t>
            </a:fld>
            <a:endParaRPr lang="en-US" dirty="0"/>
          </a:p>
        </p:txBody>
      </p:sp>
    </p:spTree>
    <p:extLst>
      <p:ext uri="{BB962C8B-B14F-4D97-AF65-F5344CB8AC3E}">
        <p14:creationId xmlns:p14="http://schemas.microsoft.com/office/powerpoint/2010/main" val="1745601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key challenge.</a:t>
            </a:r>
          </a:p>
        </p:txBody>
      </p:sp>
      <p:sp>
        <p:nvSpPr>
          <p:cNvPr id="4" name="Slide Number Placeholder 3"/>
          <p:cNvSpPr>
            <a:spLocks noGrp="1"/>
          </p:cNvSpPr>
          <p:nvPr>
            <p:ph type="sldNum" sz="quarter" idx="10"/>
          </p:nvPr>
        </p:nvSpPr>
        <p:spPr/>
        <p:txBody>
          <a:bodyPr/>
          <a:lstStyle/>
          <a:p>
            <a:fld id="{3D429074-B34A-41F6-9B52-91EC78F684C9}" type="slidenum">
              <a:rPr lang="en-US" smtClean="0"/>
              <a:t>29</a:t>
            </a:fld>
            <a:endParaRPr lang="en-US" dirty="0"/>
          </a:p>
        </p:txBody>
      </p:sp>
    </p:spTree>
    <p:extLst>
      <p:ext uri="{BB962C8B-B14F-4D97-AF65-F5344CB8AC3E}">
        <p14:creationId xmlns:p14="http://schemas.microsoft.com/office/powerpoint/2010/main" val="1220013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that it is actually Pepsi.</a:t>
            </a:r>
          </a:p>
        </p:txBody>
      </p:sp>
      <p:sp>
        <p:nvSpPr>
          <p:cNvPr id="4" name="Slide Number Placeholder 3"/>
          <p:cNvSpPr>
            <a:spLocks noGrp="1"/>
          </p:cNvSpPr>
          <p:nvPr>
            <p:ph type="sldNum" sz="quarter" idx="10"/>
          </p:nvPr>
        </p:nvSpPr>
        <p:spPr/>
        <p:txBody>
          <a:bodyPr/>
          <a:lstStyle/>
          <a:p>
            <a:fld id="{3D429074-B34A-41F6-9B52-91EC78F684C9}" type="slidenum">
              <a:rPr lang="en-US" smtClean="0"/>
              <a:t>3</a:t>
            </a:fld>
            <a:endParaRPr lang="en-US" dirty="0"/>
          </a:p>
        </p:txBody>
      </p:sp>
    </p:spTree>
    <p:extLst>
      <p:ext uri="{BB962C8B-B14F-4D97-AF65-F5344CB8AC3E}">
        <p14:creationId xmlns:p14="http://schemas.microsoft.com/office/powerpoint/2010/main" val="2334028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our contributions are two fold. One is architectural</a:t>
            </a:r>
          </a:p>
          <a:p>
            <a:r>
              <a:rPr lang="en-US" dirty="0"/>
              <a:t>{click} and one is algorithmic. </a:t>
            </a:r>
          </a:p>
          <a:p>
            <a:endParaRPr lang="en-US" dirty="0"/>
          </a:p>
          <a:p>
            <a:r>
              <a:rPr lang="en-US" dirty="0"/>
              <a:t>Let us look at the architectural change first. We introduce a wire between the two devices that allows us to move from absolute measurements to relative measurements which becomes critical to overcome clock synchronization issues.  This wired reference path also allows us to cancel many variabilities in the hardware and across different wireless packets. </a:t>
            </a:r>
          </a:p>
          <a:p>
            <a:r>
              <a:rPr lang="en-US" dirty="0"/>
              <a:t>{click}</a:t>
            </a:r>
          </a:p>
          <a:p>
            <a:r>
              <a:rPr lang="en-US" dirty="0"/>
              <a:t>Further, we jointly solve the phase of the received signal and </a:t>
            </a:r>
            <a:r>
              <a:rPr lang="en-US" dirty="0" err="1"/>
              <a:t>ToF</a:t>
            </a:r>
            <a:r>
              <a:rPr lang="en-US" dirty="0"/>
              <a:t> thereby bringing down the nanosecond granularity to picoseconds. Let me now elaborate a bit about the technical details of our system. What exactly does connecting a wire between the transmitter and the receiver give us? </a:t>
            </a:r>
          </a:p>
        </p:txBody>
      </p:sp>
      <p:sp>
        <p:nvSpPr>
          <p:cNvPr id="4" name="Slide Number Placeholder 3"/>
          <p:cNvSpPr>
            <a:spLocks noGrp="1"/>
          </p:cNvSpPr>
          <p:nvPr>
            <p:ph type="sldNum" sz="quarter" idx="10"/>
          </p:nvPr>
        </p:nvSpPr>
        <p:spPr/>
        <p:txBody>
          <a:bodyPr/>
          <a:lstStyle/>
          <a:p>
            <a:fld id="{3D429074-B34A-41F6-9B52-91EC78F684C9}" type="slidenum">
              <a:rPr lang="en-US" smtClean="0"/>
              <a:t>30</a:t>
            </a:fld>
            <a:endParaRPr lang="en-US" dirty="0"/>
          </a:p>
        </p:txBody>
      </p:sp>
    </p:spTree>
    <p:extLst>
      <p:ext uri="{BB962C8B-B14F-4D97-AF65-F5344CB8AC3E}">
        <p14:creationId xmlns:p14="http://schemas.microsoft.com/office/powerpoint/2010/main" val="1016081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that, we have to look at the channel impulse response. What is the channel impulse response? When wireless signals are sent by the transmitter, they arrive at a receiver over multiple paths. If each transmitted signal was just an impulse, then a time domain representation of all arriving echoes would be called the channel impulse response. Of course, since we cannot send just an impulse, and due to other filtering artifacts, a practically obtained CIR is more spread out. In most localization use-cases, only the first peak is used since it tells us the distance over the direct path between the two devices.</a:t>
            </a:r>
          </a:p>
        </p:txBody>
      </p:sp>
      <p:sp>
        <p:nvSpPr>
          <p:cNvPr id="4" name="Slide Number Placeholder 3"/>
          <p:cNvSpPr>
            <a:spLocks noGrp="1"/>
          </p:cNvSpPr>
          <p:nvPr>
            <p:ph type="sldNum" sz="quarter" idx="10"/>
          </p:nvPr>
        </p:nvSpPr>
        <p:spPr/>
        <p:txBody>
          <a:bodyPr/>
          <a:lstStyle/>
          <a:p>
            <a:fld id="{3D429074-B34A-41F6-9B52-91EC78F684C9}" type="slidenum">
              <a:rPr lang="en-US" smtClean="0"/>
              <a:t>31</a:t>
            </a:fld>
            <a:endParaRPr lang="en-US" dirty="0"/>
          </a:p>
        </p:txBody>
      </p:sp>
    </p:spTree>
    <p:extLst>
      <p:ext uri="{BB962C8B-B14F-4D97-AF65-F5344CB8AC3E}">
        <p14:creationId xmlns:p14="http://schemas.microsoft.com/office/powerpoint/2010/main" val="979090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connecting the wire, we have now introduced a new peak in the channel impulse response.</a:t>
            </a:r>
          </a:p>
        </p:txBody>
      </p:sp>
      <p:sp>
        <p:nvSpPr>
          <p:cNvPr id="4" name="Slide Number Placeholder 3"/>
          <p:cNvSpPr>
            <a:spLocks noGrp="1"/>
          </p:cNvSpPr>
          <p:nvPr>
            <p:ph type="sldNum" sz="quarter" idx="10"/>
          </p:nvPr>
        </p:nvSpPr>
        <p:spPr/>
        <p:txBody>
          <a:bodyPr/>
          <a:lstStyle/>
          <a:p>
            <a:fld id="{3D429074-B34A-41F6-9B52-91EC78F684C9}" type="slidenum">
              <a:rPr lang="en-US" smtClean="0"/>
              <a:t>32</a:t>
            </a:fld>
            <a:endParaRPr lang="en-US" dirty="0"/>
          </a:p>
        </p:txBody>
      </p:sp>
    </p:spTree>
    <p:extLst>
      <p:ext uri="{BB962C8B-B14F-4D97-AF65-F5344CB8AC3E}">
        <p14:creationId xmlns:p14="http://schemas.microsoft.com/office/powerpoint/2010/main" val="2711415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peak, corresponds to the shorted wired path and the second peak corresponds to the signal received through the air path.</a:t>
            </a:r>
          </a:p>
        </p:txBody>
      </p:sp>
      <p:sp>
        <p:nvSpPr>
          <p:cNvPr id="4" name="Slide Number Placeholder 3"/>
          <p:cNvSpPr>
            <a:spLocks noGrp="1"/>
          </p:cNvSpPr>
          <p:nvPr>
            <p:ph type="sldNum" sz="quarter" idx="10"/>
          </p:nvPr>
        </p:nvSpPr>
        <p:spPr/>
        <p:txBody>
          <a:bodyPr/>
          <a:lstStyle/>
          <a:p>
            <a:fld id="{3D429074-B34A-41F6-9B52-91EC78F684C9}" type="slidenum">
              <a:rPr lang="en-US" smtClean="0"/>
              <a:t>33</a:t>
            </a:fld>
            <a:endParaRPr lang="en-US" dirty="0"/>
          </a:p>
        </p:txBody>
      </p:sp>
    </p:spTree>
    <p:extLst>
      <p:ext uri="{BB962C8B-B14F-4D97-AF65-F5344CB8AC3E}">
        <p14:creationId xmlns:p14="http://schemas.microsoft.com/office/powerpoint/2010/main" val="3446843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introduce a liquid column between the two antennas and send another wireless signal, the signal will slow down. This slow-down is observable in the channel impulse response. </a:t>
            </a:r>
            <a:r>
              <a:rPr lang="en-US" dirty="0" err="1"/>
              <a:t>T_liquid</a:t>
            </a:r>
            <a:r>
              <a:rPr lang="en-US" dirty="0"/>
              <a:t> is to the right of </a:t>
            </a:r>
            <a:r>
              <a:rPr lang="en-US" dirty="0" err="1"/>
              <a:t>T_air</a:t>
            </a:r>
            <a:r>
              <a:rPr lang="en-US" dirty="0"/>
              <a:t>.</a:t>
            </a:r>
          </a:p>
        </p:txBody>
      </p:sp>
      <p:sp>
        <p:nvSpPr>
          <p:cNvPr id="4" name="Slide Number Placeholder 3"/>
          <p:cNvSpPr>
            <a:spLocks noGrp="1"/>
          </p:cNvSpPr>
          <p:nvPr>
            <p:ph type="sldNum" sz="quarter" idx="10"/>
          </p:nvPr>
        </p:nvSpPr>
        <p:spPr/>
        <p:txBody>
          <a:bodyPr/>
          <a:lstStyle/>
          <a:p>
            <a:fld id="{3D429074-B34A-41F6-9B52-91EC78F684C9}" type="slidenum">
              <a:rPr lang="en-US" smtClean="0"/>
              <a:t>34</a:t>
            </a:fld>
            <a:endParaRPr lang="en-US" dirty="0"/>
          </a:p>
        </p:txBody>
      </p:sp>
    </p:spTree>
    <p:extLst>
      <p:ext uri="{BB962C8B-B14F-4D97-AF65-F5344CB8AC3E}">
        <p14:creationId xmlns:p14="http://schemas.microsoft.com/office/powerpoint/2010/main" val="3156571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we really want, is the difference between the blue and the green peak. But these lines correspond to two different wireless packets, so this is not directly measurable. So how do we measure that? The difference between green and blue peak is essentially the difference between blue and red minus the difference between green and red. Both of these are individually measurable quantities.</a:t>
            </a:r>
          </a:p>
        </p:txBody>
      </p:sp>
      <p:sp>
        <p:nvSpPr>
          <p:cNvPr id="4" name="Slide Number Placeholder 3"/>
          <p:cNvSpPr>
            <a:spLocks noGrp="1"/>
          </p:cNvSpPr>
          <p:nvPr>
            <p:ph type="sldNum" sz="quarter" idx="10"/>
          </p:nvPr>
        </p:nvSpPr>
        <p:spPr/>
        <p:txBody>
          <a:bodyPr/>
          <a:lstStyle/>
          <a:p>
            <a:fld id="{3D429074-B34A-41F6-9B52-91EC78F684C9}" type="slidenum">
              <a:rPr lang="en-US" smtClean="0"/>
              <a:t>35</a:t>
            </a:fld>
            <a:endParaRPr lang="en-US" dirty="0"/>
          </a:p>
        </p:txBody>
      </p:sp>
    </p:spTree>
    <p:extLst>
      <p:ext uri="{BB962C8B-B14F-4D97-AF65-F5344CB8AC3E}">
        <p14:creationId xmlns:p14="http://schemas.microsoft.com/office/powerpoint/2010/main" val="32425222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difference between the green and blue peaks, indicates the slowdown caused by the liquid. Of course, this requires very accurate peak detection in the CIR. A small error in this peak detection can cause a significant error in the estimated slowdown. So now what do we do?</a:t>
            </a:r>
          </a:p>
        </p:txBody>
      </p:sp>
      <p:sp>
        <p:nvSpPr>
          <p:cNvPr id="4" name="Slide Number Placeholder 3"/>
          <p:cNvSpPr>
            <a:spLocks noGrp="1"/>
          </p:cNvSpPr>
          <p:nvPr>
            <p:ph type="sldNum" sz="quarter" idx="10"/>
          </p:nvPr>
        </p:nvSpPr>
        <p:spPr/>
        <p:txBody>
          <a:bodyPr/>
          <a:lstStyle/>
          <a:p>
            <a:fld id="{3D429074-B34A-41F6-9B52-91EC78F684C9}" type="slidenum">
              <a:rPr lang="en-US" smtClean="0"/>
              <a:t>36</a:t>
            </a:fld>
            <a:endParaRPr lang="en-US" dirty="0"/>
          </a:p>
        </p:txBody>
      </p:sp>
    </p:spTree>
    <p:extLst>
      <p:ext uri="{BB962C8B-B14F-4D97-AF65-F5344CB8AC3E}">
        <p14:creationId xmlns:p14="http://schemas.microsoft.com/office/powerpoint/2010/main" val="2951955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some more information in the CIR that we have not yet used. Every point in the CIR also has a corresponding phase. The phase tells us how much fraction of the wavelength a signal has traveled. Of course, it could have traveled more than a wavelength, and phase cannot tell us the number of integer wavelengths it has traveled. But, we will worry about that later.</a:t>
            </a:r>
          </a:p>
          <a:p>
            <a:endParaRPr lang="en-US" dirty="0"/>
          </a:p>
          <a:p>
            <a:r>
              <a:rPr lang="en-US" dirty="0"/>
              <a:t>For now, observe that phase information is obtained directly from the initial sampling of the various paths that were received at the Rx antenna and is unaffected by the </a:t>
            </a:r>
            <a:r>
              <a:rPr lang="en-US" dirty="0" err="1"/>
              <a:t>sinc</a:t>
            </a:r>
            <a:r>
              <a:rPr lang="en-US" dirty="0"/>
              <a:t> filters. </a:t>
            </a:r>
          </a:p>
        </p:txBody>
      </p:sp>
      <p:sp>
        <p:nvSpPr>
          <p:cNvPr id="4" name="Slide Number Placeholder 3"/>
          <p:cNvSpPr>
            <a:spLocks noGrp="1"/>
          </p:cNvSpPr>
          <p:nvPr>
            <p:ph type="sldNum" sz="quarter" idx="10"/>
          </p:nvPr>
        </p:nvSpPr>
        <p:spPr/>
        <p:txBody>
          <a:bodyPr/>
          <a:lstStyle/>
          <a:p>
            <a:fld id="{3D429074-B34A-41F6-9B52-91EC78F684C9}" type="slidenum">
              <a:rPr lang="en-US" smtClean="0"/>
              <a:t>37</a:t>
            </a:fld>
            <a:endParaRPr lang="en-US" dirty="0"/>
          </a:p>
        </p:txBody>
      </p:sp>
    </p:spTree>
    <p:extLst>
      <p:ext uri="{BB962C8B-B14F-4D97-AF65-F5344CB8AC3E}">
        <p14:creationId xmlns:p14="http://schemas.microsoft.com/office/powerpoint/2010/main" val="2694537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phase under a CIR peak remains fairly constant over a larger time span. We can therefore compare phases to improve precision. </a:t>
            </a:r>
          </a:p>
        </p:txBody>
      </p:sp>
      <p:sp>
        <p:nvSpPr>
          <p:cNvPr id="4" name="Slide Number Placeholder 3"/>
          <p:cNvSpPr>
            <a:spLocks noGrp="1"/>
          </p:cNvSpPr>
          <p:nvPr>
            <p:ph type="sldNum" sz="quarter" idx="10"/>
          </p:nvPr>
        </p:nvSpPr>
        <p:spPr/>
        <p:txBody>
          <a:bodyPr/>
          <a:lstStyle/>
          <a:p>
            <a:fld id="{3D429074-B34A-41F6-9B52-91EC78F684C9}" type="slidenum">
              <a:rPr lang="en-US" smtClean="0"/>
              <a:t>38</a:t>
            </a:fld>
            <a:endParaRPr lang="en-US" dirty="0"/>
          </a:p>
        </p:txBody>
      </p:sp>
    </p:spTree>
    <p:extLst>
      <p:ext uri="{BB962C8B-B14F-4D97-AF65-F5344CB8AC3E}">
        <p14:creationId xmlns:p14="http://schemas.microsoft.com/office/powerpoint/2010/main" val="428576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want to determine how much the phase changed because of the introduction of the liquid. After aligning the phases at the red peak, we can measure the phase difference between the blue and the green peak. It is tempting to denote this phase difference as a measure of signal slowdown.</a:t>
            </a:r>
          </a:p>
        </p:txBody>
      </p:sp>
      <p:sp>
        <p:nvSpPr>
          <p:cNvPr id="4" name="Slide Number Placeholder 3"/>
          <p:cNvSpPr>
            <a:spLocks noGrp="1"/>
          </p:cNvSpPr>
          <p:nvPr>
            <p:ph type="sldNum" sz="quarter" idx="10"/>
          </p:nvPr>
        </p:nvSpPr>
        <p:spPr/>
        <p:txBody>
          <a:bodyPr/>
          <a:lstStyle/>
          <a:p>
            <a:fld id="{3D429074-B34A-41F6-9B52-91EC78F684C9}" type="slidenum">
              <a:rPr lang="en-US" smtClean="0"/>
              <a:t>39</a:t>
            </a:fld>
            <a:endParaRPr lang="en-US" dirty="0"/>
          </a:p>
        </p:txBody>
      </p:sp>
    </p:spTree>
    <p:extLst>
      <p:ext uri="{BB962C8B-B14F-4D97-AF65-F5344CB8AC3E}">
        <p14:creationId xmlns:p14="http://schemas.microsoft.com/office/powerpoint/2010/main" val="135968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obtain such precision that we will be able to even distinguish between Pepsi and Coke using the same approach. </a:t>
            </a:r>
          </a:p>
        </p:txBody>
      </p:sp>
      <p:sp>
        <p:nvSpPr>
          <p:cNvPr id="4" name="Slide Number Placeholder 3"/>
          <p:cNvSpPr>
            <a:spLocks noGrp="1"/>
          </p:cNvSpPr>
          <p:nvPr>
            <p:ph type="sldNum" sz="quarter" idx="10"/>
          </p:nvPr>
        </p:nvSpPr>
        <p:spPr/>
        <p:txBody>
          <a:bodyPr/>
          <a:lstStyle/>
          <a:p>
            <a:fld id="{3D429074-B34A-41F6-9B52-91EC78F684C9}" type="slidenum">
              <a:rPr lang="en-US" smtClean="0"/>
              <a:t>4</a:t>
            </a:fld>
            <a:endParaRPr lang="en-US" dirty="0"/>
          </a:p>
        </p:txBody>
      </p:sp>
    </p:spTree>
    <p:extLst>
      <p:ext uri="{BB962C8B-B14F-4D97-AF65-F5344CB8AC3E}">
        <p14:creationId xmlns:p14="http://schemas.microsoft.com/office/powerpoint/2010/main" val="2632213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Sadly, that is not the case. Phase wraps every 360 degrees. </a:t>
            </a:r>
          </a:p>
        </p:txBody>
      </p:sp>
      <p:sp>
        <p:nvSpPr>
          <p:cNvPr id="4" name="Slide Number Placeholder 3"/>
          <p:cNvSpPr>
            <a:spLocks noGrp="1"/>
          </p:cNvSpPr>
          <p:nvPr>
            <p:ph type="sldNum" sz="quarter" idx="10"/>
          </p:nvPr>
        </p:nvSpPr>
        <p:spPr/>
        <p:txBody>
          <a:bodyPr/>
          <a:lstStyle/>
          <a:p>
            <a:fld id="{3D429074-B34A-41F6-9B52-91EC78F684C9}" type="slidenum">
              <a:rPr lang="en-US" smtClean="0"/>
              <a:t>40</a:t>
            </a:fld>
            <a:endParaRPr lang="en-US" dirty="0"/>
          </a:p>
        </p:txBody>
      </p:sp>
    </p:spTree>
    <p:extLst>
      <p:ext uri="{BB962C8B-B14F-4D97-AF65-F5344CB8AC3E}">
        <p14:creationId xmlns:p14="http://schemas.microsoft.com/office/powerpoint/2010/main" val="1766748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knowing the phase shift alone is not sufficient since the results will be ambiguous. We also need to know how many wavelengths the CIR peak has shifted by.</a:t>
            </a:r>
          </a:p>
        </p:txBody>
      </p:sp>
      <p:sp>
        <p:nvSpPr>
          <p:cNvPr id="4" name="Slide Number Placeholder 3"/>
          <p:cNvSpPr>
            <a:spLocks noGrp="1"/>
          </p:cNvSpPr>
          <p:nvPr>
            <p:ph type="sldNum" sz="quarter" idx="10"/>
          </p:nvPr>
        </p:nvSpPr>
        <p:spPr/>
        <p:txBody>
          <a:bodyPr/>
          <a:lstStyle/>
          <a:p>
            <a:fld id="{3D429074-B34A-41F6-9B52-91EC78F684C9}" type="slidenum">
              <a:rPr lang="en-US" smtClean="0"/>
              <a:t>41</a:t>
            </a:fld>
            <a:endParaRPr lang="en-US" dirty="0"/>
          </a:p>
        </p:txBody>
      </p:sp>
    </p:spTree>
    <p:extLst>
      <p:ext uri="{BB962C8B-B14F-4D97-AF65-F5344CB8AC3E}">
        <p14:creationId xmlns:p14="http://schemas.microsoft.com/office/powerpoint/2010/main" val="1259639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cannot completely let go of the time of flight information from our peak detection. </a:t>
            </a:r>
          </a:p>
        </p:txBody>
      </p:sp>
      <p:sp>
        <p:nvSpPr>
          <p:cNvPr id="4" name="Slide Number Placeholder 3"/>
          <p:cNvSpPr>
            <a:spLocks noGrp="1"/>
          </p:cNvSpPr>
          <p:nvPr>
            <p:ph type="sldNum" sz="quarter" idx="10"/>
          </p:nvPr>
        </p:nvSpPr>
        <p:spPr/>
        <p:txBody>
          <a:bodyPr/>
          <a:lstStyle/>
          <a:p>
            <a:fld id="{3D429074-B34A-41F6-9B52-91EC78F684C9}" type="slidenum">
              <a:rPr lang="en-US" smtClean="0"/>
              <a:t>42</a:t>
            </a:fld>
            <a:endParaRPr lang="en-US" dirty="0"/>
          </a:p>
        </p:txBody>
      </p:sp>
    </p:spTree>
    <p:extLst>
      <p:ext uri="{BB962C8B-B14F-4D97-AF65-F5344CB8AC3E}">
        <p14:creationId xmlns:p14="http://schemas.microsoft.com/office/powerpoint/2010/main" val="3732590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this coarse grained time of flight to disambiguate the phase and readjust the final time of flight estimate.</a:t>
            </a:r>
          </a:p>
        </p:txBody>
      </p:sp>
      <p:sp>
        <p:nvSpPr>
          <p:cNvPr id="4" name="Slide Number Placeholder 3"/>
          <p:cNvSpPr>
            <a:spLocks noGrp="1"/>
          </p:cNvSpPr>
          <p:nvPr>
            <p:ph type="sldNum" sz="quarter" idx="10"/>
          </p:nvPr>
        </p:nvSpPr>
        <p:spPr/>
        <p:txBody>
          <a:bodyPr/>
          <a:lstStyle/>
          <a:p>
            <a:fld id="{3D429074-B34A-41F6-9B52-91EC78F684C9}" type="slidenum">
              <a:rPr lang="en-US" smtClean="0"/>
              <a:t>43</a:t>
            </a:fld>
            <a:endParaRPr lang="en-US" dirty="0"/>
          </a:p>
        </p:txBody>
      </p:sp>
    </p:spTree>
    <p:extLst>
      <p:ext uri="{BB962C8B-B14F-4D97-AF65-F5344CB8AC3E}">
        <p14:creationId xmlns:p14="http://schemas.microsoft.com/office/powerpoint/2010/main" val="2588962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Allowing us to obtain a very accurate estimate of the slowdown.</a:t>
            </a:r>
          </a:p>
        </p:txBody>
      </p:sp>
      <p:sp>
        <p:nvSpPr>
          <p:cNvPr id="4" name="Slide Number Placeholder 3"/>
          <p:cNvSpPr>
            <a:spLocks noGrp="1"/>
          </p:cNvSpPr>
          <p:nvPr>
            <p:ph type="sldNum" sz="quarter" idx="10"/>
          </p:nvPr>
        </p:nvSpPr>
        <p:spPr/>
        <p:txBody>
          <a:bodyPr/>
          <a:lstStyle/>
          <a:p>
            <a:fld id="{3D429074-B34A-41F6-9B52-91EC78F684C9}" type="slidenum">
              <a:rPr lang="en-US" smtClean="0"/>
              <a:t>44</a:t>
            </a:fld>
            <a:endParaRPr lang="en-US" dirty="0"/>
          </a:p>
        </p:txBody>
      </p:sp>
    </p:spTree>
    <p:extLst>
      <p:ext uri="{BB962C8B-B14F-4D97-AF65-F5344CB8AC3E}">
        <p14:creationId xmlns:p14="http://schemas.microsoft.com/office/powerpoint/2010/main" val="3627165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refined estimate of time of flight, we are able to obtain the refractive index of the liquid. We are still left with the attenuation factor. Luckily, the same reference wire that helped obtain better </a:t>
            </a:r>
            <a:r>
              <a:rPr lang="en-US" dirty="0" err="1"/>
              <a:t>ToF</a:t>
            </a:r>
            <a:r>
              <a:rPr lang="en-US" dirty="0"/>
              <a:t> estimate will help us with attenuation factor as well.</a:t>
            </a:r>
          </a:p>
        </p:txBody>
      </p:sp>
      <p:sp>
        <p:nvSpPr>
          <p:cNvPr id="4" name="Slide Number Placeholder 3"/>
          <p:cNvSpPr>
            <a:spLocks noGrp="1"/>
          </p:cNvSpPr>
          <p:nvPr>
            <p:ph type="sldNum" sz="quarter" idx="10"/>
          </p:nvPr>
        </p:nvSpPr>
        <p:spPr/>
        <p:txBody>
          <a:bodyPr/>
          <a:lstStyle/>
          <a:p>
            <a:fld id="{3D429074-B34A-41F6-9B52-91EC78F684C9}" type="slidenum">
              <a:rPr lang="en-US" smtClean="0"/>
              <a:t>45</a:t>
            </a:fld>
            <a:endParaRPr lang="en-US" dirty="0"/>
          </a:p>
        </p:txBody>
      </p:sp>
    </p:spTree>
    <p:extLst>
      <p:ext uri="{BB962C8B-B14F-4D97-AF65-F5344CB8AC3E}">
        <p14:creationId xmlns:p14="http://schemas.microsoft.com/office/powerpoint/2010/main" val="2437607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obtained from the ratio of the wireless peaks with and without the liquid. The alignment at the wired peak eliminates the effect of slight differences in the amplifier gains, automatic gain control, and hardware noise on the received signal strength.</a:t>
            </a:r>
          </a:p>
        </p:txBody>
      </p:sp>
      <p:sp>
        <p:nvSpPr>
          <p:cNvPr id="4" name="Slide Number Placeholder 3"/>
          <p:cNvSpPr>
            <a:spLocks noGrp="1"/>
          </p:cNvSpPr>
          <p:nvPr>
            <p:ph type="sldNum" sz="quarter" idx="10"/>
          </p:nvPr>
        </p:nvSpPr>
        <p:spPr/>
        <p:txBody>
          <a:bodyPr/>
          <a:lstStyle/>
          <a:p>
            <a:fld id="{3D429074-B34A-41F6-9B52-91EC78F684C9}" type="slidenum">
              <a:rPr lang="en-US" smtClean="0"/>
              <a:t>46</a:t>
            </a:fld>
            <a:endParaRPr lang="en-US" dirty="0"/>
          </a:p>
        </p:txBody>
      </p:sp>
    </p:spTree>
    <p:extLst>
      <p:ext uri="{BB962C8B-B14F-4D97-AF65-F5344CB8AC3E}">
        <p14:creationId xmlns:p14="http://schemas.microsoft.com/office/powerpoint/2010/main" val="2571646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both refractive index and attenuation. This is the unique tuple we were after and it will enable us to identify liquids.</a:t>
            </a:r>
          </a:p>
        </p:txBody>
      </p:sp>
      <p:sp>
        <p:nvSpPr>
          <p:cNvPr id="4" name="Slide Number Placeholder 3"/>
          <p:cNvSpPr>
            <a:spLocks noGrp="1"/>
          </p:cNvSpPr>
          <p:nvPr>
            <p:ph type="sldNum" sz="quarter" idx="10"/>
          </p:nvPr>
        </p:nvSpPr>
        <p:spPr/>
        <p:txBody>
          <a:bodyPr/>
          <a:lstStyle/>
          <a:p>
            <a:fld id="{3D429074-B34A-41F6-9B52-91EC78F684C9}" type="slidenum">
              <a:rPr lang="en-US" smtClean="0"/>
              <a:t>47</a:t>
            </a:fld>
            <a:endParaRPr lang="en-US" dirty="0"/>
          </a:p>
        </p:txBody>
      </p:sp>
    </p:spTree>
    <p:extLst>
      <p:ext uri="{BB962C8B-B14F-4D97-AF65-F5344CB8AC3E}">
        <p14:creationId xmlns:p14="http://schemas.microsoft.com/office/powerpoint/2010/main" val="930377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look at the results now.</a:t>
            </a:r>
          </a:p>
        </p:txBody>
      </p:sp>
      <p:sp>
        <p:nvSpPr>
          <p:cNvPr id="4" name="Slide Number Placeholder 3"/>
          <p:cNvSpPr>
            <a:spLocks noGrp="1"/>
          </p:cNvSpPr>
          <p:nvPr>
            <p:ph type="sldNum" sz="quarter" idx="10"/>
          </p:nvPr>
        </p:nvSpPr>
        <p:spPr/>
        <p:txBody>
          <a:bodyPr/>
          <a:lstStyle/>
          <a:p>
            <a:fld id="{3D429074-B34A-41F6-9B52-91EC78F684C9}" type="slidenum">
              <a:rPr lang="en-US" smtClean="0"/>
              <a:t>48</a:t>
            </a:fld>
            <a:endParaRPr lang="en-US" dirty="0"/>
          </a:p>
        </p:txBody>
      </p:sp>
    </p:spTree>
    <p:extLst>
      <p:ext uri="{BB962C8B-B14F-4D97-AF65-F5344CB8AC3E}">
        <p14:creationId xmlns:p14="http://schemas.microsoft.com/office/powerpoint/2010/main" val="4156506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evaluation setup, we use two </a:t>
            </a:r>
            <a:r>
              <a:rPr lang="en-US" dirty="0" err="1"/>
              <a:t>Decawave</a:t>
            </a:r>
            <a:r>
              <a:rPr lang="en-US" dirty="0"/>
              <a:t> UWB devices as wireless transmitter and receiver and continuously send a short wireless packet. The center frequency is 4GHz and the bandwidth is 1GHz. First, CIR data is collected without the liquid, and then the liquid is introduced. The double differencing technique we discussed are applied on this data and refractive index and attenuation factor is obtained. We did this for 33 different liquids that span a large part of the refractive index space.</a:t>
            </a:r>
          </a:p>
        </p:txBody>
      </p:sp>
      <p:sp>
        <p:nvSpPr>
          <p:cNvPr id="4" name="Slide Number Placeholder 3"/>
          <p:cNvSpPr>
            <a:spLocks noGrp="1"/>
          </p:cNvSpPr>
          <p:nvPr>
            <p:ph type="sldNum" sz="quarter" idx="10"/>
          </p:nvPr>
        </p:nvSpPr>
        <p:spPr/>
        <p:txBody>
          <a:bodyPr/>
          <a:lstStyle/>
          <a:p>
            <a:fld id="{3D429074-B34A-41F6-9B52-91EC78F684C9}" type="slidenum">
              <a:rPr lang="en-US" smtClean="0"/>
              <a:t>49</a:t>
            </a:fld>
            <a:endParaRPr lang="en-US" dirty="0"/>
          </a:p>
        </p:txBody>
      </p:sp>
    </p:spTree>
    <p:extLst>
      <p:ext uri="{BB962C8B-B14F-4D97-AF65-F5344CB8AC3E}">
        <p14:creationId xmlns:p14="http://schemas.microsoft.com/office/powerpoint/2010/main" val="3423825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not just that, we would like to distinguish between a wide variety of liquids: carbonated drinks, apple juice, orange juice, whole milk, skimmed milk, olive oil, peanut oil, alcohols, and even distilled water and mineral water. </a:t>
            </a:r>
          </a:p>
        </p:txBody>
      </p:sp>
      <p:sp>
        <p:nvSpPr>
          <p:cNvPr id="4" name="Slide Number Placeholder 3"/>
          <p:cNvSpPr>
            <a:spLocks noGrp="1"/>
          </p:cNvSpPr>
          <p:nvPr>
            <p:ph type="sldNum" sz="quarter" idx="10"/>
          </p:nvPr>
        </p:nvSpPr>
        <p:spPr/>
        <p:txBody>
          <a:bodyPr/>
          <a:lstStyle/>
          <a:p>
            <a:fld id="{3D429074-B34A-41F6-9B52-91EC78F684C9}" type="slidenum">
              <a:rPr lang="en-US" smtClean="0"/>
              <a:t>5</a:t>
            </a:fld>
            <a:endParaRPr lang="en-US" dirty="0"/>
          </a:p>
        </p:txBody>
      </p:sp>
    </p:spTree>
    <p:extLst>
      <p:ext uri="{BB962C8B-B14F-4D97-AF65-F5344CB8AC3E}">
        <p14:creationId xmlns:p14="http://schemas.microsoft.com/office/powerpoint/2010/main" val="38724161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Vector Network Analyzer and a dielectric probe to obtain a ground truth to compare against. This ground truth setup actually measures the complex permittivity and so we converted our measured refractive index and attenuation factor to the complex permittivity as well. Our experiments and the baseline were testing exactly the same liquids and exactly at the same frequency of 4GHz.</a:t>
            </a:r>
          </a:p>
        </p:txBody>
      </p:sp>
      <p:sp>
        <p:nvSpPr>
          <p:cNvPr id="4" name="Slide Number Placeholder 3"/>
          <p:cNvSpPr>
            <a:spLocks noGrp="1"/>
          </p:cNvSpPr>
          <p:nvPr>
            <p:ph type="sldNum" sz="quarter" idx="10"/>
          </p:nvPr>
        </p:nvSpPr>
        <p:spPr/>
        <p:txBody>
          <a:bodyPr/>
          <a:lstStyle/>
          <a:p>
            <a:fld id="{3D429074-B34A-41F6-9B52-91EC78F684C9}" type="slidenum">
              <a:rPr lang="en-US" smtClean="0"/>
              <a:t>50</a:t>
            </a:fld>
            <a:endParaRPr lang="en-US" dirty="0"/>
          </a:p>
        </p:txBody>
      </p:sp>
    </p:spTree>
    <p:extLst>
      <p:ext uri="{BB962C8B-B14F-4D97-AF65-F5344CB8AC3E}">
        <p14:creationId xmlns:p14="http://schemas.microsoft.com/office/powerpoint/2010/main" val="18660817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compared the obtained permittivity using our method with the baseline permittivity. On an average, our error is at 9%. This is comparable to the VNA’s published error margin of 5%.</a:t>
            </a:r>
          </a:p>
        </p:txBody>
      </p:sp>
      <p:sp>
        <p:nvSpPr>
          <p:cNvPr id="4" name="Slide Number Placeholder 3"/>
          <p:cNvSpPr>
            <a:spLocks noGrp="1"/>
          </p:cNvSpPr>
          <p:nvPr>
            <p:ph type="sldNum" sz="quarter" idx="10"/>
          </p:nvPr>
        </p:nvSpPr>
        <p:spPr/>
        <p:txBody>
          <a:bodyPr/>
          <a:lstStyle/>
          <a:p>
            <a:fld id="{3D429074-B34A-41F6-9B52-91EC78F684C9}" type="slidenum">
              <a:rPr lang="en-US" smtClean="0"/>
              <a:t>51</a:t>
            </a:fld>
            <a:endParaRPr lang="en-US" dirty="0"/>
          </a:p>
        </p:txBody>
      </p:sp>
    </p:spTree>
    <p:extLst>
      <p:ext uri="{BB962C8B-B14F-4D97-AF65-F5344CB8AC3E}">
        <p14:creationId xmlns:p14="http://schemas.microsoft.com/office/powerpoint/2010/main" val="1446373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liquids could be easily identified during repeated tests with the </a:t>
            </a:r>
            <a:r>
              <a:rPr lang="en-US" dirty="0" err="1"/>
              <a:t>LiquID</a:t>
            </a:r>
            <a:r>
              <a:rPr lang="en-US" dirty="0"/>
              <a:t> setup. During each test, the permittivity was calculated and the closest matching liquid was returned as the result.</a:t>
            </a:r>
          </a:p>
        </p:txBody>
      </p:sp>
      <p:sp>
        <p:nvSpPr>
          <p:cNvPr id="4" name="Slide Number Placeholder 3"/>
          <p:cNvSpPr>
            <a:spLocks noGrp="1"/>
          </p:cNvSpPr>
          <p:nvPr>
            <p:ph type="sldNum" sz="quarter" idx="10"/>
          </p:nvPr>
        </p:nvSpPr>
        <p:spPr/>
        <p:txBody>
          <a:bodyPr/>
          <a:lstStyle/>
          <a:p>
            <a:fld id="{3D429074-B34A-41F6-9B52-91EC78F684C9}" type="slidenum">
              <a:rPr lang="en-US" smtClean="0"/>
              <a:t>52</a:t>
            </a:fld>
            <a:endParaRPr lang="en-US" dirty="0"/>
          </a:p>
        </p:txBody>
      </p:sp>
    </p:spTree>
    <p:extLst>
      <p:ext uri="{BB962C8B-B14F-4D97-AF65-F5344CB8AC3E}">
        <p14:creationId xmlns:p14="http://schemas.microsoft.com/office/powerpoint/2010/main" val="1836830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are limitations to what we can achieve. We cannot tell components of a mixture, and containers of any size and shape remain an open problem.</a:t>
            </a:r>
          </a:p>
        </p:txBody>
      </p:sp>
      <p:sp>
        <p:nvSpPr>
          <p:cNvPr id="4" name="Slide Number Placeholder 3"/>
          <p:cNvSpPr>
            <a:spLocks noGrp="1"/>
          </p:cNvSpPr>
          <p:nvPr>
            <p:ph type="sldNum" sz="quarter" idx="10"/>
          </p:nvPr>
        </p:nvSpPr>
        <p:spPr/>
        <p:txBody>
          <a:bodyPr/>
          <a:lstStyle/>
          <a:p>
            <a:fld id="{3D429074-B34A-41F6-9B52-91EC78F684C9}" type="slidenum">
              <a:rPr lang="en-US" smtClean="0"/>
              <a:t>53</a:t>
            </a:fld>
            <a:endParaRPr lang="en-US" dirty="0"/>
          </a:p>
        </p:txBody>
      </p:sp>
    </p:spTree>
    <p:extLst>
      <p:ext uri="{BB962C8B-B14F-4D97-AF65-F5344CB8AC3E}">
        <p14:creationId xmlns:p14="http://schemas.microsoft.com/office/powerpoint/2010/main" val="3935297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out to identify liquids by shining wireless signals through them. We had the option of using machine learning where we could have looked at the various features of the outcoming signals and could have run classifiers on it. However we decided to not do machine learning and rather, modeled the actual signal behavior using properties of physics and ultimately arrived at the refractive index and attenuation factor. This is the reason we believe our techniques are generalizable even though this paper shows results for only 33 liquids. </a:t>
            </a:r>
          </a:p>
        </p:txBody>
      </p:sp>
      <p:sp>
        <p:nvSpPr>
          <p:cNvPr id="4" name="Slide Number Placeholder 3"/>
          <p:cNvSpPr>
            <a:spLocks noGrp="1"/>
          </p:cNvSpPr>
          <p:nvPr>
            <p:ph type="sldNum" sz="quarter" idx="10"/>
          </p:nvPr>
        </p:nvSpPr>
        <p:spPr/>
        <p:txBody>
          <a:bodyPr/>
          <a:lstStyle/>
          <a:p>
            <a:fld id="{3D429074-B34A-41F6-9B52-91EC78F684C9}" type="slidenum">
              <a:rPr lang="en-US" smtClean="0"/>
              <a:t>54</a:t>
            </a:fld>
            <a:endParaRPr lang="en-US" dirty="0"/>
          </a:p>
        </p:txBody>
      </p:sp>
    </p:spTree>
    <p:extLst>
      <p:ext uri="{BB962C8B-B14F-4D97-AF65-F5344CB8AC3E}">
        <p14:creationId xmlns:p14="http://schemas.microsoft.com/office/powerpoint/2010/main" val="3141870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appreciate everyone in my lab for putting up with the </a:t>
            </a:r>
            <a:r>
              <a:rPr lang="en-US" dirty="0" err="1"/>
              <a:t>liquidy</a:t>
            </a:r>
            <a:r>
              <a:rPr lang="en-US" dirty="0"/>
              <a:t> mess I created during this project. Thank you so much for listening, and I will take questions now.</a:t>
            </a:r>
          </a:p>
        </p:txBody>
      </p:sp>
      <p:sp>
        <p:nvSpPr>
          <p:cNvPr id="4" name="Slide Number Placeholder 3"/>
          <p:cNvSpPr>
            <a:spLocks noGrp="1"/>
          </p:cNvSpPr>
          <p:nvPr>
            <p:ph type="sldNum" sz="quarter" idx="10"/>
          </p:nvPr>
        </p:nvSpPr>
        <p:spPr/>
        <p:txBody>
          <a:bodyPr/>
          <a:lstStyle/>
          <a:p>
            <a:fld id="{3D429074-B34A-41F6-9B52-91EC78F684C9}" type="slidenum">
              <a:rPr lang="en-US" smtClean="0"/>
              <a:t>55</a:t>
            </a:fld>
            <a:endParaRPr lang="en-US" dirty="0"/>
          </a:p>
        </p:txBody>
      </p:sp>
    </p:spTree>
    <p:extLst>
      <p:ext uri="{BB962C8B-B14F-4D97-AF65-F5344CB8AC3E}">
        <p14:creationId xmlns:p14="http://schemas.microsoft.com/office/powerpoint/2010/main" val="42122234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29074-B34A-41F6-9B52-91EC78F684C9}" type="slidenum">
              <a:rPr lang="en-US" smtClean="0"/>
              <a:t>56</a:t>
            </a:fld>
            <a:endParaRPr lang="en-US" dirty="0"/>
          </a:p>
        </p:txBody>
      </p:sp>
    </p:spTree>
    <p:extLst>
      <p:ext uri="{BB962C8B-B14F-4D97-AF65-F5344CB8AC3E}">
        <p14:creationId xmlns:p14="http://schemas.microsoft.com/office/powerpoint/2010/main" val="24974902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29074-B34A-41F6-9B52-91EC78F684C9}" type="slidenum">
              <a:rPr lang="en-US" smtClean="0"/>
              <a:t>57</a:t>
            </a:fld>
            <a:endParaRPr lang="en-US" dirty="0"/>
          </a:p>
        </p:txBody>
      </p:sp>
    </p:spTree>
    <p:extLst>
      <p:ext uri="{BB962C8B-B14F-4D97-AF65-F5344CB8AC3E}">
        <p14:creationId xmlns:p14="http://schemas.microsoft.com/office/powerpoint/2010/main" val="5705978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29074-B34A-41F6-9B52-91EC78F684C9}" type="slidenum">
              <a:rPr lang="en-US" smtClean="0"/>
              <a:t>63</a:t>
            </a:fld>
            <a:endParaRPr lang="en-US" dirty="0"/>
          </a:p>
        </p:txBody>
      </p:sp>
    </p:spTree>
    <p:extLst>
      <p:ext uri="{BB962C8B-B14F-4D97-AF65-F5344CB8AC3E}">
        <p14:creationId xmlns:p14="http://schemas.microsoft.com/office/powerpoint/2010/main" val="3028437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refractive index and attenuation factor for each liquid are then passed through a non-linear solver to obtain the complex permittivity of the liquid.</a:t>
            </a:r>
          </a:p>
        </p:txBody>
      </p:sp>
      <p:sp>
        <p:nvSpPr>
          <p:cNvPr id="4" name="Slide Number Placeholder 3"/>
          <p:cNvSpPr>
            <a:spLocks noGrp="1"/>
          </p:cNvSpPr>
          <p:nvPr>
            <p:ph type="sldNum" sz="quarter" idx="10"/>
          </p:nvPr>
        </p:nvSpPr>
        <p:spPr/>
        <p:txBody>
          <a:bodyPr/>
          <a:lstStyle/>
          <a:p>
            <a:fld id="{3D429074-B34A-41F6-9B52-91EC78F684C9}" type="slidenum">
              <a:rPr lang="en-US" smtClean="0"/>
              <a:t>65</a:t>
            </a:fld>
            <a:endParaRPr lang="en-US" dirty="0"/>
          </a:p>
        </p:txBody>
      </p:sp>
    </p:spTree>
    <p:extLst>
      <p:ext uri="{BB962C8B-B14F-4D97-AF65-F5344CB8AC3E}">
        <p14:creationId xmlns:p14="http://schemas.microsoft.com/office/powerpoint/2010/main" val="1812035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work has gone into understanding properties of liquids and identifying them. However, there are three key limitations of these techniques. </a:t>
            </a:r>
          </a:p>
        </p:txBody>
      </p:sp>
      <p:sp>
        <p:nvSpPr>
          <p:cNvPr id="4" name="Slide Number Placeholder 3"/>
          <p:cNvSpPr>
            <a:spLocks noGrp="1"/>
          </p:cNvSpPr>
          <p:nvPr>
            <p:ph type="sldNum" sz="quarter" idx="10"/>
          </p:nvPr>
        </p:nvSpPr>
        <p:spPr/>
        <p:txBody>
          <a:bodyPr/>
          <a:lstStyle/>
          <a:p>
            <a:fld id="{3D429074-B34A-41F6-9B52-91EC78F684C9}" type="slidenum">
              <a:rPr lang="en-US" smtClean="0"/>
              <a:t>6</a:t>
            </a:fld>
            <a:endParaRPr lang="en-US" dirty="0"/>
          </a:p>
        </p:txBody>
      </p:sp>
    </p:spTree>
    <p:extLst>
      <p:ext uri="{BB962C8B-B14F-4D97-AF65-F5344CB8AC3E}">
        <p14:creationId xmlns:p14="http://schemas.microsoft.com/office/powerpoint/2010/main" val="756989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reduction in the signal strength after introduction of a liquid is used, along with the refractive index to derive the complex permittivity of that liquid.</a:t>
            </a:r>
          </a:p>
        </p:txBody>
      </p:sp>
      <p:sp>
        <p:nvSpPr>
          <p:cNvPr id="4" name="Slide Number Placeholder 3"/>
          <p:cNvSpPr>
            <a:spLocks noGrp="1"/>
          </p:cNvSpPr>
          <p:nvPr>
            <p:ph type="sldNum" sz="quarter" idx="10"/>
          </p:nvPr>
        </p:nvSpPr>
        <p:spPr/>
        <p:txBody>
          <a:bodyPr/>
          <a:lstStyle/>
          <a:p>
            <a:fld id="{3D429074-B34A-41F6-9B52-91EC78F684C9}" type="slidenum">
              <a:rPr lang="en-US" smtClean="0"/>
              <a:t>67</a:t>
            </a:fld>
            <a:endParaRPr lang="en-US" dirty="0"/>
          </a:p>
        </p:txBody>
      </p:sp>
    </p:spTree>
    <p:extLst>
      <p:ext uri="{BB962C8B-B14F-4D97-AF65-F5344CB8AC3E}">
        <p14:creationId xmlns:p14="http://schemas.microsoft.com/office/powerpoint/2010/main" val="8842962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29074-B34A-41F6-9B52-91EC78F684C9}" type="slidenum">
              <a:rPr lang="en-US" smtClean="0"/>
              <a:t>68</a:t>
            </a:fld>
            <a:endParaRPr lang="en-US" dirty="0"/>
          </a:p>
        </p:txBody>
      </p:sp>
    </p:spTree>
    <p:extLst>
      <p:ext uri="{BB962C8B-B14F-4D97-AF65-F5344CB8AC3E}">
        <p14:creationId xmlns:p14="http://schemas.microsoft.com/office/powerpoint/2010/main" val="9532649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29074-B34A-41F6-9B52-91EC78F684C9}" type="slidenum">
              <a:rPr lang="en-US" smtClean="0"/>
              <a:t>69</a:t>
            </a:fld>
            <a:endParaRPr lang="en-US" dirty="0"/>
          </a:p>
        </p:txBody>
      </p:sp>
    </p:spTree>
    <p:extLst>
      <p:ext uri="{BB962C8B-B14F-4D97-AF65-F5344CB8AC3E}">
        <p14:creationId xmlns:p14="http://schemas.microsoft.com/office/powerpoint/2010/main" val="3882932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29074-B34A-41F6-9B52-91EC78F684C9}" type="slidenum">
              <a:rPr lang="en-US" smtClean="0"/>
              <a:t>70</a:t>
            </a:fld>
            <a:endParaRPr lang="en-US" dirty="0"/>
          </a:p>
        </p:txBody>
      </p:sp>
    </p:spTree>
    <p:extLst>
      <p:ext uri="{BB962C8B-B14F-4D97-AF65-F5344CB8AC3E}">
        <p14:creationId xmlns:p14="http://schemas.microsoft.com/office/powerpoint/2010/main" val="368767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RSSI ratio denotes the extent of wireless signal absorption by the liquid.</a:t>
            </a:r>
          </a:p>
        </p:txBody>
      </p:sp>
      <p:sp>
        <p:nvSpPr>
          <p:cNvPr id="4" name="Slide Number Placeholder 3"/>
          <p:cNvSpPr>
            <a:spLocks noGrp="1"/>
          </p:cNvSpPr>
          <p:nvPr>
            <p:ph type="sldNum" sz="quarter" idx="10"/>
          </p:nvPr>
        </p:nvSpPr>
        <p:spPr/>
        <p:txBody>
          <a:bodyPr/>
          <a:lstStyle/>
          <a:p>
            <a:fld id="{3D429074-B34A-41F6-9B52-91EC78F684C9}" type="slidenum">
              <a:rPr lang="en-US" smtClean="0"/>
              <a:t>71</a:t>
            </a:fld>
            <a:endParaRPr lang="en-US" dirty="0"/>
          </a:p>
        </p:txBody>
      </p:sp>
    </p:spTree>
    <p:extLst>
      <p:ext uri="{BB962C8B-B14F-4D97-AF65-F5344CB8AC3E}">
        <p14:creationId xmlns:p14="http://schemas.microsoft.com/office/powerpoint/2010/main" val="4065422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isn’t this a solved problem? Surely. Lab technicians frequently test materials using chemical and physical analysis. Most of these methods, however, revolve around heating, treating, or beating, a test sample. All such methods are destructive in nature.</a:t>
            </a:r>
          </a:p>
        </p:txBody>
      </p:sp>
      <p:sp>
        <p:nvSpPr>
          <p:cNvPr id="4" name="Slide Number Placeholder 3"/>
          <p:cNvSpPr>
            <a:spLocks noGrp="1"/>
          </p:cNvSpPr>
          <p:nvPr>
            <p:ph type="sldNum" sz="quarter" idx="10"/>
          </p:nvPr>
        </p:nvSpPr>
        <p:spPr/>
        <p:txBody>
          <a:bodyPr/>
          <a:lstStyle/>
          <a:p>
            <a:fld id="{3D429074-B34A-41F6-9B52-91EC78F684C9}" type="slidenum">
              <a:rPr lang="en-US" smtClean="0"/>
              <a:t>72</a:t>
            </a:fld>
            <a:endParaRPr lang="en-US" dirty="0"/>
          </a:p>
        </p:txBody>
      </p:sp>
    </p:spTree>
    <p:extLst>
      <p:ext uri="{BB962C8B-B14F-4D97-AF65-F5344CB8AC3E}">
        <p14:creationId xmlns:p14="http://schemas.microsoft.com/office/powerpoint/2010/main" val="39336614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Commercially available state-of-the-art wireless localization equipment uses ultra-wideband radios with a large 1GHz of wireless bandwidth. It has sampling rates high enough to provide tens of centimeters of precision. We use UWB radios in this work as well, but their out-of-the-box precision is still insufficient for our purpose.</a:t>
            </a:r>
          </a:p>
        </p:txBody>
      </p:sp>
      <p:sp>
        <p:nvSpPr>
          <p:cNvPr id="4" name="Slide Number Placeholder 3"/>
          <p:cNvSpPr>
            <a:spLocks noGrp="1"/>
          </p:cNvSpPr>
          <p:nvPr>
            <p:ph type="sldNum" sz="quarter" idx="10"/>
          </p:nvPr>
        </p:nvSpPr>
        <p:spPr/>
        <p:txBody>
          <a:bodyPr/>
          <a:lstStyle/>
          <a:p>
            <a:fld id="{3D429074-B34A-41F6-9B52-91EC78F684C9}" type="slidenum">
              <a:rPr lang="en-US" smtClean="0"/>
              <a:t>73</a:t>
            </a:fld>
            <a:endParaRPr lang="en-US" dirty="0"/>
          </a:p>
        </p:txBody>
      </p:sp>
    </p:spTree>
    <p:extLst>
      <p:ext uri="{BB962C8B-B14F-4D97-AF65-F5344CB8AC3E}">
        <p14:creationId xmlns:p14="http://schemas.microsoft.com/office/powerpoint/2010/main" val="16259319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however, we turn this nuisance into an ally. We purposefully introduce a second path between the transmitter and the receiver, by directly connecting a wire between the two devices. Doing so, enables using phase and comparing received signal strength across different wireless packets both of which are critical to obtaining the complex permittivity of the liquid.</a:t>
            </a:r>
          </a:p>
        </p:txBody>
      </p:sp>
      <p:sp>
        <p:nvSpPr>
          <p:cNvPr id="4" name="Slide Number Placeholder 3"/>
          <p:cNvSpPr>
            <a:spLocks noGrp="1"/>
          </p:cNvSpPr>
          <p:nvPr>
            <p:ph type="sldNum" sz="quarter" idx="10"/>
          </p:nvPr>
        </p:nvSpPr>
        <p:spPr/>
        <p:txBody>
          <a:bodyPr/>
          <a:lstStyle/>
          <a:p>
            <a:fld id="{3D429074-B34A-41F6-9B52-91EC78F684C9}" type="slidenum">
              <a:rPr lang="en-US" smtClean="0"/>
              <a:t>74</a:t>
            </a:fld>
            <a:endParaRPr lang="en-US" dirty="0"/>
          </a:p>
        </p:txBody>
      </p:sp>
    </p:spTree>
    <p:extLst>
      <p:ext uri="{BB962C8B-B14F-4D97-AF65-F5344CB8AC3E}">
        <p14:creationId xmlns:p14="http://schemas.microsoft.com/office/powerpoint/2010/main" val="24479476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isn’t this a solved problem? Surely. Lab technicians frequently test materials using chemical and physical analysis. Most of these methods, however, revolve around heating, treating, or beating, a test sample. All such methods are destructive in nature.</a:t>
            </a:r>
          </a:p>
          <a:p>
            <a:endParaRPr lang="en-US" dirty="0"/>
          </a:p>
        </p:txBody>
      </p:sp>
      <p:sp>
        <p:nvSpPr>
          <p:cNvPr id="4" name="Slide Number Placeholder 3"/>
          <p:cNvSpPr>
            <a:spLocks noGrp="1"/>
          </p:cNvSpPr>
          <p:nvPr>
            <p:ph type="sldNum" sz="quarter" idx="10"/>
          </p:nvPr>
        </p:nvSpPr>
        <p:spPr/>
        <p:txBody>
          <a:bodyPr/>
          <a:lstStyle/>
          <a:p>
            <a:fld id="{3D429074-B34A-41F6-9B52-91EC78F684C9}" type="slidenum">
              <a:rPr lang="en-US" smtClean="0"/>
              <a:t>75</a:t>
            </a:fld>
            <a:endParaRPr lang="en-US" dirty="0"/>
          </a:p>
        </p:txBody>
      </p:sp>
    </p:spTree>
    <p:extLst>
      <p:ext uri="{BB962C8B-B14F-4D97-AF65-F5344CB8AC3E}">
        <p14:creationId xmlns:p14="http://schemas.microsoft.com/office/powerpoint/2010/main" val="14106606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we can ascertain purity of foodstuffs, quality of oils, and prevent adulteration.</a:t>
            </a:r>
          </a:p>
        </p:txBody>
      </p:sp>
      <p:sp>
        <p:nvSpPr>
          <p:cNvPr id="4" name="Slide Number Placeholder 3"/>
          <p:cNvSpPr>
            <a:spLocks noGrp="1"/>
          </p:cNvSpPr>
          <p:nvPr>
            <p:ph type="sldNum" sz="quarter" idx="10"/>
          </p:nvPr>
        </p:nvSpPr>
        <p:spPr/>
        <p:txBody>
          <a:bodyPr/>
          <a:lstStyle/>
          <a:p>
            <a:fld id="{3D429074-B34A-41F6-9B52-91EC78F684C9}" type="slidenum">
              <a:rPr lang="en-US" smtClean="0"/>
              <a:t>76</a:t>
            </a:fld>
            <a:endParaRPr lang="en-US" dirty="0"/>
          </a:p>
        </p:txBody>
      </p:sp>
    </p:spTree>
    <p:extLst>
      <p:ext uri="{BB962C8B-B14F-4D97-AF65-F5344CB8AC3E}">
        <p14:creationId xmlns:p14="http://schemas.microsoft.com/office/powerpoint/2010/main" val="241388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techniques either require dipping a probe into the liquid, or require chemical analysis which heats, treats, or beats the sample and rendering it unsuitable for later consumption, and these equipment are generally very expensive – to the tune of hundreds of thousands of dollars. </a:t>
            </a:r>
          </a:p>
        </p:txBody>
      </p:sp>
      <p:sp>
        <p:nvSpPr>
          <p:cNvPr id="4" name="Slide Number Placeholder 3"/>
          <p:cNvSpPr>
            <a:spLocks noGrp="1"/>
          </p:cNvSpPr>
          <p:nvPr>
            <p:ph type="sldNum" sz="quarter" idx="10"/>
          </p:nvPr>
        </p:nvSpPr>
        <p:spPr/>
        <p:txBody>
          <a:bodyPr/>
          <a:lstStyle/>
          <a:p>
            <a:fld id="{3D429074-B34A-41F6-9B52-91EC78F684C9}" type="slidenum">
              <a:rPr lang="en-US" smtClean="0"/>
              <a:t>7</a:t>
            </a:fld>
            <a:endParaRPr lang="en-US" dirty="0"/>
          </a:p>
        </p:txBody>
      </p:sp>
    </p:spTree>
    <p:extLst>
      <p:ext uri="{BB962C8B-B14F-4D97-AF65-F5344CB8AC3E}">
        <p14:creationId xmlns:p14="http://schemas.microsoft.com/office/powerpoint/2010/main" val="8904062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provide an intuition of how much electromagnetic waves at 4GHz are slowed down in various liquids, here is a scale of the refractive indices of the liquids we used in our analysis. Inside water, for example, EM waves slow down almost 9 times that of the speed of light. Oils on the other hand cause very little slowdown. </a:t>
            </a:r>
          </a:p>
        </p:txBody>
      </p:sp>
      <p:sp>
        <p:nvSpPr>
          <p:cNvPr id="4" name="Slide Number Placeholder 3"/>
          <p:cNvSpPr>
            <a:spLocks noGrp="1"/>
          </p:cNvSpPr>
          <p:nvPr>
            <p:ph type="sldNum" sz="quarter" idx="10"/>
          </p:nvPr>
        </p:nvSpPr>
        <p:spPr/>
        <p:txBody>
          <a:bodyPr/>
          <a:lstStyle/>
          <a:p>
            <a:fld id="{3D429074-B34A-41F6-9B52-91EC78F684C9}" type="slidenum">
              <a:rPr lang="en-US" smtClean="0"/>
              <a:t>77</a:t>
            </a:fld>
            <a:endParaRPr lang="en-US" dirty="0"/>
          </a:p>
        </p:txBody>
      </p:sp>
    </p:spTree>
    <p:extLst>
      <p:ext uri="{BB962C8B-B14F-4D97-AF65-F5344CB8AC3E}">
        <p14:creationId xmlns:p14="http://schemas.microsoft.com/office/powerpoint/2010/main" val="3405513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isn’t this a solved problem? Surely. Lab technicians frequently test materials using chemical and physical analysis but each technique has its drawbacks. For example, this refractometer studies the bending of light to identify a sample, but fails for opaque samples. </a:t>
            </a:r>
          </a:p>
        </p:txBody>
      </p:sp>
      <p:sp>
        <p:nvSpPr>
          <p:cNvPr id="4" name="Slide Number Placeholder 3"/>
          <p:cNvSpPr>
            <a:spLocks noGrp="1"/>
          </p:cNvSpPr>
          <p:nvPr>
            <p:ph type="sldNum" sz="quarter" idx="10"/>
          </p:nvPr>
        </p:nvSpPr>
        <p:spPr/>
        <p:txBody>
          <a:bodyPr/>
          <a:lstStyle/>
          <a:p>
            <a:fld id="{3D429074-B34A-41F6-9B52-91EC78F684C9}" type="slidenum">
              <a:rPr lang="en-US" smtClean="0"/>
              <a:t>78</a:t>
            </a:fld>
            <a:endParaRPr lang="en-US" dirty="0"/>
          </a:p>
        </p:txBody>
      </p:sp>
    </p:spTree>
    <p:extLst>
      <p:ext uri="{BB962C8B-B14F-4D97-AF65-F5344CB8AC3E}">
        <p14:creationId xmlns:p14="http://schemas.microsoft.com/office/powerpoint/2010/main" val="12321614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Spectrometers involve observing spectral emission lines and chromatographers use different rate of reactions to identify materials. </a:t>
            </a:r>
          </a:p>
        </p:txBody>
      </p:sp>
      <p:sp>
        <p:nvSpPr>
          <p:cNvPr id="4" name="Slide Number Placeholder 3"/>
          <p:cNvSpPr>
            <a:spLocks noGrp="1"/>
          </p:cNvSpPr>
          <p:nvPr>
            <p:ph type="sldNum" sz="quarter" idx="10"/>
          </p:nvPr>
        </p:nvSpPr>
        <p:spPr/>
        <p:txBody>
          <a:bodyPr/>
          <a:lstStyle/>
          <a:p>
            <a:fld id="{3D429074-B34A-41F6-9B52-91EC78F684C9}" type="slidenum">
              <a:rPr lang="en-US" smtClean="0"/>
              <a:t>79</a:t>
            </a:fld>
            <a:endParaRPr lang="en-US" dirty="0"/>
          </a:p>
        </p:txBody>
      </p:sp>
    </p:spTree>
    <p:extLst>
      <p:ext uri="{BB962C8B-B14F-4D97-AF65-F5344CB8AC3E}">
        <p14:creationId xmlns:p14="http://schemas.microsoft.com/office/powerpoint/2010/main" val="13283479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most of these methods, revolve around heating, treating, or beating, a test sample. Doing so destroys the sample and renders it unusable after the process.</a:t>
            </a:r>
          </a:p>
          <a:p>
            <a:endParaRPr lang="en-US" dirty="0"/>
          </a:p>
        </p:txBody>
      </p:sp>
      <p:sp>
        <p:nvSpPr>
          <p:cNvPr id="4" name="Slide Number Placeholder 3"/>
          <p:cNvSpPr>
            <a:spLocks noGrp="1"/>
          </p:cNvSpPr>
          <p:nvPr>
            <p:ph type="sldNum" sz="quarter" idx="10"/>
          </p:nvPr>
        </p:nvSpPr>
        <p:spPr/>
        <p:txBody>
          <a:bodyPr/>
          <a:lstStyle/>
          <a:p>
            <a:fld id="{3D429074-B34A-41F6-9B52-91EC78F684C9}" type="slidenum">
              <a:rPr lang="en-US" smtClean="0"/>
              <a:t>80</a:t>
            </a:fld>
            <a:endParaRPr lang="en-US" dirty="0"/>
          </a:p>
        </p:txBody>
      </p:sp>
    </p:spTree>
    <p:extLst>
      <p:ext uri="{BB962C8B-B14F-4D97-AF65-F5344CB8AC3E}">
        <p14:creationId xmlns:p14="http://schemas.microsoft.com/office/powerpoint/2010/main" val="2937705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destructive techniques exist; such as using a vector network analyzer and a dielectric probe. But these are also extremely bulky and are very expensive equipment. They might still require dipping a probe in the liquid. Not only is this invasive, but it does not work with extremely hot or corrosive materials.</a:t>
            </a:r>
          </a:p>
        </p:txBody>
      </p:sp>
      <p:sp>
        <p:nvSpPr>
          <p:cNvPr id="4" name="Slide Number Placeholder 3"/>
          <p:cNvSpPr>
            <a:spLocks noGrp="1"/>
          </p:cNvSpPr>
          <p:nvPr>
            <p:ph type="sldNum" sz="quarter" idx="10"/>
          </p:nvPr>
        </p:nvSpPr>
        <p:spPr/>
        <p:txBody>
          <a:bodyPr/>
          <a:lstStyle/>
          <a:p>
            <a:fld id="{3D429074-B34A-41F6-9B52-91EC78F684C9}" type="slidenum">
              <a:rPr lang="en-US" smtClean="0"/>
              <a:t>81</a:t>
            </a:fld>
            <a:endParaRPr lang="en-US" dirty="0"/>
          </a:p>
        </p:txBody>
      </p:sp>
    </p:spTree>
    <p:extLst>
      <p:ext uri="{BB962C8B-B14F-4D97-AF65-F5344CB8AC3E}">
        <p14:creationId xmlns:p14="http://schemas.microsoft.com/office/powerpoint/2010/main" val="42726182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these properties are a function of the permittivity of the liquid. Hence, if we measure the refractive index and the attenuation factor, we will be able to, in turn, determine the permittivity of the liquid, enabling liquid identification.</a:t>
            </a:r>
          </a:p>
        </p:txBody>
      </p:sp>
      <p:sp>
        <p:nvSpPr>
          <p:cNvPr id="4" name="Slide Number Placeholder 3"/>
          <p:cNvSpPr>
            <a:spLocks noGrp="1"/>
          </p:cNvSpPr>
          <p:nvPr>
            <p:ph type="sldNum" sz="quarter" idx="10"/>
          </p:nvPr>
        </p:nvSpPr>
        <p:spPr/>
        <p:txBody>
          <a:bodyPr/>
          <a:lstStyle/>
          <a:p>
            <a:fld id="{3D429074-B34A-41F6-9B52-91EC78F684C9}" type="slidenum">
              <a:rPr lang="en-US" smtClean="0"/>
              <a:t>82</a:t>
            </a:fld>
            <a:endParaRPr lang="en-US" dirty="0"/>
          </a:p>
        </p:txBody>
      </p:sp>
    </p:spTree>
    <p:extLst>
      <p:ext uri="{BB962C8B-B14F-4D97-AF65-F5344CB8AC3E}">
        <p14:creationId xmlns:p14="http://schemas.microsoft.com/office/powerpoint/2010/main" val="30313834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 rule is too restrictive for most people. Enabling a quick non-invasive way to identify liquids could enable carrying a bottle of water or a carbonated drink without any problem. </a:t>
            </a:r>
          </a:p>
        </p:txBody>
      </p:sp>
      <p:sp>
        <p:nvSpPr>
          <p:cNvPr id="4" name="Slide Number Placeholder 3"/>
          <p:cNvSpPr>
            <a:spLocks noGrp="1"/>
          </p:cNvSpPr>
          <p:nvPr>
            <p:ph type="sldNum" sz="quarter" idx="10"/>
          </p:nvPr>
        </p:nvSpPr>
        <p:spPr/>
        <p:txBody>
          <a:bodyPr/>
          <a:lstStyle/>
          <a:p>
            <a:fld id="{3D429074-B34A-41F6-9B52-91EC78F684C9}" type="slidenum">
              <a:rPr lang="en-US" smtClean="0"/>
              <a:t>83</a:t>
            </a:fld>
            <a:endParaRPr lang="en-US" dirty="0"/>
          </a:p>
        </p:txBody>
      </p:sp>
    </p:spTree>
    <p:extLst>
      <p:ext uri="{BB962C8B-B14F-4D97-AF65-F5344CB8AC3E}">
        <p14:creationId xmlns:p14="http://schemas.microsoft.com/office/powerpoint/2010/main" val="42457267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would measure the refractive index of a transparent material by observing the bending of light rays and applying Snell’s law. An equivalent measurement using wireless signals will be extremely difficult to perform partly because of the much larger wavelength. It would require impractically thin pencil beams.</a:t>
            </a:r>
          </a:p>
        </p:txBody>
      </p:sp>
      <p:sp>
        <p:nvSpPr>
          <p:cNvPr id="4" name="Slide Number Placeholder 3"/>
          <p:cNvSpPr>
            <a:spLocks noGrp="1"/>
          </p:cNvSpPr>
          <p:nvPr>
            <p:ph type="sldNum" sz="quarter" idx="10"/>
          </p:nvPr>
        </p:nvSpPr>
        <p:spPr/>
        <p:txBody>
          <a:bodyPr/>
          <a:lstStyle/>
          <a:p>
            <a:fld id="{3D429074-B34A-41F6-9B52-91EC78F684C9}" type="slidenum">
              <a:rPr lang="en-US" smtClean="0"/>
              <a:t>84</a:t>
            </a:fld>
            <a:endParaRPr lang="en-US" dirty="0"/>
          </a:p>
        </p:txBody>
      </p:sp>
    </p:spTree>
    <p:extLst>
      <p:ext uri="{BB962C8B-B14F-4D97-AF65-F5344CB8AC3E}">
        <p14:creationId xmlns:p14="http://schemas.microsoft.com/office/powerpoint/2010/main" val="14465733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measure </a:t>
            </a:r>
            <a:r>
              <a:rPr lang="en-US" dirty="0" err="1"/>
              <a:t>ToF</a:t>
            </a:r>
            <a:r>
              <a:rPr lang="en-US" dirty="0"/>
              <a:t> wrong by one nanosecond. Light travels 30cms in 1 nanosecond meaning that our estimate of the refractive index can become very erroneous even with just a nanosecond of </a:t>
            </a:r>
            <a:r>
              <a:rPr lang="en-US" dirty="0" err="1"/>
              <a:t>ToF</a:t>
            </a:r>
            <a:r>
              <a:rPr lang="en-US" dirty="0"/>
              <a:t> error. Put differently, measuring slowdown in a few centimeters of liquid and differentiating between apple juice and orange juice, or coke and Pepsi, will require us to measure time of flight to a few picoseconds of accuracy. Thus even though localization applications measure time of flight, what we desire in this work requires a couple of orders of magnitude better precision.</a:t>
            </a:r>
          </a:p>
        </p:txBody>
      </p:sp>
      <p:sp>
        <p:nvSpPr>
          <p:cNvPr id="4" name="Slide Number Placeholder 3"/>
          <p:cNvSpPr>
            <a:spLocks noGrp="1"/>
          </p:cNvSpPr>
          <p:nvPr>
            <p:ph type="sldNum" sz="quarter" idx="10"/>
          </p:nvPr>
        </p:nvSpPr>
        <p:spPr/>
        <p:txBody>
          <a:bodyPr/>
          <a:lstStyle/>
          <a:p>
            <a:fld id="{3D429074-B34A-41F6-9B52-91EC78F684C9}" type="slidenum">
              <a:rPr lang="en-US" smtClean="0"/>
              <a:t>85</a:t>
            </a:fld>
            <a:endParaRPr lang="en-US" dirty="0"/>
          </a:p>
        </p:txBody>
      </p:sp>
    </p:spTree>
    <p:extLst>
      <p:ext uri="{BB962C8B-B14F-4D97-AF65-F5344CB8AC3E}">
        <p14:creationId xmlns:p14="http://schemas.microsoft.com/office/powerpoint/2010/main" val="32456864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opportunities allow us to solve this problem. First, ultra-wideband radios give nanosecond level precision in time of flight. So perhaps by delving deeper into the techniques used by UWB, we might be able to obtain even better precision. The problem here is multipath since it fundamentally limits how much we can improve the </a:t>
            </a:r>
            <a:r>
              <a:rPr lang="en-US" dirty="0" err="1"/>
              <a:t>ToF</a:t>
            </a:r>
            <a:r>
              <a:rPr lang="en-US" dirty="0"/>
              <a:t> precision. Second, the phase of the received signal is also altered by the slowdown. So maybe, if we start to use phase information, we might be able to obtain the required precision of a few picoseconds. However, since phase wraps at the wavelength, this is not trivial.</a:t>
            </a:r>
          </a:p>
        </p:txBody>
      </p:sp>
      <p:sp>
        <p:nvSpPr>
          <p:cNvPr id="4" name="Slide Number Placeholder 3"/>
          <p:cNvSpPr>
            <a:spLocks noGrp="1"/>
          </p:cNvSpPr>
          <p:nvPr>
            <p:ph type="sldNum" sz="quarter" idx="10"/>
          </p:nvPr>
        </p:nvSpPr>
        <p:spPr/>
        <p:txBody>
          <a:bodyPr/>
          <a:lstStyle/>
          <a:p>
            <a:fld id="{3D429074-B34A-41F6-9B52-91EC78F684C9}" type="slidenum">
              <a:rPr lang="en-US" smtClean="0"/>
              <a:t>86</a:t>
            </a:fld>
            <a:endParaRPr lang="en-US" dirty="0"/>
          </a:p>
        </p:txBody>
      </p:sp>
    </p:spTree>
    <p:extLst>
      <p:ext uri="{BB962C8B-B14F-4D97-AF65-F5344CB8AC3E}">
        <p14:creationId xmlns:p14="http://schemas.microsoft.com/office/powerpoint/2010/main" val="1225102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we want to enable liquid identification without touching the liquid. By simply passing wireless signals through the liquid and using inexpensive $100 equipment.</a:t>
            </a:r>
          </a:p>
        </p:txBody>
      </p:sp>
      <p:sp>
        <p:nvSpPr>
          <p:cNvPr id="4" name="Slide Number Placeholder 3"/>
          <p:cNvSpPr>
            <a:spLocks noGrp="1"/>
          </p:cNvSpPr>
          <p:nvPr>
            <p:ph type="sldNum" sz="quarter" idx="10"/>
          </p:nvPr>
        </p:nvSpPr>
        <p:spPr/>
        <p:txBody>
          <a:bodyPr/>
          <a:lstStyle/>
          <a:p>
            <a:fld id="{3D429074-B34A-41F6-9B52-91EC78F684C9}" type="slidenum">
              <a:rPr lang="en-US" smtClean="0"/>
              <a:t>8</a:t>
            </a:fld>
            <a:endParaRPr lang="en-US" dirty="0"/>
          </a:p>
        </p:txBody>
      </p:sp>
    </p:spTree>
    <p:extLst>
      <p:ext uri="{BB962C8B-B14F-4D97-AF65-F5344CB8AC3E}">
        <p14:creationId xmlns:p14="http://schemas.microsoft.com/office/powerpoint/2010/main" val="12880480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shine a wireless signal onto a liquid, there are two essential factors we want to understand. First, the signal slows down in the liquid, and second, it is absorbed by the liquid. </a:t>
            </a:r>
          </a:p>
        </p:txBody>
      </p:sp>
      <p:sp>
        <p:nvSpPr>
          <p:cNvPr id="4" name="Slide Number Placeholder 3"/>
          <p:cNvSpPr>
            <a:spLocks noGrp="1"/>
          </p:cNvSpPr>
          <p:nvPr>
            <p:ph type="sldNum" sz="quarter" idx="10"/>
          </p:nvPr>
        </p:nvSpPr>
        <p:spPr/>
        <p:txBody>
          <a:bodyPr/>
          <a:lstStyle/>
          <a:p>
            <a:fld id="{3D429074-B34A-41F6-9B52-91EC78F684C9}" type="slidenum">
              <a:rPr lang="en-US" smtClean="0"/>
              <a:t>87</a:t>
            </a:fld>
            <a:endParaRPr lang="en-US" dirty="0"/>
          </a:p>
        </p:txBody>
      </p:sp>
    </p:spTree>
    <p:extLst>
      <p:ext uri="{BB962C8B-B14F-4D97-AF65-F5344CB8AC3E}">
        <p14:creationId xmlns:p14="http://schemas.microsoft.com/office/powerpoint/2010/main" val="957478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would measure the refractive index of a transparent material by observing the bending of light rays and taking the ratio sin(alpha) by sin(beta) which is essentially Snell’s law. </a:t>
            </a:r>
          </a:p>
          <a:p>
            <a:r>
              <a:rPr lang="en-US" dirty="0"/>
              <a:t>An equivalent measurement using wireless signals will be extremely difficult to perform partly because of the much larger wavelength of wireless signals and because of the possibility of total internal reflection etc. So much so that this problem is referred to as being of great complexity in Von Hippel’s physics text book. So then what do we do?</a:t>
            </a:r>
          </a:p>
        </p:txBody>
      </p:sp>
      <p:sp>
        <p:nvSpPr>
          <p:cNvPr id="4" name="Slide Number Placeholder 3"/>
          <p:cNvSpPr>
            <a:spLocks noGrp="1"/>
          </p:cNvSpPr>
          <p:nvPr>
            <p:ph type="sldNum" sz="quarter" idx="10"/>
          </p:nvPr>
        </p:nvSpPr>
        <p:spPr/>
        <p:txBody>
          <a:bodyPr/>
          <a:lstStyle/>
          <a:p>
            <a:fld id="{3D429074-B34A-41F6-9B52-91EC78F684C9}" type="slidenum">
              <a:rPr lang="en-US" smtClean="0"/>
              <a:t>88</a:t>
            </a:fld>
            <a:endParaRPr lang="en-US" dirty="0"/>
          </a:p>
        </p:txBody>
      </p:sp>
    </p:spTree>
    <p:extLst>
      <p:ext uri="{BB962C8B-B14F-4D97-AF65-F5344CB8AC3E}">
        <p14:creationId xmlns:p14="http://schemas.microsoft.com/office/powerpoint/2010/main" val="3232604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29074-B34A-41F6-9B52-91EC78F684C9}" type="slidenum">
              <a:rPr lang="en-US" smtClean="0"/>
              <a:t>89</a:t>
            </a:fld>
            <a:endParaRPr lang="en-US" dirty="0"/>
          </a:p>
        </p:txBody>
      </p:sp>
    </p:spTree>
    <p:extLst>
      <p:ext uri="{BB962C8B-B14F-4D97-AF65-F5344CB8AC3E}">
        <p14:creationId xmlns:p14="http://schemas.microsoft.com/office/powerpoint/2010/main" val="6993941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by v minus d by c, where v is the velocity inside the liquid. Thus, by measuring the time of flight very accurately, we can derive the velocity and thereby calculate the refractive index. That is our high level idea in this work. </a:t>
            </a:r>
          </a:p>
        </p:txBody>
      </p:sp>
      <p:sp>
        <p:nvSpPr>
          <p:cNvPr id="4" name="Slide Number Placeholder 3"/>
          <p:cNvSpPr>
            <a:spLocks noGrp="1"/>
          </p:cNvSpPr>
          <p:nvPr>
            <p:ph type="sldNum" sz="quarter" idx="10"/>
          </p:nvPr>
        </p:nvSpPr>
        <p:spPr/>
        <p:txBody>
          <a:bodyPr/>
          <a:lstStyle/>
          <a:p>
            <a:fld id="{3D429074-B34A-41F6-9B52-91EC78F684C9}" type="slidenum">
              <a:rPr lang="en-US" smtClean="0"/>
              <a:t>90</a:t>
            </a:fld>
            <a:endParaRPr lang="en-US" dirty="0"/>
          </a:p>
        </p:txBody>
      </p:sp>
    </p:spTree>
    <p:extLst>
      <p:ext uri="{BB962C8B-B14F-4D97-AF65-F5344CB8AC3E}">
        <p14:creationId xmlns:p14="http://schemas.microsoft.com/office/powerpoint/2010/main" val="11013072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travels 30cm in one nanosecond. Now say, for a water column of 5cm, we measure the </a:t>
            </a:r>
            <a:r>
              <a:rPr lang="en-US" dirty="0" err="1"/>
              <a:t>ToF</a:t>
            </a:r>
            <a:r>
              <a:rPr lang="en-US" dirty="0"/>
              <a:t> wrong by 1nanosecond. Then the velocity estimate will be almost three times of what it should have been. This will result in the refractive index to be calculated as 2.7 instead of water’s actual refractive index which is around 8.7. Water would get identified as Soybean oil! </a:t>
            </a:r>
          </a:p>
          <a:p>
            <a:r>
              <a:rPr lang="en-US" dirty="0"/>
              <a:t>Put differently, measuring slowdown in a few centimeters of liquid and differentiating between apple juice and orange juice, or coke and Pepsi, will require us to measure time of flight to a few picoseconds of accuracy. Thus even though localization applications measure time of flight, what we desire in this work requires a couple of orders of magnitude better precision. </a:t>
            </a:r>
          </a:p>
        </p:txBody>
      </p:sp>
      <p:sp>
        <p:nvSpPr>
          <p:cNvPr id="4" name="Slide Number Placeholder 3"/>
          <p:cNvSpPr>
            <a:spLocks noGrp="1"/>
          </p:cNvSpPr>
          <p:nvPr>
            <p:ph type="sldNum" sz="quarter" idx="10"/>
          </p:nvPr>
        </p:nvSpPr>
        <p:spPr/>
        <p:txBody>
          <a:bodyPr/>
          <a:lstStyle/>
          <a:p>
            <a:fld id="{3D429074-B34A-41F6-9B52-91EC78F684C9}" type="slidenum">
              <a:rPr lang="en-US" smtClean="0"/>
              <a:t>91</a:t>
            </a:fld>
            <a:endParaRPr lang="en-US" dirty="0"/>
          </a:p>
        </p:txBody>
      </p:sp>
    </p:spTree>
    <p:extLst>
      <p:ext uri="{BB962C8B-B14F-4D97-AF65-F5344CB8AC3E}">
        <p14:creationId xmlns:p14="http://schemas.microsoft.com/office/powerpoint/2010/main" val="26761719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our contributions are two fold. One is architectural and one is algorithmic. We design an architecture that uses a wired connection between the Tx and the Rx. This creates a reference path for wireless signals that allow us to cancel many variabilities in the hardware and across different wireless packet. Further, we jointly solve the phase of the received signal and </a:t>
            </a:r>
            <a:r>
              <a:rPr lang="en-US" dirty="0" err="1"/>
              <a:t>ToF</a:t>
            </a:r>
            <a:r>
              <a:rPr lang="en-US" dirty="0"/>
              <a:t> to better estimate the slowdown in the liquid. Let me now elaborate a bit about the technical details of our system. What exactly does connecting a wire between the transmitter and the receiver give us? </a:t>
            </a:r>
          </a:p>
        </p:txBody>
      </p:sp>
      <p:sp>
        <p:nvSpPr>
          <p:cNvPr id="4" name="Slide Number Placeholder 3"/>
          <p:cNvSpPr>
            <a:spLocks noGrp="1"/>
          </p:cNvSpPr>
          <p:nvPr>
            <p:ph type="sldNum" sz="quarter" idx="10"/>
          </p:nvPr>
        </p:nvSpPr>
        <p:spPr/>
        <p:txBody>
          <a:bodyPr/>
          <a:lstStyle/>
          <a:p>
            <a:fld id="{3D429074-B34A-41F6-9B52-91EC78F684C9}" type="slidenum">
              <a:rPr lang="en-US" smtClean="0"/>
              <a:t>92</a:t>
            </a:fld>
            <a:endParaRPr lang="en-US" dirty="0"/>
          </a:p>
        </p:txBody>
      </p:sp>
    </p:spTree>
    <p:extLst>
      <p:ext uri="{BB962C8B-B14F-4D97-AF65-F5344CB8AC3E}">
        <p14:creationId xmlns:p14="http://schemas.microsoft.com/office/powerpoint/2010/main" val="22009984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talk about some limitations of this work. </a:t>
            </a:r>
            <a:r>
              <a:rPr lang="en-US" dirty="0" err="1"/>
              <a:t>LiquID</a:t>
            </a:r>
            <a:r>
              <a:rPr lang="en-US" dirty="0"/>
              <a:t>, as it stands today, cannot detect trace amounts of adulteration. So, for example, it will not be able to detect a drug added to a drink. Also, identification through any unknown container size and shape is extremely challenging. These remain open problems.</a:t>
            </a:r>
          </a:p>
          <a:p>
            <a:endParaRPr lang="en-US" dirty="0"/>
          </a:p>
          <a:p>
            <a:r>
              <a:rPr lang="en-US" dirty="0"/>
              <a:t>In the future, we plan to extend this work to solids and use many center frequencies to obtain even better identification. We hope to simplify airport security for everyone.</a:t>
            </a:r>
          </a:p>
        </p:txBody>
      </p:sp>
      <p:sp>
        <p:nvSpPr>
          <p:cNvPr id="4" name="Slide Number Placeholder 3"/>
          <p:cNvSpPr>
            <a:spLocks noGrp="1"/>
          </p:cNvSpPr>
          <p:nvPr>
            <p:ph type="sldNum" sz="quarter" idx="10"/>
          </p:nvPr>
        </p:nvSpPr>
        <p:spPr/>
        <p:txBody>
          <a:bodyPr/>
          <a:lstStyle/>
          <a:p>
            <a:fld id="{3D429074-B34A-41F6-9B52-91EC78F684C9}" type="slidenum">
              <a:rPr lang="en-US" smtClean="0"/>
              <a:t>93</a:t>
            </a:fld>
            <a:endParaRPr lang="en-US" dirty="0"/>
          </a:p>
        </p:txBody>
      </p:sp>
    </p:spTree>
    <p:extLst>
      <p:ext uri="{BB962C8B-B14F-4D97-AF65-F5344CB8AC3E}">
        <p14:creationId xmlns:p14="http://schemas.microsoft.com/office/powerpoint/2010/main" val="7423185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a:t>
            </a:r>
            <a:r>
              <a:rPr lang="en-US" dirty="0" err="1"/>
              <a:t>LiquID</a:t>
            </a:r>
            <a:r>
              <a:rPr lang="en-US" dirty="0"/>
              <a:t> uses complex permittivity, a physical property of all materials, to identify liquids. It does this through analysis of wireless signals and precisely measuring the time of flight of wireless signals through the liquid, without using any machine learning or fingerprinting. We believe that much is to be done in this area and we have just barely scratched the surface.</a:t>
            </a:r>
          </a:p>
        </p:txBody>
      </p:sp>
      <p:sp>
        <p:nvSpPr>
          <p:cNvPr id="4" name="Slide Number Placeholder 3"/>
          <p:cNvSpPr>
            <a:spLocks noGrp="1"/>
          </p:cNvSpPr>
          <p:nvPr>
            <p:ph type="sldNum" sz="quarter" idx="10"/>
          </p:nvPr>
        </p:nvSpPr>
        <p:spPr/>
        <p:txBody>
          <a:bodyPr/>
          <a:lstStyle/>
          <a:p>
            <a:fld id="{3D429074-B34A-41F6-9B52-91EC78F684C9}" type="slidenum">
              <a:rPr lang="en-US" smtClean="0"/>
              <a:t>94</a:t>
            </a:fld>
            <a:endParaRPr lang="en-US" dirty="0"/>
          </a:p>
        </p:txBody>
      </p:sp>
    </p:spTree>
    <p:extLst>
      <p:ext uri="{BB962C8B-B14F-4D97-AF65-F5344CB8AC3E}">
        <p14:creationId xmlns:p14="http://schemas.microsoft.com/office/powerpoint/2010/main" val="40929213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signal bending is due to the liquid’s refractive index, and the reduction in signal strength is due to its attenuation factor. These two properties together form a tuple, which is quite unique for every liquid. </a:t>
            </a:r>
          </a:p>
        </p:txBody>
      </p:sp>
      <p:sp>
        <p:nvSpPr>
          <p:cNvPr id="4" name="Slide Number Placeholder 3"/>
          <p:cNvSpPr>
            <a:spLocks noGrp="1"/>
          </p:cNvSpPr>
          <p:nvPr>
            <p:ph type="sldNum" sz="quarter" idx="10"/>
          </p:nvPr>
        </p:nvSpPr>
        <p:spPr/>
        <p:txBody>
          <a:bodyPr/>
          <a:lstStyle/>
          <a:p>
            <a:fld id="{3D429074-B34A-41F6-9B52-91EC78F684C9}" type="slidenum">
              <a:rPr lang="en-US" smtClean="0"/>
              <a:t>95</a:t>
            </a:fld>
            <a:endParaRPr lang="en-US" dirty="0"/>
          </a:p>
        </p:txBody>
      </p:sp>
    </p:spTree>
    <p:extLst>
      <p:ext uri="{BB962C8B-B14F-4D97-AF65-F5344CB8AC3E}">
        <p14:creationId xmlns:p14="http://schemas.microsoft.com/office/powerpoint/2010/main" val="5368349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provide an intuition of how much electromagnetic waves at 4GHz are slowed down in various liquids, here is a scale of the refractive indices of the liquids we used in our analysis. Inside water, for example, EM waves slow down almost 9 times that of the speed of light. In contrast, at optical frequencies, water’s refractive index is just 1.33 and most other liquids are also very close. There is much better separation between liquids at 4GHz, and better penetration is possible even for optically opaque materials. It is therefore beneficial to use wireless signals for this analysis.</a:t>
            </a:r>
          </a:p>
        </p:txBody>
      </p:sp>
      <p:sp>
        <p:nvSpPr>
          <p:cNvPr id="4" name="Slide Number Placeholder 3"/>
          <p:cNvSpPr>
            <a:spLocks noGrp="1"/>
          </p:cNvSpPr>
          <p:nvPr>
            <p:ph type="sldNum" sz="quarter" idx="10"/>
          </p:nvPr>
        </p:nvSpPr>
        <p:spPr/>
        <p:txBody>
          <a:bodyPr/>
          <a:lstStyle/>
          <a:p>
            <a:fld id="{3D429074-B34A-41F6-9B52-91EC78F684C9}" type="slidenum">
              <a:rPr lang="en-US" smtClean="0"/>
              <a:t>96</a:t>
            </a:fld>
            <a:endParaRPr lang="en-US" dirty="0"/>
          </a:p>
        </p:txBody>
      </p:sp>
    </p:spTree>
    <p:extLst>
      <p:ext uri="{BB962C8B-B14F-4D97-AF65-F5344CB8AC3E}">
        <p14:creationId xmlns:p14="http://schemas.microsoft.com/office/powerpoint/2010/main" val="1410402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this opens up a variety of applications.</a:t>
            </a:r>
          </a:p>
        </p:txBody>
      </p:sp>
      <p:sp>
        <p:nvSpPr>
          <p:cNvPr id="4" name="Slide Number Placeholder 3"/>
          <p:cNvSpPr>
            <a:spLocks noGrp="1"/>
          </p:cNvSpPr>
          <p:nvPr>
            <p:ph type="sldNum" sz="quarter" idx="10"/>
          </p:nvPr>
        </p:nvSpPr>
        <p:spPr/>
        <p:txBody>
          <a:bodyPr/>
          <a:lstStyle/>
          <a:p>
            <a:fld id="{3D429074-B34A-41F6-9B52-91EC78F684C9}" type="slidenum">
              <a:rPr lang="en-US" smtClean="0"/>
              <a:t>9</a:t>
            </a:fld>
            <a:endParaRPr lang="en-US" dirty="0"/>
          </a:p>
        </p:txBody>
      </p:sp>
    </p:spTree>
    <p:extLst>
      <p:ext uri="{BB962C8B-B14F-4D97-AF65-F5344CB8AC3E}">
        <p14:creationId xmlns:p14="http://schemas.microsoft.com/office/powerpoint/2010/main" val="36864543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travels 30cm in one nanosecond. Now, while measuring the </a:t>
            </a:r>
            <a:r>
              <a:rPr lang="en-US" dirty="0" err="1"/>
              <a:t>ToF</a:t>
            </a:r>
            <a:r>
              <a:rPr lang="en-US" dirty="0"/>
              <a:t> for a 5cm water column, if we make a mistake of 1nanosecond. Then the velocity estimate will be almost three times of what it should have been. This will result in the refractive index to be so wrong that water would get identified as Soybean oil! </a:t>
            </a:r>
          </a:p>
          <a:p>
            <a:r>
              <a:rPr lang="en-US" dirty="0"/>
              <a:t>Put differently, measuring slowdown in a few centimeters of liquid and differentiating between apple juice and orange juice, or coke and Pepsi, will require us to measure time of flight to a few picoseconds of accuracy. Thus even though localization applications measure time of flight, what we desire in this work requires a couple of orders of magnitude better precision. </a:t>
            </a:r>
          </a:p>
        </p:txBody>
      </p:sp>
      <p:sp>
        <p:nvSpPr>
          <p:cNvPr id="4" name="Slide Number Placeholder 3"/>
          <p:cNvSpPr>
            <a:spLocks noGrp="1"/>
          </p:cNvSpPr>
          <p:nvPr>
            <p:ph type="sldNum" sz="quarter" idx="10"/>
          </p:nvPr>
        </p:nvSpPr>
        <p:spPr/>
        <p:txBody>
          <a:bodyPr/>
          <a:lstStyle/>
          <a:p>
            <a:fld id="{3D429074-B34A-41F6-9B52-91EC78F684C9}" type="slidenum">
              <a:rPr lang="en-US" smtClean="0"/>
              <a:t>97</a:t>
            </a:fld>
            <a:endParaRPr lang="en-US" dirty="0"/>
          </a:p>
        </p:txBody>
      </p:sp>
    </p:spTree>
    <p:extLst>
      <p:ext uri="{BB962C8B-B14F-4D97-AF65-F5344CB8AC3E}">
        <p14:creationId xmlns:p14="http://schemas.microsoft.com/office/powerpoint/2010/main" val="6312083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would measure the refractive index of a transparent material by observing the bending of light rays and taking the ratio sin(alpha) by sin(beta) which is essentially Snell’s law. </a:t>
            </a:r>
          </a:p>
          <a:p>
            <a:r>
              <a:rPr lang="en-US" dirty="0"/>
              <a:t>An equivalent measurement using wireless signals will be extremely difficult to perform partly because of the much larger wavelength of wireless signals and because of the possibility of total internal reflection etc. So much so that this problem is referred to as being of great complexity in Von Hippel’s physics text book. So then what do we do?</a:t>
            </a:r>
          </a:p>
        </p:txBody>
      </p:sp>
      <p:sp>
        <p:nvSpPr>
          <p:cNvPr id="4" name="Slide Number Placeholder 3"/>
          <p:cNvSpPr>
            <a:spLocks noGrp="1"/>
          </p:cNvSpPr>
          <p:nvPr>
            <p:ph type="sldNum" sz="quarter" idx="10"/>
          </p:nvPr>
        </p:nvSpPr>
        <p:spPr/>
        <p:txBody>
          <a:bodyPr/>
          <a:lstStyle/>
          <a:p>
            <a:fld id="{3D429074-B34A-41F6-9B52-91EC78F684C9}" type="slidenum">
              <a:rPr lang="en-US" smtClean="0"/>
              <a:t>98</a:t>
            </a:fld>
            <a:endParaRPr lang="en-US" dirty="0"/>
          </a:p>
        </p:txBody>
      </p:sp>
    </p:spTree>
    <p:extLst>
      <p:ext uri="{BB962C8B-B14F-4D97-AF65-F5344CB8AC3E}">
        <p14:creationId xmlns:p14="http://schemas.microsoft.com/office/powerpoint/2010/main" val="23210306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things become much easier if you actually shine the signal perpendicular to the surface. What do we lose? The signals do not bend, they just go straight, so we cannot measure the angle anymore. But, the signal slows down because it is going through a different material. </a:t>
            </a:r>
          </a:p>
        </p:txBody>
      </p:sp>
      <p:sp>
        <p:nvSpPr>
          <p:cNvPr id="4" name="Slide Number Placeholder 3"/>
          <p:cNvSpPr>
            <a:spLocks noGrp="1"/>
          </p:cNvSpPr>
          <p:nvPr>
            <p:ph type="sldNum" sz="quarter" idx="10"/>
          </p:nvPr>
        </p:nvSpPr>
        <p:spPr/>
        <p:txBody>
          <a:bodyPr/>
          <a:lstStyle/>
          <a:p>
            <a:fld id="{3D429074-B34A-41F6-9B52-91EC78F684C9}" type="slidenum">
              <a:rPr lang="en-US" smtClean="0"/>
              <a:t>99</a:t>
            </a:fld>
            <a:endParaRPr lang="en-US" dirty="0"/>
          </a:p>
        </p:txBody>
      </p:sp>
    </p:spTree>
    <p:extLst>
      <p:ext uri="{BB962C8B-B14F-4D97-AF65-F5344CB8AC3E}">
        <p14:creationId xmlns:p14="http://schemas.microsoft.com/office/powerpoint/2010/main" val="41544697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refractive index is also defined as the ratio of the speed of light in vacuum to that in the liquid. So if we can measure the time the signal takes to go from point A to point B, with the liquid in between, different liquids will change this time differently. If we can measure this time accurately, we can infer the refractive index. </a:t>
            </a:r>
          </a:p>
        </p:txBody>
      </p:sp>
      <p:sp>
        <p:nvSpPr>
          <p:cNvPr id="4" name="Slide Number Placeholder 3"/>
          <p:cNvSpPr>
            <a:spLocks noGrp="1"/>
          </p:cNvSpPr>
          <p:nvPr>
            <p:ph type="sldNum" sz="quarter" idx="10"/>
          </p:nvPr>
        </p:nvSpPr>
        <p:spPr/>
        <p:txBody>
          <a:bodyPr/>
          <a:lstStyle/>
          <a:p>
            <a:fld id="{3D429074-B34A-41F6-9B52-91EC78F684C9}" type="slidenum">
              <a:rPr lang="en-US" smtClean="0"/>
              <a:t>100</a:t>
            </a:fld>
            <a:endParaRPr lang="en-US" dirty="0"/>
          </a:p>
        </p:txBody>
      </p:sp>
    </p:spTree>
    <p:extLst>
      <p:ext uri="{BB962C8B-B14F-4D97-AF65-F5344CB8AC3E}">
        <p14:creationId xmlns:p14="http://schemas.microsoft.com/office/powerpoint/2010/main" val="8097086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liquids could be easily identified during repeated tests with the </a:t>
            </a:r>
            <a:r>
              <a:rPr lang="en-US" dirty="0" err="1"/>
              <a:t>LiquID</a:t>
            </a:r>
            <a:r>
              <a:rPr lang="en-US" dirty="0"/>
              <a:t> setup. During each test, the permittivity was calculated and the closest matching liquid was returned as the result.</a:t>
            </a:r>
          </a:p>
        </p:txBody>
      </p:sp>
      <p:sp>
        <p:nvSpPr>
          <p:cNvPr id="4" name="Slide Number Placeholder 3"/>
          <p:cNvSpPr>
            <a:spLocks noGrp="1"/>
          </p:cNvSpPr>
          <p:nvPr>
            <p:ph type="sldNum" sz="quarter" idx="10"/>
          </p:nvPr>
        </p:nvSpPr>
        <p:spPr/>
        <p:txBody>
          <a:bodyPr/>
          <a:lstStyle/>
          <a:p>
            <a:fld id="{3D429074-B34A-41F6-9B52-91EC78F684C9}" type="slidenum">
              <a:rPr lang="en-US" smtClean="0"/>
              <a:t>101</a:t>
            </a:fld>
            <a:endParaRPr lang="en-US" dirty="0"/>
          </a:p>
        </p:txBody>
      </p:sp>
    </p:spTree>
    <p:extLst>
      <p:ext uri="{BB962C8B-B14F-4D97-AF65-F5344CB8AC3E}">
        <p14:creationId xmlns:p14="http://schemas.microsoft.com/office/powerpoint/2010/main" val="2467322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7D9E1-7E4C-4E53-9CA8-374666828C25}"/>
              </a:ext>
            </a:extLst>
          </p:cNvPr>
          <p:cNvSpPr>
            <a:spLocks noGrp="1"/>
          </p:cNvSpPr>
          <p:nvPr>
            <p:ph type="ctrTitle"/>
          </p:nvPr>
        </p:nvSpPr>
        <p:spPr>
          <a:xfrm>
            <a:off x="1524000" y="1122363"/>
            <a:ext cx="9144000" cy="2387600"/>
          </a:xfrm>
        </p:spPr>
        <p:txBody>
          <a:bodyPr anchor="b"/>
          <a:lstStyle>
            <a:lvl1pPr algn="ctr">
              <a:defRPr sz="6000">
                <a:latin typeface="Lucida Bright" panose="020406020505050203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218AC541-77F9-44BA-9F8B-42709FC04C8A}"/>
              </a:ext>
            </a:extLst>
          </p:cNvPr>
          <p:cNvSpPr>
            <a:spLocks noGrp="1"/>
          </p:cNvSpPr>
          <p:nvPr>
            <p:ph type="subTitle" idx="1"/>
          </p:nvPr>
        </p:nvSpPr>
        <p:spPr>
          <a:xfrm>
            <a:off x="1524000" y="3602038"/>
            <a:ext cx="9144000" cy="1655762"/>
          </a:xfrm>
        </p:spPr>
        <p:txBody>
          <a:bodyPr/>
          <a:lstStyle>
            <a:lvl1pPr marL="0" indent="0" algn="ctr">
              <a:buNone/>
              <a:defRPr sz="2400">
                <a:latin typeface="Lucida Bright" panose="020406020505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5D402CD-91C1-41C0-B1CF-63979C101B91}"/>
              </a:ext>
            </a:extLst>
          </p:cNvPr>
          <p:cNvSpPr>
            <a:spLocks noGrp="1"/>
          </p:cNvSpPr>
          <p:nvPr>
            <p:ph type="dt" sz="half" idx="10"/>
          </p:nvPr>
        </p:nvSpPr>
        <p:spPr/>
        <p:txBody>
          <a:bodyPr/>
          <a:lstStyle/>
          <a:p>
            <a:fld id="{4126B432-3DA9-42A5-AE74-2430F3E49E48}" type="datetime1">
              <a:rPr lang="en-US" smtClean="0"/>
              <a:t>6/14/2018</a:t>
            </a:fld>
            <a:endParaRPr lang="en-US" dirty="0"/>
          </a:p>
        </p:txBody>
      </p:sp>
      <p:sp>
        <p:nvSpPr>
          <p:cNvPr id="5" name="Footer Placeholder 4">
            <a:extLst>
              <a:ext uri="{FF2B5EF4-FFF2-40B4-BE49-F238E27FC236}">
                <a16:creationId xmlns:a16="http://schemas.microsoft.com/office/drawing/2014/main" id="{130C7FE4-F467-471C-9051-9C58EE50CD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6D1F09-7B8B-4EA4-BA33-95D077CAE4C7}"/>
              </a:ext>
            </a:extLst>
          </p:cNvPr>
          <p:cNvSpPr>
            <a:spLocks noGrp="1"/>
          </p:cNvSpPr>
          <p:nvPr>
            <p:ph type="sldNum" sz="quarter" idx="12"/>
          </p:nvPr>
        </p:nvSpPr>
        <p:spPr/>
        <p:txBody>
          <a:bodyPr/>
          <a:lstStyle/>
          <a:p>
            <a:fld id="{2613B20D-9B73-4C13-A358-2357A5C96DDA}" type="slidenum">
              <a:rPr lang="en-US" smtClean="0"/>
              <a:t>‹#›</a:t>
            </a:fld>
            <a:endParaRPr lang="en-US" dirty="0"/>
          </a:p>
        </p:txBody>
      </p:sp>
    </p:spTree>
    <p:extLst>
      <p:ext uri="{BB962C8B-B14F-4D97-AF65-F5344CB8AC3E}">
        <p14:creationId xmlns:p14="http://schemas.microsoft.com/office/powerpoint/2010/main" val="2277411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60B4-E37E-4D3C-9286-E40650EA7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D723B5-EB0E-488A-8EE7-2C825F5AE6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2D8F72A-3DD6-45A5-99D3-6A85B1296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28AAF2-8546-455E-9467-CF825827C50C}"/>
              </a:ext>
            </a:extLst>
          </p:cNvPr>
          <p:cNvSpPr>
            <a:spLocks noGrp="1"/>
          </p:cNvSpPr>
          <p:nvPr>
            <p:ph type="dt" sz="half" idx="10"/>
          </p:nvPr>
        </p:nvSpPr>
        <p:spPr/>
        <p:txBody>
          <a:bodyPr/>
          <a:lstStyle/>
          <a:p>
            <a:fld id="{83B827DE-F114-4ADE-8122-54DE5B6E1D85}" type="datetime1">
              <a:rPr lang="en-US" smtClean="0"/>
              <a:t>6/14/2018</a:t>
            </a:fld>
            <a:endParaRPr lang="en-US" dirty="0"/>
          </a:p>
        </p:txBody>
      </p:sp>
      <p:sp>
        <p:nvSpPr>
          <p:cNvPr id="6" name="Footer Placeholder 5">
            <a:extLst>
              <a:ext uri="{FF2B5EF4-FFF2-40B4-BE49-F238E27FC236}">
                <a16:creationId xmlns:a16="http://schemas.microsoft.com/office/drawing/2014/main" id="{8F15D925-26B2-4CDB-9752-B65A348DF77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7ADF411-FA20-4CCE-BCB0-331BFEBFE5A1}"/>
              </a:ext>
            </a:extLst>
          </p:cNvPr>
          <p:cNvSpPr>
            <a:spLocks noGrp="1"/>
          </p:cNvSpPr>
          <p:nvPr>
            <p:ph type="sldNum" sz="quarter" idx="12"/>
          </p:nvPr>
        </p:nvSpPr>
        <p:spPr/>
        <p:txBody>
          <a:bodyPr/>
          <a:lstStyle/>
          <a:p>
            <a:fld id="{2613B20D-9B73-4C13-A358-2357A5C96DDA}" type="slidenum">
              <a:rPr lang="en-US" smtClean="0"/>
              <a:t>‹#›</a:t>
            </a:fld>
            <a:endParaRPr lang="en-US" dirty="0"/>
          </a:p>
        </p:txBody>
      </p:sp>
    </p:spTree>
    <p:extLst>
      <p:ext uri="{BB962C8B-B14F-4D97-AF65-F5344CB8AC3E}">
        <p14:creationId xmlns:p14="http://schemas.microsoft.com/office/powerpoint/2010/main" val="1229550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F256-BCEE-406D-8DF2-F0F499D5B5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F82DC2-2BBB-4F7C-974B-7088452033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E8303-A3B3-44B1-9F7E-B6C7C5D3E306}"/>
              </a:ext>
            </a:extLst>
          </p:cNvPr>
          <p:cNvSpPr>
            <a:spLocks noGrp="1"/>
          </p:cNvSpPr>
          <p:nvPr>
            <p:ph type="dt" sz="half" idx="10"/>
          </p:nvPr>
        </p:nvSpPr>
        <p:spPr/>
        <p:txBody>
          <a:bodyPr/>
          <a:lstStyle/>
          <a:p>
            <a:fld id="{2890C80C-D578-4F52-895C-69F5E260B908}" type="datetime1">
              <a:rPr lang="en-US" smtClean="0"/>
              <a:t>6/14/2018</a:t>
            </a:fld>
            <a:endParaRPr lang="en-US" dirty="0"/>
          </a:p>
        </p:txBody>
      </p:sp>
      <p:sp>
        <p:nvSpPr>
          <p:cNvPr id="5" name="Footer Placeholder 4">
            <a:extLst>
              <a:ext uri="{FF2B5EF4-FFF2-40B4-BE49-F238E27FC236}">
                <a16:creationId xmlns:a16="http://schemas.microsoft.com/office/drawing/2014/main" id="{5C996536-B3E1-4625-BCA7-CC25B0C023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1EBCBB-5206-4C49-8DAF-20F2D515F9D0}"/>
              </a:ext>
            </a:extLst>
          </p:cNvPr>
          <p:cNvSpPr>
            <a:spLocks noGrp="1"/>
          </p:cNvSpPr>
          <p:nvPr>
            <p:ph type="sldNum" sz="quarter" idx="12"/>
          </p:nvPr>
        </p:nvSpPr>
        <p:spPr/>
        <p:txBody>
          <a:bodyPr/>
          <a:lstStyle/>
          <a:p>
            <a:fld id="{2613B20D-9B73-4C13-A358-2357A5C96DDA}" type="slidenum">
              <a:rPr lang="en-US" smtClean="0"/>
              <a:t>‹#›</a:t>
            </a:fld>
            <a:endParaRPr lang="en-US" dirty="0"/>
          </a:p>
        </p:txBody>
      </p:sp>
    </p:spTree>
    <p:extLst>
      <p:ext uri="{BB962C8B-B14F-4D97-AF65-F5344CB8AC3E}">
        <p14:creationId xmlns:p14="http://schemas.microsoft.com/office/powerpoint/2010/main" val="3852791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653EE8-5801-448B-B59D-F9FF529293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40CE1-8D60-4450-8804-C0F2B348F64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47179-1801-4C01-A3B8-1CC17D18D15C}"/>
              </a:ext>
            </a:extLst>
          </p:cNvPr>
          <p:cNvSpPr>
            <a:spLocks noGrp="1"/>
          </p:cNvSpPr>
          <p:nvPr>
            <p:ph type="dt" sz="half" idx="10"/>
          </p:nvPr>
        </p:nvSpPr>
        <p:spPr/>
        <p:txBody>
          <a:bodyPr/>
          <a:lstStyle/>
          <a:p>
            <a:fld id="{2DCA195F-2032-4BF7-A198-1ED255FD59A9}" type="datetime1">
              <a:rPr lang="en-US" smtClean="0"/>
              <a:t>6/14/2018</a:t>
            </a:fld>
            <a:endParaRPr lang="en-US" dirty="0"/>
          </a:p>
        </p:txBody>
      </p:sp>
      <p:sp>
        <p:nvSpPr>
          <p:cNvPr id="5" name="Footer Placeholder 4">
            <a:extLst>
              <a:ext uri="{FF2B5EF4-FFF2-40B4-BE49-F238E27FC236}">
                <a16:creationId xmlns:a16="http://schemas.microsoft.com/office/drawing/2014/main" id="{721D0C0B-5E4A-46F5-B18D-33FA270E4B3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711FD7-4A9A-49E7-B0BC-9142DD596435}"/>
              </a:ext>
            </a:extLst>
          </p:cNvPr>
          <p:cNvSpPr>
            <a:spLocks noGrp="1"/>
          </p:cNvSpPr>
          <p:nvPr>
            <p:ph type="sldNum" sz="quarter" idx="12"/>
          </p:nvPr>
        </p:nvSpPr>
        <p:spPr/>
        <p:txBody>
          <a:bodyPr/>
          <a:lstStyle/>
          <a:p>
            <a:fld id="{2613B20D-9B73-4C13-A358-2357A5C96DDA}" type="slidenum">
              <a:rPr lang="en-US" smtClean="0"/>
              <a:t>‹#›</a:t>
            </a:fld>
            <a:endParaRPr lang="en-US" dirty="0"/>
          </a:p>
        </p:txBody>
      </p:sp>
    </p:spTree>
    <p:extLst>
      <p:ext uri="{BB962C8B-B14F-4D97-AF65-F5344CB8AC3E}">
        <p14:creationId xmlns:p14="http://schemas.microsoft.com/office/powerpoint/2010/main" val="2104877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0428-23B8-4A13-8FE6-25D61EE5D091}"/>
              </a:ext>
            </a:extLst>
          </p:cNvPr>
          <p:cNvSpPr>
            <a:spLocks noGrp="1"/>
          </p:cNvSpPr>
          <p:nvPr>
            <p:ph type="title"/>
          </p:nvPr>
        </p:nvSpPr>
        <p:spPr/>
        <p:txBody>
          <a:bodyPr/>
          <a:lstStyle>
            <a:lvl1pPr>
              <a:defRPr>
                <a:latin typeface="Lucida Bright" panose="020406020505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2672A3A9-6086-41CF-A128-9FFE6ED1AEA0}"/>
              </a:ext>
            </a:extLst>
          </p:cNvPr>
          <p:cNvSpPr>
            <a:spLocks noGrp="1"/>
          </p:cNvSpPr>
          <p:nvPr>
            <p:ph idx="1"/>
          </p:nvPr>
        </p:nvSpPr>
        <p:spPr/>
        <p:txBody>
          <a:bodyPr/>
          <a:lstStyle>
            <a:lvl1pPr>
              <a:defRPr>
                <a:latin typeface="Lucida Bright" panose="02040602050505020304" pitchFamily="18" charset="0"/>
              </a:defRPr>
            </a:lvl1pPr>
            <a:lvl2pPr>
              <a:defRPr>
                <a:latin typeface="Lucida Bright" panose="02040602050505020304" pitchFamily="18" charset="0"/>
              </a:defRPr>
            </a:lvl2pPr>
            <a:lvl3pPr>
              <a:defRPr>
                <a:latin typeface="Lucida Bright" panose="02040602050505020304" pitchFamily="18" charset="0"/>
              </a:defRPr>
            </a:lvl3pPr>
            <a:lvl4pPr>
              <a:defRPr>
                <a:latin typeface="Lucida Bright" panose="02040602050505020304" pitchFamily="18" charset="0"/>
              </a:defRPr>
            </a:lvl4pPr>
            <a:lvl5pPr>
              <a:defRPr>
                <a:latin typeface="Lucida Bright" panose="020406020505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0753B8-249E-41D6-824D-7B26910FDA19}"/>
              </a:ext>
            </a:extLst>
          </p:cNvPr>
          <p:cNvSpPr>
            <a:spLocks noGrp="1"/>
          </p:cNvSpPr>
          <p:nvPr>
            <p:ph type="dt" sz="half" idx="10"/>
          </p:nvPr>
        </p:nvSpPr>
        <p:spPr/>
        <p:txBody>
          <a:bodyPr/>
          <a:lstStyle/>
          <a:p>
            <a:fld id="{4EB26CE5-4120-47FE-B5F7-F232679AB12A}" type="datetime1">
              <a:rPr lang="en-US" smtClean="0"/>
              <a:t>6/14/2018</a:t>
            </a:fld>
            <a:endParaRPr lang="en-US" dirty="0"/>
          </a:p>
        </p:txBody>
      </p:sp>
      <p:sp>
        <p:nvSpPr>
          <p:cNvPr id="5" name="Footer Placeholder 4">
            <a:extLst>
              <a:ext uri="{FF2B5EF4-FFF2-40B4-BE49-F238E27FC236}">
                <a16:creationId xmlns:a16="http://schemas.microsoft.com/office/drawing/2014/main" id="{02BBB4EC-0015-497C-9E1E-D655BCC0DB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138FBA-9F37-4C95-A86D-DFECE01133FA}"/>
              </a:ext>
            </a:extLst>
          </p:cNvPr>
          <p:cNvSpPr>
            <a:spLocks noGrp="1"/>
          </p:cNvSpPr>
          <p:nvPr>
            <p:ph type="sldNum" sz="quarter" idx="12"/>
          </p:nvPr>
        </p:nvSpPr>
        <p:spPr/>
        <p:txBody>
          <a:bodyPr/>
          <a:lstStyle/>
          <a:p>
            <a:fld id="{2613B20D-9B73-4C13-A358-2357A5C96DDA}" type="slidenum">
              <a:rPr lang="en-US" smtClean="0"/>
              <a:t>‹#›</a:t>
            </a:fld>
            <a:endParaRPr lang="en-US" dirty="0"/>
          </a:p>
        </p:txBody>
      </p:sp>
    </p:spTree>
    <p:extLst>
      <p:ext uri="{BB962C8B-B14F-4D97-AF65-F5344CB8AC3E}">
        <p14:creationId xmlns:p14="http://schemas.microsoft.com/office/powerpoint/2010/main" val="2955435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86CB-0472-4949-B030-BDAD4D9A6DCE}"/>
              </a:ext>
            </a:extLst>
          </p:cNvPr>
          <p:cNvSpPr>
            <a:spLocks noGrp="1"/>
          </p:cNvSpPr>
          <p:nvPr>
            <p:ph type="title"/>
          </p:nvPr>
        </p:nvSpPr>
        <p:spPr>
          <a:xfrm>
            <a:off x="831850" y="1709738"/>
            <a:ext cx="10515600" cy="2852737"/>
          </a:xfrm>
        </p:spPr>
        <p:txBody>
          <a:bodyPr anchor="b"/>
          <a:lstStyle>
            <a:lvl1pPr>
              <a:defRPr sz="6000">
                <a:latin typeface="Lucida Bright" panose="02040602050505020304" pitchFamily="18" charset="0"/>
              </a:defRPr>
            </a:lvl1pPr>
          </a:lstStyle>
          <a:p>
            <a:r>
              <a:rPr lang="en-US"/>
              <a:t>Click to edit Master title style</a:t>
            </a:r>
          </a:p>
        </p:txBody>
      </p:sp>
      <p:sp>
        <p:nvSpPr>
          <p:cNvPr id="3" name="Text Placeholder 2">
            <a:extLst>
              <a:ext uri="{FF2B5EF4-FFF2-40B4-BE49-F238E27FC236}">
                <a16:creationId xmlns:a16="http://schemas.microsoft.com/office/drawing/2014/main" id="{1F1D2B18-5DCD-4EC5-A4AC-ADB92B0B8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48339C-1671-4D1C-91E9-BBA500C7994C}"/>
              </a:ext>
            </a:extLst>
          </p:cNvPr>
          <p:cNvSpPr>
            <a:spLocks noGrp="1"/>
          </p:cNvSpPr>
          <p:nvPr>
            <p:ph type="dt" sz="half" idx="10"/>
          </p:nvPr>
        </p:nvSpPr>
        <p:spPr/>
        <p:txBody>
          <a:bodyPr/>
          <a:lstStyle/>
          <a:p>
            <a:fld id="{C94269D6-BFE2-4044-B153-0C7F038DFC3D}" type="datetime1">
              <a:rPr lang="en-US" smtClean="0"/>
              <a:t>6/14/2018</a:t>
            </a:fld>
            <a:endParaRPr lang="en-US" dirty="0"/>
          </a:p>
        </p:txBody>
      </p:sp>
      <p:sp>
        <p:nvSpPr>
          <p:cNvPr id="5" name="Footer Placeholder 4">
            <a:extLst>
              <a:ext uri="{FF2B5EF4-FFF2-40B4-BE49-F238E27FC236}">
                <a16:creationId xmlns:a16="http://schemas.microsoft.com/office/drawing/2014/main" id="{03D3024D-508D-432F-841B-1EA041CE09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2EC800-AE30-4855-B547-26E18CAD2F64}"/>
              </a:ext>
            </a:extLst>
          </p:cNvPr>
          <p:cNvSpPr>
            <a:spLocks noGrp="1"/>
          </p:cNvSpPr>
          <p:nvPr>
            <p:ph type="sldNum" sz="quarter" idx="12"/>
          </p:nvPr>
        </p:nvSpPr>
        <p:spPr/>
        <p:txBody>
          <a:bodyPr/>
          <a:lstStyle/>
          <a:p>
            <a:fld id="{2613B20D-9B73-4C13-A358-2357A5C96DDA}" type="slidenum">
              <a:rPr lang="en-US" smtClean="0"/>
              <a:t>‹#›</a:t>
            </a:fld>
            <a:endParaRPr lang="en-US" dirty="0"/>
          </a:p>
        </p:txBody>
      </p:sp>
    </p:spTree>
    <p:extLst>
      <p:ext uri="{BB962C8B-B14F-4D97-AF65-F5344CB8AC3E}">
        <p14:creationId xmlns:p14="http://schemas.microsoft.com/office/powerpoint/2010/main" val="57515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0857-BC34-4114-8995-678540BCEBD3}"/>
              </a:ext>
            </a:extLst>
          </p:cNvPr>
          <p:cNvSpPr>
            <a:spLocks noGrp="1"/>
          </p:cNvSpPr>
          <p:nvPr>
            <p:ph type="title"/>
          </p:nvPr>
        </p:nvSpPr>
        <p:spPr/>
        <p:txBody>
          <a:bodyPr/>
          <a:lstStyle>
            <a:lvl1pPr>
              <a:defRPr>
                <a:latin typeface="Lucida Bright" panose="02040602050505020304"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78C9DEB-775C-426E-B8EB-7E6A1CD3DFC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BF9914-6927-4433-94A4-6EFECE9B3F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54B489-C58E-483B-87C9-D02A023A3104}"/>
              </a:ext>
            </a:extLst>
          </p:cNvPr>
          <p:cNvSpPr>
            <a:spLocks noGrp="1"/>
          </p:cNvSpPr>
          <p:nvPr>
            <p:ph type="dt" sz="half" idx="10"/>
          </p:nvPr>
        </p:nvSpPr>
        <p:spPr/>
        <p:txBody>
          <a:bodyPr/>
          <a:lstStyle/>
          <a:p>
            <a:fld id="{7B1F4F66-646F-4E41-9DCB-FE524FC1763C}" type="datetime1">
              <a:rPr lang="en-US" smtClean="0"/>
              <a:t>6/14/2018</a:t>
            </a:fld>
            <a:endParaRPr lang="en-US" dirty="0"/>
          </a:p>
        </p:txBody>
      </p:sp>
      <p:sp>
        <p:nvSpPr>
          <p:cNvPr id="6" name="Footer Placeholder 5">
            <a:extLst>
              <a:ext uri="{FF2B5EF4-FFF2-40B4-BE49-F238E27FC236}">
                <a16:creationId xmlns:a16="http://schemas.microsoft.com/office/drawing/2014/main" id="{CFB5C200-0F13-4407-80B5-905C5E39CD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96D435-7854-460D-B088-672F5F335029}"/>
              </a:ext>
            </a:extLst>
          </p:cNvPr>
          <p:cNvSpPr>
            <a:spLocks noGrp="1"/>
          </p:cNvSpPr>
          <p:nvPr>
            <p:ph type="sldNum" sz="quarter" idx="12"/>
          </p:nvPr>
        </p:nvSpPr>
        <p:spPr/>
        <p:txBody>
          <a:bodyPr/>
          <a:lstStyle/>
          <a:p>
            <a:fld id="{2613B20D-9B73-4C13-A358-2357A5C96DDA}" type="slidenum">
              <a:rPr lang="en-US" smtClean="0"/>
              <a:t>‹#›</a:t>
            </a:fld>
            <a:endParaRPr lang="en-US" dirty="0"/>
          </a:p>
        </p:txBody>
      </p:sp>
    </p:spTree>
    <p:extLst>
      <p:ext uri="{BB962C8B-B14F-4D97-AF65-F5344CB8AC3E}">
        <p14:creationId xmlns:p14="http://schemas.microsoft.com/office/powerpoint/2010/main" val="3934944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AAAB-2682-478B-B578-B0DB572FD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EA1D77-12E4-47A1-89E1-946D961C94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9D95E8-CC58-4D8A-87A1-C1546E09ED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582218-71F5-45FF-B599-55D87478D6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EE2185-233D-4A39-8987-249F3A61AAB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A2B7F3-F191-49FD-B479-9FB89A9CF8AA}"/>
              </a:ext>
            </a:extLst>
          </p:cNvPr>
          <p:cNvSpPr>
            <a:spLocks noGrp="1"/>
          </p:cNvSpPr>
          <p:nvPr>
            <p:ph type="dt" sz="half" idx="10"/>
          </p:nvPr>
        </p:nvSpPr>
        <p:spPr/>
        <p:txBody>
          <a:bodyPr/>
          <a:lstStyle/>
          <a:p>
            <a:fld id="{BF9735BA-6F1C-49C1-A813-6A37966DD0FB}" type="datetime1">
              <a:rPr lang="en-US" smtClean="0"/>
              <a:t>6/14/2018</a:t>
            </a:fld>
            <a:endParaRPr lang="en-US" dirty="0"/>
          </a:p>
        </p:txBody>
      </p:sp>
      <p:sp>
        <p:nvSpPr>
          <p:cNvPr id="8" name="Footer Placeholder 7">
            <a:extLst>
              <a:ext uri="{FF2B5EF4-FFF2-40B4-BE49-F238E27FC236}">
                <a16:creationId xmlns:a16="http://schemas.microsoft.com/office/drawing/2014/main" id="{81412894-1F4F-4CDB-BC01-E1316DD467C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C2E7C3C-8D08-4BED-93A0-E312A6300141}"/>
              </a:ext>
            </a:extLst>
          </p:cNvPr>
          <p:cNvSpPr>
            <a:spLocks noGrp="1"/>
          </p:cNvSpPr>
          <p:nvPr>
            <p:ph type="sldNum" sz="quarter" idx="12"/>
          </p:nvPr>
        </p:nvSpPr>
        <p:spPr/>
        <p:txBody>
          <a:bodyPr/>
          <a:lstStyle/>
          <a:p>
            <a:fld id="{2613B20D-9B73-4C13-A358-2357A5C96DDA}" type="slidenum">
              <a:rPr lang="en-US" smtClean="0"/>
              <a:t>‹#›</a:t>
            </a:fld>
            <a:endParaRPr lang="en-US" dirty="0"/>
          </a:p>
        </p:txBody>
      </p:sp>
    </p:spTree>
    <p:extLst>
      <p:ext uri="{BB962C8B-B14F-4D97-AF65-F5344CB8AC3E}">
        <p14:creationId xmlns:p14="http://schemas.microsoft.com/office/powerpoint/2010/main" val="1232697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C09EF-6A5A-4A61-9892-DAE32B1DE6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D4E2B0-E67E-4A96-91A8-28530973BA87}"/>
              </a:ext>
            </a:extLst>
          </p:cNvPr>
          <p:cNvSpPr>
            <a:spLocks noGrp="1"/>
          </p:cNvSpPr>
          <p:nvPr>
            <p:ph type="dt" sz="half" idx="10"/>
          </p:nvPr>
        </p:nvSpPr>
        <p:spPr/>
        <p:txBody>
          <a:bodyPr/>
          <a:lstStyle/>
          <a:p>
            <a:fld id="{39A9C38C-E8FA-4830-8D92-46C478BEDADE}" type="datetime1">
              <a:rPr lang="en-US" smtClean="0"/>
              <a:t>6/14/2018</a:t>
            </a:fld>
            <a:endParaRPr lang="en-US" dirty="0"/>
          </a:p>
        </p:txBody>
      </p:sp>
      <p:sp>
        <p:nvSpPr>
          <p:cNvPr id="4" name="Footer Placeholder 3">
            <a:extLst>
              <a:ext uri="{FF2B5EF4-FFF2-40B4-BE49-F238E27FC236}">
                <a16:creationId xmlns:a16="http://schemas.microsoft.com/office/drawing/2014/main" id="{E3BC1588-4462-49C1-A881-7D056BD15B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EF7557-7F55-4DD7-9D55-34DFDDC275F2}"/>
              </a:ext>
            </a:extLst>
          </p:cNvPr>
          <p:cNvSpPr>
            <a:spLocks noGrp="1"/>
          </p:cNvSpPr>
          <p:nvPr>
            <p:ph type="sldNum" sz="quarter" idx="12"/>
          </p:nvPr>
        </p:nvSpPr>
        <p:spPr/>
        <p:txBody>
          <a:bodyPr/>
          <a:lstStyle/>
          <a:p>
            <a:fld id="{2613B20D-9B73-4C13-A358-2357A5C96DDA}" type="slidenum">
              <a:rPr lang="en-US" smtClean="0"/>
              <a:t>‹#›</a:t>
            </a:fld>
            <a:endParaRPr lang="en-US" dirty="0"/>
          </a:p>
        </p:txBody>
      </p:sp>
    </p:spTree>
    <p:extLst>
      <p:ext uri="{BB962C8B-B14F-4D97-AF65-F5344CB8AC3E}">
        <p14:creationId xmlns:p14="http://schemas.microsoft.com/office/powerpoint/2010/main" val="2336887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AE4C1A-7B99-449F-8B79-A58D72D74F44}"/>
              </a:ext>
            </a:extLst>
          </p:cNvPr>
          <p:cNvSpPr>
            <a:spLocks noGrp="1"/>
          </p:cNvSpPr>
          <p:nvPr>
            <p:ph type="dt" sz="half" idx="10"/>
          </p:nvPr>
        </p:nvSpPr>
        <p:spPr/>
        <p:txBody>
          <a:bodyPr/>
          <a:lstStyle/>
          <a:p>
            <a:fld id="{BB734459-A542-41B4-9139-481645DC2CA4}" type="datetime1">
              <a:rPr lang="en-US" smtClean="0"/>
              <a:t>6/14/2018</a:t>
            </a:fld>
            <a:endParaRPr lang="en-US" dirty="0"/>
          </a:p>
        </p:txBody>
      </p:sp>
      <p:sp>
        <p:nvSpPr>
          <p:cNvPr id="3" name="Footer Placeholder 2">
            <a:extLst>
              <a:ext uri="{FF2B5EF4-FFF2-40B4-BE49-F238E27FC236}">
                <a16:creationId xmlns:a16="http://schemas.microsoft.com/office/drawing/2014/main" id="{7B7ADD6C-6FD4-4DD2-9025-F68267B36DE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B1AD504-5C1B-41E8-8B69-474C120AADDE}"/>
              </a:ext>
            </a:extLst>
          </p:cNvPr>
          <p:cNvSpPr>
            <a:spLocks noGrp="1"/>
          </p:cNvSpPr>
          <p:nvPr>
            <p:ph type="sldNum" sz="quarter" idx="12"/>
          </p:nvPr>
        </p:nvSpPr>
        <p:spPr/>
        <p:txBody>
          <a:bodyPr/>
          <a:lstStyle/>
          <a:p>
            <a:fld id="{2613B20D-9B73-4C13-A358-2357A5C96DDA}" type="slidenum">
              <a:rPr lang="en-US" smtClean="0"/>
              <a:t>‹#›</a:t>
            </a:fld>
            <a:endParaRPr lang="en-US" dirty="0"/>
          </a:p>
        </p:txBody>
      </p:sp>
    </p:spTree>
    <p:extLst>
      <p:ext uri="{BB962C8B-B14F-4D97-AF65-F5344CB8AC3E}">
        <p14:creationId xmlns:p14="http://schemas.microsoft.com/office/powerpoint/2010/main" val="1993762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Background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4FC5A73-9268-4AB1-B1DC-2816285C3D3C}"/>
              </a:ext>
            </a:extLst>
          </p:cNvPr>
          <p:cNvSpPr>
            <a:spLocks noGrp="1"/>
          </p:cNvSpPr>
          <p:nvPr>
            <p:ph type="pic" sz="quarter" idx="13"/>
          </p:nvPr>
        </p:nvSpPr>
        <p:spPr>
          <a:xfrm>
            <a:off x="0" y="0"/>
            <a:ext cx="12192000" cy="6858000"/>
          </a:xfrm>
        </p:spPr>
        <p:txBody>
          <a:bodyPr/>
          <a:lstStyle>
            <a:lvl1pPr marL="0" indent="0">
              <a:buNone/>
              <a:defRPr/>
            </a:lvl1pPr>
          </a:lstStyle>
          <a:p>
            <a:endParaRPr lang="en-US" dirty="0"/>
          </a:p>
        </p:txBody>
      </p:sp>
      <p:sp>
        <p:nvSpPr>
          <p:cNvPr id="8" name="Title 1">
            <a:extLst>
              <a:ext uri="{FF2B5EF4-FFF2-40B4-BE49-F238E27FC236}">
                <a16:creationId xmlns:a16="http://schemas.microsoft.com/office/drawing/2014/main" id="{9FD6470E-A046-486E-816F-82647174F0A5}"/>
              </a:ext>
            </a:extLst>
          </p:cNvPr>
          <p:cNvSpPr>
            <a:spLocks noGrp="1"/>
          </p:cNvSpPr>
          <p:nvPr>
            <p:ph type="title"/>
          </p:nvPr>
        </p:nvSpPr>
        <p:spPr>
          <a:xfrm>
            <a:off x="838200" y="136525"/>
            <a:ext cx="10515600" cy="1325563"/>
          </a:xfrm>
        </p:spPr>
        <p:txBody>
          <a:bodyPr/>
          <a:lstStyle>
            <a:lvl1pPr>
              <a:defRPr>
                <a:effectLst>
                  <a:glow rad="381000">
                    <a:schemeClr val="bg1"/>
                  </a:glow>
                </a:effectLst>
              </a:defRPr>
            </a:lvl1pPr>
          </a:lstStyle>
          <a:p>
            <a:r>
              <a:rPr lang="en-US" dirty="0"/>
              <a:t>Click to edit Master title style</a:t>
            </a:r>
          </a:p>
        </p:txBody>
      </p:sp>
      <p:sp>
        <p:nvSpPr>
          <p:cNvPr id="9" name="Date Placeholder 8">
            <a:extLst>
              <a:ext uri="{FF2B5EF4-FFF2-40B4-BE49-F238E27FC236}">
                <a16:creationId xmlns:a16="http://schemas.microsoft.com/office/drawing/2014/main" id="{C6538061-5631-402F-AF63-0A9411BA4CFF}"/>
              </a:ext>
            </a:extLst>
          </p:cNvPr>
          <p:cNvSpPr>
            <a:spLocks noGrp="1"/>
          </p:cNvSpPr>
          <p:nvPr>
            <p:ph type="dt" sz="half" idx="14"/>
          </p:nvPr>
        </p:nvSpPr>
        <p:spPr/>
        <p:txBody>
          <a:bodyPr/>
          <a:lstStyle/>
          <a:p>
            <a:fld id="{5C676A4E-5B5C-49D5-9F8D-8968446C0F79}" type="datetime1">
              <a:rPr lang="en-US" smtClean="0"/>
              <a:t>6/14/2018</a:t>
            </a:fld>
            <a:endParaRPr lang="en-US" dirty="0"/>
          </a:p>
        </p:txBody>
      </p:sp>
      <p:sp>
        <p:nvSpPr>
          <p:cNvPr id="10" name="Footer Placeholder 9">
            <a:extLst>
              <a:ext uri="{FF2B5EF4-FFF2-40B4-BE49-F238E27FC236}">
                <a16:creationId xmlns:a16="http://schemas.microsoft.com/office/drawing/2014/main" id="{3D68926B-1833-4F40-A968-BA69AAFF228B}"/>
              </a:ext>
            </a:extLst>
          </p:cNvPr>
          <p:cNvSpPr>
            <a:spLocks noGrp="1"/>
          </p:cNvSpPr>
          <p:nvPr>
            <p:ph type="ftr" sz="quarter" idx="15"/>
          </p:nvPr>
        </p:nvSpPr>
        <p:spPr/>
        <p:txBody>
          <a:bodyPr/>
          <a:lstStyle/>
          <a:p>
            <a:endParaRPr lang="en-US" dirty="0"/>
          </a:p>
        </p:txBody>
      </p:sp>
      <p:sp>
        <p:nvSpPr>
          <p:cNvPr id="11" name="Slide Number Placeholder 10">
            <a:extLst>
              <a:ext uri="{FF2B5EF4-FFF2-40B4-BE49-F238E27FC236}">
                <a16:creationId xmlns:a16="http://schemas.microsoft.com/office/drawing/2014/main" id="{7E141D21-142C-4D78-9227-BC117FAA217A}"/>
              </a:ext>
            </a:extLst>
          </p:cNvPr>
          <p:cNvSpPr>
            <a:spLocks noGrp="1"/>
          </p:cNvSpPr>
          <p:nvPr>
            <p:ph type="sldNum" sz="quarter" idx="16"/>
          </p:nvPr>
        </p:nvSpPr>
        <p:spPr/>
        <p:txBody>
          <a:bodyPr/>
          <a:lstStyle>
            <a:lvl1pPr>
              <a:defRPr>
                <a:solidFill>
                  <a:schemeClr val="tx1"/>
                </a:solidFill>
              </a:defRPr>
            </a:lvl1pPr>
          </a:lstStyle>
          <a:p>
            <a:fld id="{7603BA5B-22A1-4E3A-9B35-90D988668C81}" type="slidenum">
              <a:rPr lang="en-US" smtClean="0"/>
              <a:pPr/>
              <a:t>‹#›</a:t>
            </a:fld>
            <a:endParaRPr lang="en-US" dirty="0"/>
          </a:p>
        </p:txBody>
      </p:sp>
      <p:sp>
        <p:nvSpPr>
          <p:cNvPr id="14" name="Text Placeholder 13">
            <a:extLst>
              <a:ext uri="{FF2B5EF4-FFF2-40B4-BE49-F238E27FC236}">
                <a16:creationId xmlns:a16="http://schemas.microsoft.com/office/drawing/2014/main" id="{F0ADA288-BD9E-4343-A654-6C651EC5F718}"/>
              </a:ext>
            </a:extLst>
          </p:cNvPr>
          <p:cNvSpPr>
            <a:spLocks noGrp="1"/>
          </p:cNvSpPr>
          <p:nvPr>
            <p:ph type="body" sz="quarter" idx="17"/>
          </p:nvPr>
        </p:nvSpPr>
        <p:spPr>
          <a:xfrm>
            <a:off x="838200" y="5880100"/>
            <a:ext cx="4803775" cy="258532"/>
          </a:xfrm>
        </p:spPr>
        <p:txBody>
          <a:bodyPr>
            <a:spAutoFit/>
          </a:bodyPr>
          <a:lstStyle>
            <a:lvl1pPr marL="0" indent="0">
              <a:buNone/>
              <a:defRPr sz="1200">
                <a:solidFill>
                  <a:schemeClr val="bg1"/>
                </a:solidFill>
                <a:effectLst>
                  <a:glow rad="228600">
                    <a:schemeClr val="tx1">
                      <a:alpha val="55000"/>
                    </a:schemeClr>
                  </a:glow>
                </a:effectLst>
              </a:defRPr>
            </a:lvl1pPr>
            <a:lvl2pPr marL="457200" indent="0">
              <a:buNone/>
              <a:defRPr>
                <a:solidFill>
                  <a:schemeClr val="bg1"/>
                </a:solidFill>
                <a:effectLst>
                  <a:glow rad="228600">
                    <a:schemeClr val="tx1">
                      <a:alpha val="55000"/>
                    </a:schemeClr>
                  </a:glow>
                </a:effectLst>
              </a:defRPr>
            </a:lvl2pPr>
            <a:lvl3pPr marL="914400" indent="0">
              <a:buNone/>
              <a:defRPr>
                <a:solidFill>
                  <a:schemeClr val="bg1"/>
                </a:solidFill>
                <a:effectLst>
                  <a:glow rad="228600">
                    <a:schemeClr val="tx1">
                      <a:alpha val="55000"/>
                    </a:schemeClr>
                  </a:glow>
                </a:effectLst>
              </a:defRPr>
            </a:lvl3pPr>
            <a:lvl4pPr marL="1371600" indent="0">
              <a:buNone/>
              <a:defRPr>
                <a:solidFill>
                  <a:schemeClr val="bg1"/>
                </a:solidFill>
                <a:effectLst>
                  <a:glow rad="228600">
                    <a:schemeClr val="tx1">
                      <a:alpha val="55000"/>
                    </a:schemeClr>
                  </a:glow>
                </a:effectLst>
              </a:defRPr>
            </a:lvl4pPr>
            <a:lvl5pPr marL="1828800" indent="0">
              <a:buNone/>
              <a:defRPr>
                <a:solidFill>
                  <a:schemeClr val="bg1"/>
                </a:solidFill>
                <a:effectLst>
                  <a:glow rad="228600">
                    <a:schemeClr val="tx1">
                      <a:alpha val="55000"/>
                    </a:schemeClr>
                  </a:glow>
                </a:effectLst>
              </a:defRPr>
            </a:lvl5pPr>
          </a:lstStyle>
          <a:p>
            <a:pPr lvl="0"/>
            <a:r>
              <a:rPr lang="en-US" dirty="0"/>
              <a:t>Edit Master text styles</a:t>
            </a:r>
          </a:p>
        </p:txBody>
      </p:sp>
    </p:spTree>
    <p:extLst>
      <p:ext uri="{BB962C8B-B14F-4D97-AF65-F5344CB8AC3E}">
        <p14:creationId xmlns:p14="http://schemas.microsoft.com/office/powerpoint/2010/main" val="6003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7A2B-AB9D-488A-B3BF-115EBC14EE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D5F32D-B3EA-4002-ACA7-4DFEAA440F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FD9024-308F-400B-BDC2-00D922BC9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D369C8-B705-4399-B8A2-522C75EED38D}"/>
              </a:ext>
            </a:extLst>
          </p:cNvPr>
          <p:cNvSpPr>
            <a:spLocks noGrp="1"/>
          </p:cNvSpPr>
          <p:nvPr>
            <p:ph type="dt" sz="half" idx="10"/>
          </p:nvPr>
        </p:nvSpPr>
        <p:spPr/>
        <p:txBody>
          <a:bodyPr/>
          <a:lstStyle/>
          <a:p>
            <a:fld id="{7A74971E-FB35-4EF0-982B-484384469BCD}" type="datetime1">
              <a:rPr lang="en-US" smtClean="0"/>
              <a:t>6/14/2018</a:t>
            </a:fld>
            <a:endParaRPr lang="en-US" dirty="0"/>
          </a:p>
        </p:txBody>
      </p:sp>
      <p:sp>
        <p:nvSpPr>
          <p:cNvPr id="6" name="Footer Placeholder 5">
            <a:extLst>
              <a:ext uri="{FF2B5EF4-FFF2-40B4-BE49-F238E27FC236}">
                <a16:creationId xmlns:a16="http://schemas.microsoft.com/office/drawing/2014/main" id="{B1EB6C12-FF31-441A-8832-7E0C1E718F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9C514A-F023-4B7A-A71F-59CCA35878E7}"/>
              </a:ext>
            </a:extLst>
          </p:cNvPr>
          <p:cNvSpPr>
            <a:spLocks noGrp="1"/>
          </p:cNvSpPr>
          <p:nvPr>
            <p:ph type="sldNum" sz="quarter" idx="12"/>
          </p:nvPr>
        </p:nvSpPr>
        <p:spPr/>
        <p:txBody>
          <a:bodyPr/>
          <a:lstStyle/>
          <a:p>
            <a:fld id="{2613B20D-9B73-4C13-A358-2357A5C96DDA}" type="slidenum">
              <a:rPr lang="en-US" smtClean="0"/>
              <a:t>‹#›</a:t>
            </a:fld>
            <a:endParaRPr lang="en-US" dirty="0"/>
          </a:p>
        </p:txBody>
      </p:sp>
    </p:spTree>
    <p:extLst>
      <p:ext uri="{BB962C8B-B14F-4D97-AF65-F5344CB8AC3E}">
        <p14:creationId xmlns:p14="http://schemas.microsoft.com/office/powerpoint/2010/main" val="206667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695FAF-D21D-4373-B983-7A61E4670BCA}"/>
              </a:ext>
            </a:extLst>
          </p:cNvPr>
          <p:cNvSpPr>
            <a:spLocks noGrp="1"/>
          </p:cNvSpPr>
          <p:nvPr>
            <p:ph type="title"/>
          </p:nvPr>
        </p:nvSpPr>
        <p:spPr>
          <a:xfrm>
            <a:off x="838200" y="1365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A3C36C-F2B6-4B12-8FE1-64759CD131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51DBB-8A7E-4BF5-BC61-0D8F79C45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8B8AF-E19C-4908-B8CD-CEC31DD6A970}" type="datetime1">
              <a:rPr lang="en-US" smtClean="0"/>
              <a:t>6/14/2018</a:t>
            </a:fld>
            <a:endParaRPr lang="en-US" dirty="0"/>
          </a:p>
        </p:txBody>
      </p:sp>
      <p:sp>
        <p:nvSpPr>
          <p:cNvPr id="5" name="Footer Placeholder 4">
            <a:extLst>
              <a:ext uri="{FF2B5EF4-FFF2-40B4-BE49-F238E27FC236}">
                <a16:creationId xmlns:a16="http://schemas.microsoft.com/office/drawing/2014/main" id="{E798CD63-0F89-4973-8DE3-416CF69583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8967A64-A2F4-4AE3-AF71-5EBF8ECD4C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3B20D-9B73-4C13-A358-2357A5C96DDA}" type="slidenum">
              <a:rPr lang="en-US" smtClean="0"/>
              <a:t>‹#›</a:t>
            </a:fld>
            <a:endParaRPr lang="en-US" dirty="0"/>
          </a:p>
        </p:txBody>
      </p:sp>
    </p:spTree>
    <p:extLst>
      <p:ext uri="{BB962C8B-B14F-4D97-AF65-F5344CB8AC3E}">
        <p14:creationId xmlns:p14="http://schemas.microsoft.com/office/powerpoint/2010/main" val="2902823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1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301.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80.png"/><Relationship Id="rId7" Type="http://schemas.openxmlformats.org/officeDocument/2006/relationships/image" Target="../media/image270.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250.png"/><Relationship Id="rId10" Type="http://schemas.openxmlformats.org/officeDocument/2006/relationships/image" Target="../media/image421.png"/><Relationship Id="rId4" Type="http://schemas.openxmlformats.org/officeDocument/2006/relationships/image" Target="../media/image42.png"/><Relationship Id="rId9" Type="http://schemas.openxmlformats.org/officeDocument/2006/relationships/image" Target="../media/image300.png"/></Relationships>
</file>

<file path=ppt/slides/_rels/slide4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43.emf"/><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6.jpe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18" Type="http://schemas.openxmlformats.org/officeDocument/2006/relationships/image" Target="../media/image7.png"/><Relationship Id="rId3" Type="http://schemas.openxmlformats.org/officeDocument/2006/relationships/image" Target="../media/image47.png"/><Relationship Id="rId7" Type="http://schemas.openxmlformats.org/officeDocument/2006/relationships/image" Target="../media/image17.png"/><Relationship Id="rId12" Type="http://schemas.openxmlformats.org/officeDocument/2006/relationships/image" Target="../media/image24.png"/><Relationship Id="rId17" Type="http://schemas.openxmlformats.org/officeDocument/2006/relationships/image" Target="../media/image4.png"/><Relationship Id="rId2" Type="http://schemas.openxmlformats.org/officeDocument/2006/relationships/notesSlide" Target="../notesSlides/notesSlide52.xml"/><Relationship Id="rId16" Type="http://schemas.openxmlformats.org/officeDocument/2006/relationships/image" Target="../media/image5.png"/><Relationship Id="rId20"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5" Type="http://schemas.openxmlformats.org/officeDocument/2006/relationships/image" Target="../media/image22.png"/><Relationship Id="rId10" Type="http://schemas.openxmlformats.org/officeDocument/2006/relationships/image" Target="../media/image14.png"/><Relationship Id="rId19"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13.png"/><Relationship Id="rId1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40.png"/><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0.png"/></Relationships>
</file>

<file path=ppt/slides/_rels/slide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291.png"/><Relationship Id="rId5" Type="http://schemas.openxmlformats.org/officeDocument/2006/relationships/image" Target="../media/image170.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170.png"/><Relationship Id="rId4" Type="http://schemas.openxmlformats.org/officeDocument/2006/relationships/image" Target="../media/image310.png"/></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150.png"/><Relationship Id="rId4" Type="http://schemas.openxmlformats.org/officeDocument/2006/relationships/image" Target="../media/image310.png"/></Relationships>
</file>

<file path=ppt/slides/_rels/slide7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8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32.png"/></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3030-8CEE-4DC6-8829-95506AC57197}"/>
              </a:ext>
            </a:extLst>
          </p:cNvPr>
          <p:cNvSpPr>
            <a:spLocks noGrp="1"/>
          </p:cNvSpPr>
          <p:nvPr>
            <p:ph type="ctrTitle"/>
          </p:nvPr>
        </p:nvSpPr>
        <p:spPr>
          <a:xfrm>
            <a:off x="784412" y="1122363"/>
            <a:ext cx="10623176" cy="1800131"/>
          </a:xfrm>
        </p:spPr>
        <p:txBody>
          <a:bodyPr anchor="t">
            <a:normAutofit/>
          </a:bodyPr>
          <a:lstStyle/>
          <a:p>
            <a:r>
              <a:rPr lang="en-IN" sz="4400" dirty="0"/>
              <a:t>LiquID: A Wireless Liquid IDentifier</a:t>
            </a:r>
            <a:endParaRPr lang="en-US" sz="4400" dirty="0"/>
          </a:p>
        </p:txBody>
      </p:sp>
      <p:sp>
        <p:nvSpPr>
          <p:cNvPr id="3" name="Subtitle 2">
            <a:extLst>
              <a:ext uri="{FF2B5EF4-FFF2-40B4-BE49-F238E27FC236}">
                <a16:creationId xmlns:a16="http://schemas.microsoft.com/office/drawing/2014/main" id="{93BEA343-7FE1-46AE-9CAE-75A680D28993}"/>
              </a:ext>
            </a:extLst>
          </p:cNvPr>
          <p:cNvSpPr>
            <a:spLocks noGrp="1"/>
          </p:cNvSpPr>
          <p:nvPr>
            <p:ph type="subTitle" idx="1"/>
          </p:nvPr>
        </p:nvSpPr>
        <p:spPr>
          <a:xfrm>
            <a:off x="1524000" y="2575367"/>
            <a:ext cx="9144000" cy="4126375"/>
          </a:xfrm>
        </p:spPr>
        <p:txBody>
          <a:bodyPr>
            <a:normAutofit/>
          </a:bodyPr>
          <a:lstStyle/>
          <a:p>
            <a:r>
              <a:rPr lang="en-IN" dirty="0"/>
              <a:t>Ashutosh Dhekne, Mahanth Gowda, </a:t>
            </a:r>
            <a:r>
              <a:rPr lang="en-US" dirty="0"/>
              <a:t>Yixuan Zhao, Haitham Hassanieh, Romit Roy Choudhury </a:t>
            </a:r>
          </a:p>
          <a:p>
            <a:endParaRPr lang="en-US" dirty="0"/>
          </a:p>
          <a:p>
            <a:endParaRPr lang="en-US" dirty="0"/>
          </a:p>
          <a:p>
            <a:endParaRPr lang="en-US" dirty="0"/>
          </a:p>
          <a:p>
            <a:endParaRPr lang="en-US" dirty="0"/>
          </a:p>
          <a:p>
            <a:endParaRPr lang="en-US" dirty="0"/>
          </a:p>
          <a:p>
            <a:endParaRPr lang="en-US" dirty="0"/>
          </a:p>
          <a:p>
            <a:r>
              <a:rPr lang="en-US" dirty="0"/>
              <a:t>University of Illinois, Urbana-Champaign</a:t>
            </a:r>
          </a:p>
        </p:txBody>
      </p:sp>
      <p:pic>
        <p:nvPicPr>
          <p:cNvPr id="5" name="Picture 4">
            <a:extLst>
              <a:ext uri="{FF2B5EF4-FFF2-40B4-BE49-F238E27FC236}">
                <a16:creationId xmlns:a16="http://schemas.microsoft.com/office/drawing/2014/main" id="{CD95E0FB-ABE1-4B39-B9EF-D2E13386C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374" y="5122956"/>
            <a:ext cx="579251" cy="838120"/>
          </a:xfrm>
          <a:prstGeom prst="rect">
            <a:avLst/>
          </a:prstGeom>
        </p:spPr>
      </p:pic>
    </p:spTree>
    <p:extLst>
      <p:ext uri="{BB962C8B-B14F-4D97-AF65-F5344CB8AC3E}">
        <p14:creationId xmlns:p14="http://schemas.microsoft.com/office/powerpoint/2010/main" val="806470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3rxg9qea18zhtl6s2u8jammft-wpengine.netdna-ssl.com/wp-content/uploads/2013/04/aa37d91c5e64a04f3eaf6447ea831449.jpeg">
            <a:extLst>
              <a:ext uri="{FF2B5EF4-FFF2-40B4-BE49-F238E27FC236}">
                <a16:creationId xmlns:a16="http://schemas.microsoft.com/office/drawing/2014/main" id="{AA35493D-B6C7-4292-BF09-3E90DD35A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9358"/>
            <a:ext cx="12191999" cy="80367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1CE35F-FE6C-42EF-8836-5A0247BE155C}"/>
              </a:ext>
            </a:extLst>
          </p:cNvPr>
          <p:cNvSpPr>
            <a:spLocks noGrp="1"/>
          </p:cNvSpPr>
          <p:nvPr>
            <p:ph type="title"/>
          </p:nvPr>
        </p:nvSpPr>
        <p:spPr>
          <a:xfrm>
            <a:off x="838200" y="136525"/>
            <a:ext cx="10515600" cy="1325563"/>
          </a:xfrm>
          <a:solidFill>
            <a:schemeClr val="tx1">
              <a:alpha val="60000"/>
            </a:schemeClr>
          </a:solidFill>
        </p:spPr>
        <p:txBody>
          <a:bodyPr/>
          <a:lstStyle/>
          <a:p>
            <a:r>
              <a:rPr lang="en-US" dirty="0">
                <a:solidFill>
                  <a:schemeClr val="bg1"/>
                </a:solidFill>
              </a:rPr>
              <a:t>Application 1: Airport Security</a:t>
            </a:r>
          </a:p>
        </p:txBody>
      </p:sp>
      <p:sp>
        <p:nvSpPr>
          <p:cNvPr id="3" name="Content Placeholder 2">
            <a:extLst>
              <a:ext uri="{FF2B5EF4-FFF2-40B4-BE49-F238E27FC236}">
                <a16:creationId xmlns:a16="http://schemas.microsoft.com/office/drawing/2014/main" id="{1DC0623E-1471-4BAA-AFD7-6DD51412580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03ACBA8-398F-41F4-A4C0-25A6B730A792}"/>
              </a:ext>
            </a:extLst>
          </p:cNvPr>
          <p:cNvSpPr>
            <a:spLocks noGrp="1"/>
          </p:cNvSpPr>
          <p:nvPr>
            <p:ph type="sldNum" sz="quarter" idx="12"/>
          </p:nvPr>
        </p:nvSpPr>
        <p:spPr/>
        <p:txBody>
          <a:bodyPr/>
          <a:lstStyle/>
          <a:p>
            <a:fld id="{2613B20D-9B73-4C13-A358-2357A5C96DDA}" type="slidenum">
              <a:rPr lang="en-US" smtClean="0"/>
              <a:t>10</a:t>
            </a:fld>
            <a:endParaRPr lang="en-US" dirty="0"/>
          </a:p>
        </p:txBody>
      </p:sp>
    </p:spTree>
    <p:extLst>
      <p:ext uri="{BB962C8B-B14F-4D97-AF65-F5344CB8AC3E}">
        <p14:creationId xmlns:p14="http://schemas.microsoft.com/office/powerpoint/2010/main" val="39155641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971-1D30-4C6A-BD79-3D387892C46D}"/>
              </a:ext>
            </a:extLst>
          </p:cNvPr>
          <p:cNvSpPr>
            <a:spLocks noGrp="1"/>
          </p:cNvSpPr>
          <p:nvPr>
            <p:ph type="title"/>
          </p:nvPr>
        </p:nvSpPr>
        <p:spPr/>
        <p:txBody>
          <a:bodyPr/>
          <a:lstStyle/>
          <a:p>
            <a:r>
              <a:rPr lang="en-US" dirty="0"/>
              <a:t>Refractive Index</a:t>
            </a:r>
          </a:p>
        </p:txBody>
      </p:sp>
      <p:sp>
        <p:nvSpPr>
          <p:cNvPr id="4" name="Slide Number Placeholder 3">
            <a:extLst>
              <a:ext uri="{FF2B5EF4-FFF2-40B4-BE49-F238E27FC236}">
                <a16:creationId xmlns:a16="http://schemas.microsoft.com/office/drawing/2014/main" id="{2BB5C4C0-813A-4D0E-B8E4-86B0F2121D69}"/>
              </a:ext>
            </a:extLst>
          </p:cNvPr>
          <p:cNvSpPr>
            <a:spLocks noGrp="1"/>
          </p:cNvSpPr>
          <p:nvPr>
            <p:ph type="sldNum" sz="quarter" idx="12"/>
          </p:nvPr>
        </p:nvSpPr>
        <p:spPr/>
        <p:txBody>
          <a:bodyPr/>
          <a:lstStyle/>
          <a:p>
            <a:fld id="{2613B20D-9B73-4C13-A358-2357A5C96DDA}" type="slidenum">
              <a:rPr lang="en-US" smtClean="0"/>
              <a:t>100</a:t>
            </a:fld>
            <a:endParaRPr lang="en-US" dirty="0"/>
          </a:p>
        </p:txBody>
      </p:sp>
      <p:grpSp>
        <p:nvGrpSpPr>
          <p:cNvPr id="3" name="Group 2">
            <a:extLst>
              <a:ext uri="{FF2B5EF4-FFF2-40B4-BE49-F238E27FC236}">
                <a16:creationId xmlns:a16="http://schemas.microsoft.com/office/drawing/2014/main" id="{201A6188-2B43-43AE-9929-CC341B49CFDD}"/>
              </a:ext>
            </a:extLst>
          </p:cNvPr>
          <p:cNvGrpSpPr/>
          <p:nvPr/>
        </p:nvGrpSpPr>
        <p:grpSpPr>
          <a:xfrm>
            <a:off x="-145735" y="1976504"/>
            <a:ext cx="5449142" cy="5071036"/>
            <a:chOff x="5617112" y="1476744"/>
            <a:chExt cx="5449142" cy="5071036"/>
          </a:xfrm>
        </p:grpSpPr>
        <p:grpSp>
          <p:nvGrpSpPr>
            <p:cNvPr id="43" name="Group 42">
              <a:extLst>
                <a:ext uri="{FF2B5EF4-FFF2-40B4-BE49-F238E27FC236}">
                  <a16:creationId xmlns:a16="http://schemas.microsoft.com/office/drawing/2014/main" id="{18D7A3AD-BF40-48BF-B760-2DA5EBFF5688}"/>
                </a:ext>
              </a:extLst>
            </p:cNvPr>
            <p:cNvGrpSpPr/>
            <p:nvPr/>
          </p:nvGrpSpPr>
          <p:grpSpPr>
            <a:xfrm>
              <a:off x="5617112" y="1476744"/>
              <a:ext cx="5071036" cy="5071036"/>
              <a:chOff x="2862723" y="1462088"/>
              <a:chExt cx="5071036" cy="5071036"/>
            </a:xfrm>
          </p:grpSpPr>
          <p:sp>
            <p:nvSpPr>
              <p:cNvPr id="44" name="Trapezoid 43">
                <a:extLst>
                  <a:ext uri="{FF2B5EF4-FFF2-40B4-BE49-F238E27FC236}">
                    <a16:creationId xmlns:a16="http://schemas.microsoft.com/office/drawing/2014/main" id="{C07F1C47-10FB-48B7-8B25-A219B73CBA3B}"/>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Image result for glass of water image transparent">
                <a:extLst>
                  <a:ext uri="{FF2B5EF4-FFF2-40B4-BE49-F238E27FC236}">
                    <a16:creationId xmlns:a16="http://schemas.microsoft.com/office/drawing/2014/main" id="{B11032E1-640E-47E8-985C-137BF8CE8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Arrow Connector 13">
              <a:extLst>
                <a:ext uri="{FF2B5EF4-FFF2-40B4-BE49-F238E27FC236}">
                  <a16:creationId xmlns:a16="http://schemas.microsoft.com/office/drawing/2014/main" id="{795D94D0-AFC5-4806-943F-69CBB67EAC1F}"/>
                </a:ext>
              </a:extLst>
            </p:cNvPr>
            <p:cNvCxnSpPr>
              <a:cxnSpLocks/>
            </p:cNvCxnSpPr>
            <p:nvPr/>
          </p:nvCxnSpPr>
          <p:spPr>
            <a:xfrm flipV="1">
              <a:off x="6317878" y="3746182"/>
              <a:ext cx="1313306" cy="141772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F33B9A-68E2-43EE-BD4E-9B921AA2D8B4}"/>
                </a:ext>
              </a:extLst>
            </p:cNvPr>
            <p:cNvCxnSpPr/>
            <p:nvPr/>
          </p:nvCxnSpPr>
          <p:spPr>
            <a:xfrm rot="418343" flipV="1">
              <a:off x="7795327" y="3037449"/>
              <a:ext cx="2023783" cy="795607"/>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5E0F22E-B175-40F6-AD5B-047CC700C721}"/>
                </a:ext>
              </a:extLst>
            </p:cNvPr>
            <p:cNvCxnSpPr>
              <a:cxnSpLocks/>
            </p:cNvCxnSpPr>
            <p:nvPr/>
          </p:nvCxnSpPr>
          <p:spPr>
            <a:xfrm>
              <a:off x="6151468" y="3709865"/>
              <a:ext cx="4016891"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4EDED03-D84B-416D-BEDA-90C3B6DAC30D}"/>
                </a:ext>
              </a:extLst>
            </p:cNvPr>
            <p:cNvCxnSpPr/>
            <p:nvPr/>
          </p:nvCxnSpPr>
          <p:spPr>
            <a:xfrm>
              <a:off x="8293641" y="3150868"/>
              <a:ext cx="277261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049B5C-EC74-41A2-9B6A-720BA2FE2BA8}"/>
                </a:ext>
              </a:extLst>
            </p:cNvPr>
            <p:cNvCxnSpPr>
              <a:cxnSpLocks/>
            </p:cNvCxnSpPr>
            <p:nvPr/>
          </p:nvCxnSpPr>
          <p:spPr>
            <a:xfrm flipV="1">
              <a:off x="9860408" y="2468424"/>
              <a:ext cx="632183" cy="68244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A1795FA5-02FC-4768-B9ED-657A1A410880}"/>
                </a:ext>
              </a:extLst>
            </p:cNvPr>
            <p:cNvSpPr/>
            <p:nvPr/>
          </p:nvSpPr>
          <p:spPr>
            <a:xfrm rot="11360665">
              <a:off x="6826774" y="3375614"/>
              <a:ext cx="839164" cy="839164"/>
            </a:xfrm>
            <a:prstGeom prst="arc">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F7C59234-E2C1-490F-8D30-B8A921E65B91}"/>
                </a:ext>
              </a:extLst>
            </p:cNvPr>
            <p:cNvSpPr/>
            <p:nvPr/>
          </p:nvSpPr>
          <p:spPr>
            <a:xfrm rot="3124049">
              <a:off x="7966675" y="3215990"/>
              <a:ext cx="839164" cy="839164"/>
            </a:xfrm>
            <a:prstGeom prst="arc">
              <a:avLst>
                <a:gd name="adj1" fmla="val 16971248"/>
                <a:gd name="adj2" fmla="val 19022869"/>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4DF6C3E-47CC-4430-82B2-8902108B2144}"/>
                </a:ext>
              </a:extLst>
            </p:cNvPr>
            <p:cNvSpPr txBox="1"/>
            <p:nvPr/>
          </p:nvSpPr>
          <p:spPr>
            <a:xfrm>
              <a:off x="8902737" y="3280014"/>
              <a:ext cx="360996" cy="461665"/>
            </a:xfrm>
            <a:prstGeom prst="rect">
              <a:avLst/>
            </a:prstGeom>
            <a:noFill/>
          </p:spPr>
          <p:txBody>
            <a:bodyPr wrap="none" rtlCol="0">
              <a:spAutoFit/>
            </a:bodyPr>
            <a:lstStyle/>
            <a:p>
              <a:r>
                <a:rPr lang="el-GR" sz="2400" dirty="0">
                  <a:latin typeface="Arial" panose="020B0604020202020204" pitchFamily="34" charset="0"/>
                  <a:cs typeface="Arial" panose="020B0604020202020204" pitchFamily="34" charset="0"/>
                </a:rPr>
                <a:t>β</a:t>
              </a:r>
              <a:endParaRPr lang="en-US" sz="2400" dirty="0"/>
            </a:p>
          </p:txBody>
        </p:sp>
        <p:sp>
          <p:nvSpPr>
            <p:cNvPr id="46" name="TextBox 45">
              <a:extLst>
                <a:ext uri="{FF2B5EF4-FFF2-40B4-BE49-F238E27FC236}">
                  <a16:creationId xmlns:a16="http://schemas.microsoft.com/office/drawing/2014/main" id="{0CFE9256-4E7A-4075-B44B-BED44AD1E8CB}"/>
                </a:ext>
              </a:extLst>
            </p:cNvPr>
            <p:cNvSpPr txBox="1"/>
            <p:nvPr/>
          </p:nvSpPr>
          <p:spPr>
            <a:xfrm>
              <a:off x="6440169" y="3795196"/>
              <a:ext cx="389850" cy="523220"/>
            </a:xfrm>
            <a:prstGeom prst="rect">
              <a:avLst/>
            </a:prstGeom>
            <a:noFill/>
          </p:spPr>
          <p:txBody>
            <a:bodyPr wrap="none" rtlCol="0">
              <a:spAutoFit/>
            </a:bodyPr>
            <a:lstStyle/>
            <a:p>
              <a:r>
                <a:rPr lang="el-GR" sz="2800" i="1" dirty="0">
                  <a:latin typeface="Arial" panose="020B0604020202020204" pitchFamily="34" charset="0"/>
                  <a:cs typeface="Arial" panose="020B0604020202020204" pitchFamily="34" charset="0"/>
                </a:rPr>
                <a:t>α</a:t>
              </a:r>
              <a:endParaRPr lang="en-US" sz="2800" i="1" dirty="0"/>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54CB59-0F2A-49DB-A891-CC8D6BA4DECD}"/>
                  </a:ext>
                </a:extLst>
              </p:cNvPr>
              <p:cNvSpPr txBox="1"/>
              <p:nvPr/>
            </p:nvSpPr>
            <p:spPr>
              <a:xfrm>
                <a:off x="3766966" y="1207277"/>
                <a:ext cx="3817584" cy="968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𝐼</m:t>
                      </m:r>
                      <m:r>
                        <a:rPr lang="en-US" sz="2800" b="0" i="1" smtClean="0">
                          <a:latin typeface="Cambria Math" panose="02040503050406030204" pitchFamily="18" charset="0"/>
                        </a:rPr>
                        <m:t>. = </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𝑠𝑖𝑛</m:t>
                          </m:r>
                          <m:r>
                            <a:rPr lang="en-US" sz="2800" b="0" i="1" smtClean="0">
                              <a:latin typeface="Cambria Math" panose="02040503050406030204" pitchFamily="18" charset="0"/>
                            </a:rPr>
                            <m:t>𝛼</m:t>
                          </m:r>
                        </m:num>
                        <m:den>
                          <m:r>
                            <a:rPr lang="en-US" sz="2800" b="0" i="1" smtClean="0">
                              <a:latin typeface="Cambria Math" panose="02040503050406030204" pitchFamily="18" charset="0"/>
                            </a:rPr>
                            <m:t>𝑠𝑖𝑛</m:t>
                          </m:r>
                          <m:r>
                            <a:rPr lang="en-US" sz="2800" b="0" i="1" smtClean="0">
                              <a:latin typeface="Cambria Math" panose="02040503050406030204" pitchFamily="18" charset="0"/>
                            </a:rPr>
                            <m:t>𝛽</m:t>
                          </m:r>
                        </m:den>
                      </m:f>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𝑐</m:t>
                          </m:r>
                        </m:num>
                        <m:den>
                          <m:r>
                            <a:rPr lang="en-US" sz="2800" b="0" i="1" smtClean="0">
                              <a:latin typeface="Cambria Math" panose="02040503050406030204" pitchFamily="18" charset="0"/>
                            </a:rPr>
                            <m:t>𝑣</m:t>
                          </m:r>
                        </m:den>
                      </m:f>
                    </m:oMath>
                  </m:oMathPara>
                </a14:m>
                <a:endParaRPr lang="en-US" sz="2800" dirty="0"/>
              </a:p>
            </p:txBody>
          </p:sp>
        </mc:Choice>
        <mc:Fallback xmlns="">
          <p:sp>
            <p:nvSpPr>
              <p:cNvPr id="9" name="TextBox 8">
                <a:extLst>
                  <a:ext uri="{FF2B5EF4-FFF2-40B4-BE49-F238E27FC236}">
                    <a16:creationId xmlns:a16="http://schemas.microsoft.com/office/drawing/2014/main" id="{9554CB59-0F2A-49DB-A891-CC8D6BA4DECD}"/>
                  </a:ext>
                </a:extLst>
              </p:cNvPr>
              <p:cNvSpPr txBox="1">
                <a:spLocks noRot="1" noChangeAspect="1" noMove="1" noResize="1" noEditPoints="1" noAdjustHandles="1" noChangeArrowheads="1" noChangeShapeType="1" noTextEdit="1"/>
              </p:cNvSpPr>
              <p:nvPr/>
            </p:nvSpPr>
            <p:spPr>
              <a:xfrm>
                <a:off x="3766966" y="1207277"/>
                <a:ext cx="3817584" cy="968598"/>
              </a:xfrm>
              <a:prstGeom prst="rect">
                <a:avLst/>
              </a:prstGeom>
              <a:blipFill>
                <a:blip r:embed="rId4"/>
                <a:stretch>
                  <a:fillRect/>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135A642F-BAC5-4209-BEFE-E7609573895B}"/>
              </a:ext>
            </a:extLst>
          </p:cNvPr>
          <p:cNvGrpSpPr/>
          <p:nvPr/>
        </p:nvGrpSpPr>
        <p:grpSpPr>
          <a:xfrm>
            <a:off x="4992505" y="1976504"/>
            <a:ext cx="6766691" cy="5071036"/>
            <a:chOff x="2304053" y="1373701"/>
            <a:chExt cx="6766691" cy="5071036"/>
          </a:xfrm>
        </p:grpSpPr>
        <p:grpSp>
          <p:nvGrpSpPr>
            <p:cNvPr id="59" name="Group 58">
              <a:extLst>
                <a:ext uri="{FF2B5EF4-FFF2-40B4-BE49-F238E27FC236}">
                  <a16:creationId xmlns:a16="http://schemas.microsoft.com/office/drawing/2014/main" id="{542968BF-64AD-4044-AFFD-F0913A9E9706}"/>
                </a:ext>
              </a:extLst>
            </p:cNvPr>
            <p:cNvGrpSpPr/>
            <p:nvPr/>
          </p:nvGrpSpPr>
          <p:grpSpPr>
            <a:xfrm>
              <a:off x="2658022" y="1373701"/>
              <a:ext cx="5071036" cy="5071036"/>
              <a:chOff x="2862723" y="1462088"/>
              <a:chExt cx="5071036" cy="5071036"/>
            </a:xfrm>
          </p:grpSpPr>
          <p:sp>
            <p:nvSpPr>
              <p:cNvPr id="84" name="Trapezoid 83">
                <a:extLst>
                  <a:ext uri="{FF2B5EF4-FFF2-40B4-BE49-F238E27FC236}">
                    <a16:creationId xmlns:a16="http://schemas.microsoft.com/office/drawing/2014/main" id="{E5ACCEE9-DDFF-4F99-877A-0897889BEFAD}"/>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Image result for glass of water image transparent">
                <a:extLst>
                  <a:ext uri="{FF2B5EF4-FFF2-40B4-BE49-F238E27FC236}">
                    <a16:creationId xmlns:a16="http://schemas.microsoft.com/office/drawing/2014/main" id="{B6472711-96C2-4CC0-89F0-3AB0E3CBE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CE98065-CD11-44AD-A666-D4A64005F7DC}"/>
                </a:ext>
              </a:extLst>
            </p:cNvPr>
            <p:cNvGrpSpPr/>
            <p:nvPr/>
          </p:nvGrpSpPr>
          <p:grpSpPr>
            <a:xfrm>
              <a:off x="3700181" y="3183777"/>
              <a:ext cx="1044389" cy="762000"/>
              <a:chOff x="6096000" y="3186953"/>
              <a:chExt cx="1044389" cy="762000"/>
            </a:xfrm>
          </p:grpSpPr>
          <p:cxnSp>
            <p:nvCxnSpPr>
              <p:cNvPr id="78" name="Straight Arrow Connector 77">
                <a:extLst>
                  <a:ext uri="{FF2B5EF4-FFF2-40B4-BE49-F238E27FC236}">
                    <a16:creationId xmlns:a16="http://schemas.microsoft.com/office/drawing/2014/main" id="{AD507E8B-DD75-4833-8057-A42ECECACF7B}"/>
                  </a:ext>
                </a:extLst>
              </p:cNvPr>
              <p:cNvCxnSpPr/>
              <p:nvPr/>
            </p:nvCxnSpPr>
            <p:spPr>
              <a:xfrm>
                <a:off x="6096000"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AB5DC21-B6BD-402B-B7ED-9C926209DD3A}"/>
                  </a:ext>
                </a:extLst>
              </p:cNvPr>
              <p:cNvCxnSpPr/>
              <p:nvPr/>
            </p:nvCxnSpPr>
            <p:spPr>
              <a:xfrm>
                <a:off x="6096000"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86920A6-BE40-4448-81FC-6ABC1D357296}"/>
                  </a:ext>
                </a:extLst>
              </p:cNvPr>
              <p:cNvCxnSpPr/>
              <p:nvPr/>
            </p:nvCxnSpPr>
            <p:spPr>
              <a:xfrm>
                <a:off x="6096000"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70DF7A2-5807-475F-BCE8-C0CA0538CCE6}"/>
                  </a:ext>
                </a:extLst>
              </p:cNvPr>
              <p:cNvCxnSpPr/>
              <p:nvPr/>
            </p:nvCxnSpPr>
            <p:spPr>
              <a:xfrm>
                <a:off x="6096000"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8DD1935-805A-4E8F-A9F0-E967DDB71CDA}"/>
                  </a:ext>
                </a:extLst>
              </p:cNvPr>
              <p:cNvCxnSpPr/>
              <p:nvPr/>
            </p:nvCxnSpPr>
            <p:spPr>
              <a:xfrm>
                <a:off x="6096000"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7CC0789-2027-4BEF-BD18-8F384F84F1F0}"/>
                  </a:ext>
                </a:extLst>
              </p:cNvPr>
              <p:cNvCxnSpPr/>
              <p:nvPr/>
            </p:nvCxnSpPr>
            <p:spPr>
              <a:xfrm>
                <a:off x="6096000"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F7721ABE-F09F-459F-A166-85F38B37331D}"/>
                </a:ext>
              </a:extLst>
            </p:cNvPr>
            <p:cNvGrpSpPr/>
            <p:nvPr/>
          </p:nvGrpSpPr>
          <p:grpSpPr>
            <a:xfrm>
              <a:off x="4744571" y="3183777"/>
              <a:ext cx="2014072" cy="762000"/>
              <a:chOff x="7140389" y="3186953"/>
              <a:chExt cx="1044389" cy="762000"/>
            </a:xfrm>
          </p:grpSpPr>
          <p:cxnSp>
            <p:nvCxnSpPr>
              <p:cNvPr id="72" name="Straight Arrow Connector 71">
                <a:extLst>
                  <a:ext uri="{FF2B5EF4-FFF2-40B4-BE49-F238E27FC236}">
                    <a16:creationId xmlns:a16="http://schemas.microsoft.com/office/drawing/2014/main" id="{54533331-890B-4221-9BE4-14448251E2A9}"/>
                  </a:ext>
                </a:extLst>
              </p:cNvPr>
              <p:cNvCxnSpPr>
                <a:cxnSpLocks/>
              </p:cNvCxnSpPr>
              <p:nvPr/>
            </p:nvCxnSpPr>
            <p:spPr>
              <a:xfrm>
                <a:off x="7140389"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73D30A3-CBDC-488F-9EDF-ADF812D7DF31}"/>
                  </a:ext>
                </a:extLst>
              </p:cNvPr>
              <p:cNvCxnSpPr>
                <a:cxnSpLocks/>
              </p:cNvCxnSpPr>
              <p:nvPr/>
            </p:nvCxnSpPr>
            <p:spPr>
              <a:xfrm>
                <a:off x="7140389"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D81508C-CE03-49D7-9863-29D662D0DCBB}"/>
                  </a:ext>
                </a:extLst>
              </p:cNvPr>
              <p:cNvCxnSpPr>
                <a:cxnSpLocks/>
              </p:cNvCxnSpPr>
              <p:nvPr/>
            </p:nvCxnSpPr>
            <p:spPr>
              <a:xfrm>
                <a:off x="7140389"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5593FBA-0BE6-44FC-8D59-2553EC4F4B5B}"/>
                  </a:ext>
                </a:extLst>
              </p:cNvPr>
              <p:cNvCxnSpPr>
                <a:cxnSpLocks/>
              </p:cNvCxnSpPr>
              <p:nvPr/>
            </p:nvCxnSpPr>
            <p:spPr>
              <a:xfrm>
                <a:off x="7140389"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1B3499B-9E7B-4F95-A296-EB522E28EE8E}"/>
                  </a:ext>
                </a:extLst>
              </p:cNvPr>
              <p:cNvCxnSpPr>
                <a:cxnSpLocks/>
              </p:cNvCxnSpPr>
              <p:nvPr/>
            </p:nvCxnSpPr>
            <p:spPr>
              <a:xfrm>
                <a:off x="7140389"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D6335E3-ED50-4863-B8F2-5883F90E4429}"/>
                  </a:ext>
                </a:extLst>
              </p:cNvPr>
              <p:cNvCxnSpPr>
                <a:cxnSpLocks/>
              </p:cNvCxnSpPr>
              <p:nvPr/>
            </p:nvCxnSpPr>
            <p:spPr>
              <a:xfrm>
                <a:off x="7140389"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5AB3451-1643-43B6-A4ED-A133157B923A}"/>
                </a:ext>
              </a:extLst>
            </p:cNvPr>
            <p:cNvGrpSpPr/>
            <p:nvPr/>
          </p:nvGrpSpPr>
          <p:grpSpPr>
            <a:xfrm>
              <a:off x="6896846" y="3191412"/>
              <a:ext cx="1044389" cy="762000"/>
              <a:chOff x="6096000" y="3186953"/>
              <a:chExt cx="1044389" cy="762000"/>
            </a:xfrm>
          </p:grpSpPr>
          <p:cxnSp>
            <p:nvCxnSpPr>
              <p:cNvPr id="66" name="Straight Arrow Connector 65">
                <a:extLst>
                  <a:ext uri="{FF2B5EF4-FFF2-40B4-BE49-F238E27FC236}">
                    <a16:creationId xmlns:a16="http://schemas.microsoft.com/office/drawing/2014/main" id="{F1A53D98-D014-40CD-9FB3-E92D22F276FE}"/>
                  </a:ext>
                </a:extLst>
              </p:cNvPr>
              <p:cNvCxnSpPr/>
              <p:nvPr/>
            </p:nvCxnSpPr>
            <p:spPr>
              <a:xfrm>
                <a:off x="6096000"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439C84A-B7F0-4FC4-A1E6-9CE7C796513E}"/>
                  </a:ext>
                </a:extLst>
              </p:cNvPr>
              <p:cNvCxnSpPr/>
              <p:nvPr/>
            </p:nvCxnSpPr>
            <p:spPr>
              <a:xfrm>
                <a:off x="6096000"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F35A77-947D-4CD8-A7F7-F87A9091F742}"/>
                  </a:ext>
                </a:extLst>
              </p:cNvPr>
              <p:cNvCxnSpPr/>
              <p:nvPr/>
            </p:nvCxnSpPr>
            <p:spPr>
              <a:xfrm>
                <a:off x="6096000"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A6ACC92-D973-451E-B097-177C3C89D1FF}"/>
                  </a:ext>
                </a:extLst>
              </p:cNvPr>
              <p:cNvCxnSpPr/>
              <p:nvPr/>
            </p:nvCxnSpPr>
            <p:spPr>
              <a:xfrm>
                <a:off x="6096000"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CD8C736-6C46-49FB-A97C-567189166F53}"/>
                  </a:ext>
                </a:extLst>
              </p:cNvPr>
              <p:cNvCxnSpPr/>
              <p:nvPr/>
            </p:nvCxnSpPr>
            <p:spPr>
              <a:xfrm>
                <a:off x="6096000"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129297-70F6-4FA2-B2AB-FF25633162B3}"/>
                  </a:ext>
                </a:extLst>
              </p:cNvPr>
              <p:cNvCxnSpPr/>
              <p:nvPr/>
            </p:nvCxnSpPr>
            <p:spPr>
              <a:xfrm>
                <a:off x="6096000"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AA9F83B6-7779-4A08-B7C3-BF21E12E14E7}"/>
                </a:ext>
              </a:extLst>
            </p:cNvPr>
            <p:cNvSpPr txBox="1"/>
            <p:nvPr/>
          </p:nvSpPr>
          <p:spPr>
            <a:xfrm>
              <a:off x="2304053" y="2341112"/>
              <a:ext cx="2471194" cy="461665"/>
            </a:xfrm>
            <a:prstGeom prst="rect">
              <a:avLst/>
            </a:prstGeom>
            <a:noFill/>
          </p:spPr>
          <p:txBody>
            <a:bodyPr wrap="square" rtlCol="0">
              <a:spAutoFit/>
            </a:bodyPr>
            <a:lstStyle/>
            <a:p>
              <a:pPr algn="ctr"/>
              <a:r>
                <a:rPr lang="en-IN" sz="2400" dirty="0">
                  <a:solidFill>
                    <a:schemeClr val="tx2"/>
                  </a:solidFill>
                </a:rPr>
                <a:t>Velocity </a:t>
              </a:r>
              <a:r>
                <a:rPr lang="en-IN" sz="2400" i="1" dirty="0">
                  <a:solidFill>
                    <a:schemeClr val="tx2"/>
                  </a:solidFill>
                </a:rPr>
                <a:t>c</a:t>
              </a:r>
              <a:endParaRPr lang="en-US" sz="2400" i="1" dirty="0">
                <a:solidFill>
                  <a:schemeClr val="tx2"/>
                </a:solidFill>
              </a:endParaRPr>
            </a:p>
          </p:txBody>
        </p:sp>
        <p:sp>
          <p:nvSpPr>
            <p:cNvPr id="64" name="TextBox 63">
              <a:extLst>
                <a:ext uri="{FF2B5EF4-FFF2-40B4-BE49-F238E27FC236}">
                  <a16:creationId xmlns:a16="http://schemas.microsoft.com/office/drawing/2014/main" id="{FE2AC797-69E8-40E4-92F5-B0685AC96FEB}"/>
                </a:ext>
              </a:extLst>
            </p:cNvPr>
            <p:cNvSpPr txBox="1"/>
            <p:nvPr/>
          </p:nvSpPr>
          <p:spPr>
            <a:xfrm>
              <a:off x="6599550" y="2343098"/>
              <a:ext cx="2471194" cy="461665"/>
            </a:xfrm>
            <a:prstGeom prst="rect">
              <a:avLst/>
            </a:prstGeom>
            <a:noFill/>
          </p:spPr>
          <p:txBody>
            <a:bodyPr wrap="square" rtlCol="0">
              <a:spAutoFit/>
            </a:bodyPr>
            <a:lstStyle/>
            <a:p>
              <a:pPr algn="ctr"/>
              <a:r>
                <a:rPr lang="en-IN" sz="2400" dirty="0">
                  <a:solidFill>
                    <a:schemeClr val="tx2"/>
                  </a:solidFill>
                </a:rPr>
                <a:t>Velocity </a:t>
              </a:r>
              <a:r>
                <a:rPr lang="en-IN" sz="2400" i="1" dirty="0">
                  <a:solidFill>
                    <a:schemeClr val="tx2"/>
                  </a:solidFill>
                </a:rPr>
                <a:t>c</a:t>
              </a:r>
              <a:endParaRPr lang="en-US" sz="2400" i="1" dirty="0">
                <a:solidFill>
                  <a:schemeClr val="tx2"/>
                </a:solidFill>
              </a:endParaRPr>
            </a:p>
          </p:txBody>
        </p:sp>
        <p:sp>
          <p:nvSpPr>
            <p:cNvPr id="65" name="TextBox 64">
              <a:extLst>
                <a:ext uri="{FF2B5EF4-FFF2-40B4-BE49-F238E27FC236}">
                  <a16:creationId xmlns:a16="http://schemas.microsoft.com/office/drawing/2014/main" id="{88597769-CA58-41CA-8E01-8E934A73EF77}"/>
                </a:ext>
              </a:extLst>
            </p:cNvPr>
            <p:cNvSpPr txBox="1"/>
            <p:nvPr/>
          </p:nvSpPr>
          <p:spPr>
            <a:xfrm>
              <a:off x="4935052" y="2343345"/>
              <a:ext cx="1703306" cy="461665"/>
            </a:xfrm>
            <a:prstGeom prst="rect">
              <a:avLst/>
            </a:prstGeom>
            <a:noFill/>
          </p:spPr>
          <p:txBody>
            <a:bodyPr wrap="square" rtlCol="0">
              <a:spAutoFit/>
            </a:bodyPr>
            <a:lstStyle/>
            <a:p>
              <a:pPr algn="ctr"/>
              <a:r>
                <a:rPr lang="en-IN" sz="2400" dirty="0">
                  <a:solidFill>
                    <a:schemeClr val="bg1"/>
                  </a:solidFill>
                  <a:effectLst/>
                </a:rPr>
                <a:t>Velocity </a:t>
              </a:r>
              <a:r>
                <a:rPr lang="en-IN" sz="2400" i="1" dirty="0">
                  <a:solidFill>
                    <a:schemeClr val="bg1"/>
                  </a:solidFill>
                  <a:effectLst/>
                </a:rPr>
                <a:t>v</a:t>
              </a:r>
              <a:endParaRPr lang="en-US" sz="2400" i="1" dirty="0">
                <a:solidFill>
                  <a:schemeClr val="bg1"/>
                </a:solidFill>
                <a:effectLst/>
              </a:endParaRPr>
            </a:p>
          </p:txBody>
        </p:sp>
      </p:grpSp>
      <p:sp>
        <p:nvSpPr>
          <p:cNvPr id="47" name="Rectangle 46">
            <a:extLst>
              <a:ext uri="{FF2B5EF4-FFF2-40B4-BE49-F238E27FC236}">
                <a16:creationId xmlns:a16="http://schemas.microsoft.com/office/drawing/2014/main" id="{CE5F616C-B18D-47E5-9B5E-DCA5F3ACF455}"/>
              </a:ext>
            </a:extLst>
          </p:cNvPr>
          <p:cNvSpPr/>
          <p:nvPr/>
        </p:nvSpPr>
        <p:spPr>
          <a:xfrm>
            <a:off x="6286920" y="1041992"/>
            <a:ext cx="979781" cy="128055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5696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12ED-BFB4-44B1-9321-1BF4200D4742}"/>
              </a:ext>
            </a:extLst>
          </p:cNvPr>
          <p:cNvSpPr>
            <a:spLocks noGrp="1"/>
          </p:cNvSpPr>
          <p:nvPr>
            <p:ph type="title"/>
          </p:nvPr>
        </p:nvSpPr>
        <p:spPr/>
        <p:txBody>
          <a:bodyPr/>
          <a:lstStyle/>
          <a:p>
            <a:r>
              <a:rPr lang="en-US" dirty="0"/>
              <a:t>Results – Identification </a:t>
            </a:r>
          </a:p>
        </p:txBody>
      </p:sp>
      <p:sp>
        <p:nvSpPr>
          <p:cNvPr id="3" name="Slide Number Placeholder 2">
            <a:extLst>
              <a:ext uri="{FF2B5EF4-FFF2-40B4-BE49-F238E27FC236}">
                <a16:creationId xmlns:a16="http://schemas.microsoft.com/office/drawing/2014/main" id="{F46F7CF0-853C-4ED7-A350-CCDD41B964DA}"/>
              </a:ext>
            </a:extLst>
          </p:cNvPr>
          <p:cNvSpPr>
            <a:spLocks noGrp="1"/>
          </p:cNvSpPr>
          <p:nvPr>
            <p:ph type="sldNum" sz="quarter" idx="12"/>
          </p:nvPr>
        </p:nvSpPr>
        <p:spPr/>
        <p:txBody>
          <a:bodyPr/>
          <a:lstStyle/>
          <a:p>
            <a:fld id="{2613B20D-9B73-4C13-A358-2357A5C96DDA}" type="slidenum">
              <a:rPr lang="en-US" smtClean="0"/>
              <a:t>101</a:t>
            </a:fld>
            <a:endParaRPr lang="en-US" dirty="0"/>
          </a:p>
        </p:txBody>
      </p:sp>
      <p:pic>
        <p:nvPicPr>
          <p:cNvPr id="4" name="Picture 3">
            <a:extLst>
              <a:ext uri="{FF2B5EF4-FFF2-40B4-BE49-F238E27FC236}">
                <a16:creationId xmlns:a16="http://schemas.microsoft.com/office/drawing/2014/main" id="{C039567B-AEC6-458B-AD7E-5EFC74439C0C}"/>
              </a:ext>
            </a:extLst>
          </p:cNvPr>
          <p:cNvPicPr>
            <a:picLocks noChangeAspect="1"/>
          </p:cNvPicPr>
          <p:nvPr/>
        </p:nvPicPr>
        <p:blipFill>
          <a:blip r:embed="rId3"/>
          <a:stretch>
            <a:fillRect/>
          </a:stretch>
        </p:blipFill>
        <p:spPr>
          <a:xfrm>
            <a:off x="976424" y="1179047"/>
            <a:ext cx="9906821" cy="5460344"/>
          </a:xfrm>
          <a:prstGeom prst="rect">
            <a:avLst/>
          </a:prstGeom>
        </p:spPr>
      </p:pic>
    </p:spTree>
    <p:extLst>
      <p:ext uri="{BB962C8B-B14F-4D97-AF65-F5344CB8AC3E}">
        <p14:creationId xmlns:p14="http://schemas.microsoft.com/office/powerpoint/2010/main" val="259730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ssetsds.cdnedge.bluemix.net/sites/default/files/customphp/photo/2009/07/14/2009-07-14__back02.jpg">
            <a:extLst>
              <a:ext uri="{FF2B5EF4-FFF2-40B4-BE49-F238E27FC236}">
                <a16:creationId xmlns:a16="http://schemas.microsoft.com/office/drawing/2014/main" id="{796C73D1-E1C2-4000-A000-E7A8146899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599440"/>
            <a:ext cx="12192000" cy="7955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8B083C-0726-4139-AF6E-C03CD49225EB}"/>
              </a:ext>
            </a:extLst>
          </p:cNvPr>
          <p:cNvSpPr>
            <a:spLocks noGrp="1"/>
          </p:cNvSpPr>
          <p:nvPr>
            <p:ph type="title"/>
          </p:nvPr>
        </p:nvSpPr>
        <p:spPr>
          <a:solidFill>
            <a:schemeClr val="tx1">
              <a:alpha val="60000"/>
            </a:schemeClr>
          </a:solidFill>
        </p:spPr>
        <p:txBody>
          <a:bodyPr/>
          <a:lstStyle/>
          <a:p>
            <a:r>
              <a:rPr lang="en-US" dirty="0">
                <a:solidFill>
                  <a:schemeClr val="bg1"/>
                </a:solidFill>
              </a:rPr>
              <a:t>Application 2: Water Adulteration </a:t>
            </a:r>
          </a:p>
        </p:txBody>
      </p:sp>
      <p:sp>
        <p:nvSpPr>
          <p:cNvPr id="4" name="Slide Number Placeholder 3">
            <a:extLst>
              <a:ext uri="{FF2B5EF4-FFF2-40B4-BE49-F238E27FC236}">
                <a16:creationId xmlns:a16="http://schemas.microsoft.com/office/drawing/2014/main" id="{42B78AF7-F7DD-4AB0-8DE6-DDBEAFA75F49}"/>
              </a:ext>
            </a:extLst>
          </p:cNvPr>
          <p:cNvSpPr>
            <a:spLocks noGrp="1"/>
          </p:cNvSpPr>
          <p:nvPr>
            <p:ph type="sldNum" sz="quarter" idx="12"/>
          </p:nvPr>
        </p:nvSpPr>
        <p:spPr/>
        <p:txBody>
          <a:bodyPr/>
          <a:lstStyle/>
          <a:p>
            <a:fld id="{2613B20D-9B73-4C13-A358-2357A5C96DDA}" type="slidenum">
              <a:rPr lang="en-US" smtClean="0"/>
              <a:t>11</a:t>
            </a:fld>
            <a:endParaRPr lang="en-US" dirty="0"/>
          </a:p>
        </p:txBody>
      </p:sp>
    </p:spTree>
    <p:extLst>
      <p:ext uri="{BB962C8B-B14F-4D97-AF65-F5344CB8AC3E}">
        <p14:creationId xmlns:p14="http://schemas.microsoft.com/office/powerpoint/2010/main" val="1321994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B7840-28E8-4C5E-B5AF-1DB73D1A6111}"/>
              </a:ext>
            </a:extLst>
          </p:cNvPr>
          <p:cNvPicPr>
            <a:picLocks noChangeAspect="1"/>
          </p:cNvPicPr>
          <p:nvPr/>
        </p:nvPicPr>
        <p:blipFill>
          <a:blip r:embed="rId3"/>
          <a:stretch>
            <a:fillRect/>
          </a:stretch>
        </p:blipFill>
        <p:spPr>
          <a:xfrm>
            <a:off x="0" y="-1233769"/>
            <a:ext cx="12192000" cy="8115299"/>
          </a:xfrm>
          <a:prstGeom prst="rect">
            <a:avLst/>
          </a:prstGeom>
        </p:spPr>
      </p:pic>
      <p:sp>
        <p:nvSpPr>
          <p:cNvPr id="7" name="Rectangle 6">
            <a:extLst>
              <a:ext uri="{FF2B5EF4-FFF2-40B4-BE49-F238E27FC236}">
                <a16:creationId xmlns:a16="http://schemas.microsoft.com/office/drawing/2014/main" id="{A84605F2-6139-4ECB-9E81-EB9ECDBAC95D}"/>
              </a:ext>
            </a:extLst>
          </p:cNvPr>
          <p:cNvSpPr/>
          <p:nvPr/>
        </p:nvSpPr>
        <p:spPr>
          <a:xfrm>
            <a:off x="1" y="0"/>
            <a:ext cx="12192000" cy="6858000"/>
          </a:xfrm>
          <a:prstGeom prst="rect">
            <a:avLst/>
          </a:prstGeom>
          <a:solidFill>
            <a:schemeClr val="bg2">
              <a:lumMod val="5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657BD-0368-4382-ADEB-C23C58AD9FFA}"/>
              </a:ext>
            </a:extLst>
          </p:cNvPr>
          <p:cNvSpPr>
            <a:spLocks noGrp="1"/>
          </p:cNvSpPr>
          <p:nvPr>
            <p:ph type="title"/>
          </p:nvPr>
        </p:nvSpPr>
        <p:spPr/>
        <p:txBody>
          <a:bodyPr/>
          <a:lstStyle/>
          <a:p>
            <a:r>
              <a:rPr lang="en-US" dirty="0">
                <a:solidFill>
                  <a:schemeClr val="bg1"/>
                </a:solidFill>
              </a:rPr>
              <a:t>Application 3: Calorie Cup</a:t>
            </a:r>
            <a:endParaRPr lang="en-US" dirty="0"/>
          </a:p>
        </p:txBody>
      </p:sp>
      <p:sp>
        <p:nvSpPr>
          <p:cNvPr id="3" name="Content Placeholder 2">
            <a:extLst>
              <a:ext uri="{FF2B5EF4-FFF2-40B4-BE49-F238E27FC236}">
                <a16:creationId xmlns:a16="http://schemas.microsoft.com/office/drawing/2014/main" id="{0807ED95-D461-4A13-B9A5-E32C1BFF2E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7187068-0693-4BAA-B7A8-4D386B3BAC3D}"/>
              </a:ext>
            </a:extLst>
          </p:cNvPr>
          <p:cNvSpPr>
            <a:spLocks noGrp="1"/>
          </p:cNvSpPr>
          <p:nvPr>
            <p:ph type="sldNum" sz="quarter" idx="12"/>
          </p:nvPr>
        </p:nvSpPr>
        <p:spPr/>
        <p:txBody>
          <a:bodyPr/>
          <a:lstStyle/>
          <a:p>
            <a:fld id="{2613B20D-9B73-4C13-A358-2357A5C96DDA}" type="slidenum">
              <a:rPr lang="en-US" smtClean="0"/>
              <a:t>12</a:t>
            </a:fld>
            <a:endParaRPr lang="en-US" dirty="0"/>
          </a:p>
        </p:txBody>
      </p:sp>
      <p:pic>
        <p:nvPicPr>
          <p:cNvPr id="6" name="Content Placeholder 10">
            <a:extLst>
              <a:ext uri="{FF2B5EF4-FFF2-40B4-BE49-F238E27FC236}">
                <a16:creationId xmlns:a16="http://schemas.microsoft.com/office/drawing/2014/main" id="{E66E0605-ED2B-4C6C-9D77-595574D4E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76061"/>
            <a:ext cx="7411828" cy="4707512"/>
          </a:xfrm>
          <a:prstGeom prst="rect">
            <a:avLst/>
          </a:prstGeom>
        </p:spPr>
      </p:pic>
    </p:spTree>
    <p:extLst>
      <p:ext uri="{BB962C8B-B14F-4D97-AF65-F5344CB8AC3E}">
        <p14:creationId xmlns:p14="http://schemas.microsoft.com/office/powerpoint/2010/main" val="213180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3F64-7421-4487-968A-B545CE0094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BFC289-E2DC-4A47-BDDE-B7DEED0203B6}"/>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C3A8E901-4B9B-4D72-9405-6308EF7BA00D}"/>
              </a:ext>
            </a:extLst>
          </p:cNvPr>
          <p:cNvSpPr>
            <a:spLocks noGrp="1"/>
          </p:cNvSpPr>
          <p:nvPr>
            <p:ph type="sldNum" sz="quarter" idx="12"/>
          </p:nvPr>
        </p:nvSpPr>
        <p:spPr/>
        <p:txBody>
          <a:bodyPr/>
          <a:lstStyle/>
          <a:p>
            <a:fld id="{2613B20D-9B73-4C13-A358-2357A5C96DDA}" type="slidenum">
              <a:rPr lang="en-US" smtClean="0"/>
              <a:t>13</a:t>
            </a:fld>
            <a:endParaRPr lang="en-US" dirty="0"/>
          </a:p>
        </p:txBody>
      </p:sp>
      <p:sp>
        <p:nvSpPr>
          <p:cNvPr id="5" name="Rectangle 4">
            <a:extLst>
              <a:ext uri="{FF2B5EF4-FFF2-40B4-BE49-F238E27FC236}">
                <a16:creationId xmlns:a16="http://schemas.microsoft.com/office/drawing/2014/main" id="{4631CBEC-F9BC-49D0-8112-F5C669724AAF}"/>
              </a:ext>
            </a:extLst>
          </p:cNvPr>
          <p:cNvSpPr/>
          <p:nvPr/>
        </p:nvSpPr>
        <p:spPr>
          <a:xfrm>
            <a:off x="0" y="2767106"/>
            <a:ext cx="121920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How?</a:t>
            </a:r>
          </a:p>
        </p:txBody>
      </p:sp>
    </p:spTree>
    <p:extLst>
      <p:ext uri="{BB962C8B-B14F-4D97-AF65-F5344CB8AC3E}">
        <p14:creationId xmlns:p14="http://schemas.microsoft.com/office/powerpoint/2010/main" val="203905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23442F-A5D7-4234-8045-3F805FBFE03B}"/>
              </a:ext>
            </a:extLst>
          </p:cNvPr>
          <p:cNvPicPr>
            <a:picLocks noChangeAspect="1"/>
          </p:cNvPicPr>
          <p:nvPr/>
        </p:nvPicPr>
        <p:blipFill rotWithShape="1">
          <a:blip r:embed="rId3">
            <a:extLst>
              <a:ext uri="{28A0092B-C50C-407E-A947-70E740481C1C}">
                <a14:useLocalDpi xmlns:a14="http://schemas.microsoft.com/office/drawing/2010/main" val="0"/>
              </a:ext>
            </a:extLst>
          </a:blip>
          <a:srcRect r="17106"/>
          <a:stretch/>
        </p:blipFill>
        <p:spPr>
          <a:xfrm rot="19942952">
            <a:off x="1731470" y="3652919"/>
            <a:ext cx="3598367" cy="2169773"/>
          </a:xfrm>
          <a:prstGeom prst="rect">
            <a:avLst/>
          </a:prstGeom>
        </p:spPr>
      </p:pic>
      <p:sp>
        <p:nvSpPr>
          <p:cNvPr id="3" name="Rectangle 2">
            <a:extLst>
              <a:ext uri="{FF2B5EF4-FFF2-40B4-BE49-F238E27FC236}">
                <a16:creationId xmlns:a16="http://schemas.microsoft.com/office/drawing/2014/main" id="{3B7C46FC-1826-452E-9A12-221BCFFFC272}"/>
              </a:ext>
            </a:extLst>
          </p:cNvPr>
          <p:cNvSpPr/>
          <p:nvPr/>
        </p:nvSpPr>
        <p:spPr>
          <a:xfrm>
            <a:off x="5040840" y="2942488"/>
            <a:ext cx="1919941" cy="2078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A36DA20-71EC-4D27-8319-93B58784E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25214">
            <a:off x="6134672" y="2335242"/>
            <a:ext cx="4340944" cy="865758"/>
          </a:xfrm>
          <a:prstGeom prst="rect">
            <a:avLst/>
          </a:prstGeom>
        </p:spPr>
      </p:pic>
      <p:sp>
        <p:nvSpPr>
          <p:cNvPr id="2" name="Title 1">
            <a:extLst>
              <a:ext uri="{FF2B5EF4-FFF2-40B4-BE49-F238E27FC236}">
                <a16:creationId xmlns:a16="http://schemas.microsoft.com/office/drawing/2014/main" id="{C1F08F7F-22C3-4C8A-B230-485078C07C46}"/>
              </a:ext>
            </a:extLst>
          </p:cNvPr>
          <p:cNvSpPr>
            <a:spLocks noGrp="1"/>
          </p:cNvSpPr>
          <p:nvPr>
            <p:ph type="title"/>
          </p:nvPr>
        </p:nvSpPr>
        <p:spPr/>
        <p:txBody>
          <a:bodyPr/>
          <a:lstStyle/>
          <a:p>
            <a:r>
              <a:rPr lang="en-US" dirty="0"/>
              <a:t>Key Properties of Liquid</a:t>
            </a:r>
          </a:p>
        </p:txBody>
      </p:sp>
      <p:sp>
        <p:nvSpPr>
          <p:cNvPr id="4" name="Slide Number Placeholder 3">
            <a:extLst>
              <a:ext uri="{FF2B5EF4-FFF2-40B4-BE49-F238E27FC236}">
                <a16:creationId xmlns:a16="http://schemas.microsoft.com/office/drawing/2014/main" id="{891E62FB-2FD8-46CF-B83D-0F02C6F97C6C}"/>
              </a:ext>
            </a:extLst>
          </p:cNvPr>
          <p:cNvSpPr>
            <a:spLocks noGrp="1"/>
          </p:cNvSpPr>
          <p:nvPr>
            <p:ph type="sldNum" sz="quarter" idx="12"/>
          </p:nvPr>
        </p:nvSpPr>
        <p:spPr/>
        <p:txBody>
          <a:bodyPr/>
          <a:lstStyle/>
          <a:p>
            <a:fld id="{2613B20D-9B73-4C13-A358-2357A5C96DDA}" type="slidenum">
              <a:rPr lang="en-US" smtClean="0"/>
              <a:t>14</a:t>
            </a:fld>
            <a:endParaRPr lang="en-US" dirty="0"/>
          </a:p>
        </p:txBody>
      </p:sp>
      <p:pic>
        <p:nvPicPr>
          <p:cNvPr id="20" name="Picture 19">
            <a:extLst>
              <a:ext uri="{FF2B5EF4-FFF2-40B4-BE49-F238E27FC236}">
                <a16:creationId xmlns:a16="http://schemas.microsoft.com/office/drawing/2014/main" id="{65B71881-112C-4DCF-BD2E-84C2A9652E9B}"/>
              </a:ext>
            </a:extLst>
          </p:cNvPr>
          <p:cNvPicPr>
            <a:picLocks noChangeAspect="1"/>
          </p:cNvPicPr>
          <p:nvPr/>
        </p:nvPicPr>
        <p:blipFill rotWithShape="1">
          <a:blip r:embed="rId3">
            <a:extLst>
              <a:ext uri="{28A0092B-C50C-407E-A947-70E740481C1C}">
                <a14:useLocalDpi xmlns:a14="http://schemas.microsoft.com/office/drawing/2010/main" val="0"/>
              </a:ext>
            </a:extLst>
          </a:blip>
          <a:srcRect l="31253" r="17393"/>
          <a:stretch/>
        </p:blipFill>
        <p:spPr>
          <a:xfrm rot="21202667">
            <a:off x="4919278" y="3314022"/>
            <a:ext cx="2229226" cy="865758"/>
          </a:xfrm>
          <a:prstGeom prst="rect">
            <a:avLst/>
          </a:prstGeom>
        </p:spPr>
      </p:pic>
      <p:grpSp>
        <p:nvGrpSpPr>
          <p:cNvPr id="6" name="Group 5">
            <a:extLst>
              <a:ext uri="{FF2B5EF4-FFF2-40B4-BE49-F238E27FC236}">
                <a16:creationId xmlns:a16="http://schemas.microsoft.com/office/drawing/2014/main" id="{6AB47D56-A3C0-4E89-ACDA-860496E220B6}"/>
              </a:ext>
            </a:extLst>
          </p:cNvPr>
          <p:cNvGrpSpPr/>
          <p:nvPr/>
        </p:nvGrpSpPr>
        <p:grpSpPr>
          <a:xfrm>
            <a:off x="2862723" y="1462088"/>
            <a:ext cx="5071036" cy="5071036"/>
            <a:chOff x="2862723" y="1462088"/>
            <a:chExt cx="5071036" cy="5071036"/>
          </a:xfrm>
        </p:grpSpPr>
        <p:sp>
          <p:nvSpPr>
            <p:cNvPr id="5" name="Trapezoid 4">
              <a:extLst>
                <a:ext uri="{FF2B5EF4-FFF2-40B4-BE49-F238E27FC236}">
                  <a16:creationId xmlns:a16="http://schemas.microsoft.com/office/drawing/2014/main" id="{A4EFF4E5-F5ED-4AAC-AA41-A8361FFE374F}"/>
                </a:ext>
              </a:extLst>
            </p:cNvPr>
            <p:cNvSpPr/>
            <p:nvPr/>
          </p:nvSpPr>
          <p:spPr>
            <a:xfrm rot="10800000">
              <a:off x="4876795" y="2235386"/>
              <a:ext cx="2229224" cy="3478307"/>
            </a:xfrm>
            <a:prstGeom prst="trapezoid">
              <a:avLst>
                <a:gd name="adj" fmla="val 10203"/>
              </a:avLst>
            </a:prstGeom>
            <a:solidFill>
              <a:schemeClr val="accent1">
                <a:alpha val="5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glass of water image transparent">
              <a:extLst>
                <a:ext uri="{FF2B5EF4-FFF2-40B4-BE49-F238E27FC236}">
                  <a16:creationId xmlns:a16="http://schemas.microsoft.com/office/drawing/2014/main" id="{BFA5ADD2-6FCC-4C6E-8383-27C444F6C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02D8B12A-038C-49D8-982D-9710CF22F9ED}"/>
              </a:ext>
            </a:extLst>
          </p:cNvPr>
          <p:cNvSpPr txBox="1"/>
          <p:nvPr/>
        </p:nvSpPr>
        <p:spPr>
          <a:xfrm>
            <a:off x="5139753" y="2517057"/>
            <a:ext cx="1440801" cy="461665"/>
          </a:xfrm>
          <a:prstGeom prst="rect">
            <a:avLst/>
          </a:prstGeom>
          <a:solidFill>
            <a:schemeClr val="bg1">
              <a:alpha val="32000"/>
            </a:schemeClr>
          </a:solidFill>
          <a:ln>
            <a:solidFill>
              <a:schemeClr val="tx1"/>
            </a:solidFill>
          </a:ln>
        </p:spPr>
        <p:txBody>
          <a:bodyPr wrap="square" rtlCol="0">
            <a:spAutoFit/>
          </a:bodyPr>
          <a:lstStyle/>
          <a:p>
            <a:r>
              <a:rPr lang="en-IN" sz="2400" dirty="0">
                <a:effectLst/>
              </a:rPr>
              <a:t>Bending</a:t>
            </a:r>
            <a:endParaRPr lang="en-US" sz="2400" dirty="0"/>
          </a:p>
        </p:txBody>
      </p:sp>
      <p:sp>
        <p:nvSpPr>
          <p:cNvPr id="12" name="TextBox 11">
            <a:extLst>
              <a:ext uri="{FF2B5EF4-FFF2-40B4-BE49-F238E27FC236}">
                <a16:creationId xmlns:a16="http://schemas.microsoft.com/office/drawing/2014/main" id="{76A40208-B906-44D5-AE97-832635064F4C}"/>
              </a:ext>
            </a:extLst>
          </p:cNvPr>
          <p:cNvSpPr txBox="1"/>
          <p:nvPr/>
        </p:nvSpPr>
        <p:spPr>
          <a:xfrm>
            <a:off x="5103646" y="4616190"/>
            <a:ext cx="1853669" cy="461665"/>
          </a:xfrm>
          <a:prstGeom prst="rect">
            <a:avLst/>
          </a:prstGeom>
          <a:solidFill>
            <a:schemeClr val="bg1">
              <a:alpha val="32000"/>
            </a:schemeClr>
          </a:solidFill>
          <a:ln>
            <a:solidFill>
              <a:schemeClr val="tx1"/>
            </a:solidFill>
          </a:ln>
        </p:spPr>
        <p:txBody>
          <a:bodyPr wrap="square" rtlCol="0">
            <a:spAutoFit/>
          </a:bodyPr>
          <a:lstStyle>
            <a:defPPr>
              <a:defRPr lang="en-US"/>
            </a:defPPr>
            <a:lvl1pPr>
              <a:defRPr sz="2400">
                <a:solidFill>
                  <a:schemeClr val="bg1"/>
                </a:solidFill>
                <a:effectLst/>
              </a:defRPr>
            </a:lvl1pPr>
          </a:lstStyle>
          <a:p>
            <a:r>
              <a:rPr lang="en-IN" dirty="0">
                <a:solidFill>
                  <a:schemeClr val="tx1"/>
                </a:solidFill>
              </a:rPr>
              <a:t>Absorption</a:t>
            </a:r>
            <a:endParaRPr lang="en-US" dirty="0">
              <a:solidFill>
                <a:schemeClr val="tx1"/>
              </a:solidFill>
            </a:endParaRPr>
          </a:p>
        </p:txBody>
      </p:sp>
    </p:spTree>
    <p:extLst>
      <p:ext uri="{BB962C8B-B14F-4D97-AF65-F5344CB8AC3E}">
        <p14:creationId xmlns:p14="http://schemas.microsoft.com/office/powerpoint/2010/main" val="209527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1000"/>
                                        <p:tgtEl>
                                          <p:spTgt spid="20"/>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8F7F-22C3-4C8A-B230-485078C07C46}"/>
              </a:ext>
            </a:extLst>
          </p:cNvPr>
          <p:cNvSpPr>
            <a:spLocks noGrp="1"/>
          </p:cNvSpPr>
          <p:nvPr>
            <p:ph type="title"/>
          </p:nvPr>
        </p:nvSpPr>
        <p:spPr/>
        <p:txBody>
          <a:bodyPr/>
          <a:lstStyle/>
          <a:p>
            <a:r>
              <a:rPr lang="en-US" dirty="0"/>
              <a:t>Key Properties of Liquid</a:t>
            </a:r>
          </a:p>
        </p:txBody>
      </p:sp>
      <p:sp>
        <p:nvSpPr>
          <p:cNvPr id="4" name="Slide Number Placeholder 3">
            <a:extLst>
              <a:ext uri="{FF2B5EF4-FFF2-40B4-BE49-F238E27FC236}">
                <a16:creationId xmlns:a16="http://schemas.microsoft.com/office/drawing/2014/main" id="{891E62FB-2FD8-46CF-B83D-0F02C6F97C6C}"/>
              </a:ext>
            </a:extLst>
          </p:cNvPr>
          <p:cNvSpPr>
            <a:spLocks noGrp="1"/>
          </p:cNvSpPr>
          <p:nvPr>
            <p:ph type="sldNum" sz="quarter" idx="12"/>
          </p:nvPr>
        </p:nvSpPr>
        <p:spPr/>
        <p:txBody>
          <a:bodyPr/>
          <a:lstStyle/>
          <a:p>
            <a:fld id="{2613B20D-9B73-4C13-A358-2357A5C96DDA}" type="slidenum">
              <a:rPr lang="en-US" smtClean="0"/>
              <a:t>15</a:t>
            </a:fld>
            <a:endParaRPr lang="en-US" dirty="0"/>
          </a:p>
        </p:txBody>
      </p:sp>
      <p:grpSp>
        <p:nvGrpSpPr>
          <p:cNvPr id="3" name="Group 2">
            <a:extLst>
              <a:ext uri="{FF2B5EF4-FFF2-40B4-BE49-F238E27FC236}">
                <a16:creationId xmlns:a16="http://schemas.microsoft.com/office/drawing/2014/main" id="{5D5CA154-84A0-40CE-A77B-8EEC28F1453C}"/>
              </a:ext>
            </a:extLst>
          </p:cNvPr>
          <p:cNvGrpSpPr/>
          <p:nvPr/>
        </p:nvGrpSpPr>
        <p:grpSpPr>
          <a:xfrm>
            <a:off x="2862723" y="1462088"/>
            <a:ext cx="7897682" cy="5071036"/>
            <a:chOff x="2862723" y="1462088"/>
            <a:chExt cx="7897682" cy="5071036"/>
          </a:xfrm>
        </p:grpSpPr>
        <p:grpSp>
          <p:nvGrpSpPr>
            <p:cNvPr id="24" name="Group 23">
              <a:extLst>
                <a:ext uri="{FF2B5EF4-FFF2-40B4-BE49-F238E27FC236}">
                  <a16:creationId xmlns:a16="http://schemas.microsoft.com/office/drawing/2014/main" id="{9A7E3622-9435-44CA-8941-0503E13CEA38}"/>
                </a:ext>
              </a:extLst>
            </p:cNvPr>
            <p:cNvGrpSpPr/>
            <p:nvPr/>
          </p:nvGrpSpPr>
          <p:grpSpPr>
            <a:xfrm>
              <a:off x="2862723" y="1462088"/>
              <a:ext cx="5071036" cy="5071036"/>
              <a:chOff x="2862723" y="1462088"/>
              <a:chExt cx="5071036" cy="5071036"/>
            </a:xfrm>
          </p:grpSpPr>
          <p:sp>
            <p:nvSpPr>
              <p:cNvPr id="25" name="Trapezoid 24">
                <a:extLst>
                  <a:ext uri="{FF2B5EF4-FFF2-40B4-BE49-F238E27FC236}">
                    <a16:creationId xmlns:a16="http://schemas.microsoft.com/office/drawing/2014/main" id="{1E16C4F8-3AF7-4E36-80E3-E96F5BC3E106}"/>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Image result for glass of water image transparent">
                <a:extLst>
                  <a:ext uri="{FF2B5EF4-FFF2-40B4-BE49-F238E27FC236}">
                    <a16:creationId xmlns:a16="http://schemas.microsoft.com/office/drawing/2014/main" id="{D8ABC44F-87CD-4564-BA4E-39A00337B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C58C3FB0-B2FF-4C58-9F87-54768544A9B5}"/>
                </a:ext>
              </a:extLst>
            </p:cNvPr>
            <p:cNvSpPr txBox="1"/>
            <p:nvPr/>
          </p:nvSpPr>
          <p:spPr>
            <a:xfrm>
              <a:off x="5139753" y="2517057"/>
              <a:ext cx="5194312" cy="461665"/>
            </a:xfrm>
            <a:prstGeom prst="rect">
              <a:avLst/>
            </a:prstGeom>
            <a:solidFill>
              <a:schemeClr val="bg1">
                <a:alpha val="32000"/>
              </a:schemeClr>
            </a:solidFill>
            <a:ln>
              <a:solidFill>
                <a:schemeClr val="tx1"/>
              </a:solidFill>
            </a:ln>
          </p:spPr>
          <p:txBody>
            <a:bodyPr wrap="square" rtlCol="0">
              <a:spAutoFit/>
            </a:bodyPr>
            <a:lstStyle/>
            <a:p>
              <a:r>
                <a:rPr lang="en-IN" sz="2400" dirty="0">
                  <a:effectLst/>
                </a:rPr>
                <a:t>Bending</a:t>
              </a:r>
              <a:r>
                <a:rPr lang="en-IN" sz="2400" i="1" dirty="0">
                  <a:effectLst/>
                </a:rPr>
                <a:t>         </a:t>
              </a:r>
              <a:r>
                <a:rPr lang="en-US" sz="2400" dirty="0">
                  <a:sym typeface="Wingdings" panose="05000000000000000000" pitchFamily="2" charset="2"/>
                </a:rPr>
                <a:t> Refractive Index</a:t>
              </a:r>
              <a:endParaRPr lang="en-US" sz="2400" dirty="0"/>
            </a:p>
          </p:txBody>
        </p:sp>
        <p:sp>
          <p:nvSpPr>
            <p:cNvPr id="23" name="TextBox 22">
              <a:extLst>
                <a:ext uri="{FF2B5EF4-FFF2-40B4-BE49-F238E27FC236}">
                  <a16:creationId xmlns:a16="http://schemas.microsoft.com/office/drawing/2014/main" id="{58332C01-DC49-42CC-9F5B-A6571BA04454}"/>
                </a:ext>
              </a:extLst>
            </p:cNvPr>
            <p:cNvSpPr txBox="1"/>
            <p:nvPr/>
          </p:nvSpPr>
          <p:spPr>
            <a:xfrm>
              <a:off x="5107112" y="4608883"/>
              <a:ext cx="5653293" cy="461665"/>
            </a:xfrm>
            <a:prstGeom prst="rect">
              <a:avLst/>
            </a:prstGeom>
            <a:solidFill>
              <a:schemeClr val="bg1">
                <a:alpha val="32000"/>
              </a:schemeClr>
            </a:solidFill>
            <a:ln>
              <a:solidFill>
                <a:schemeClr val="tx1"/>
              </a:solidFill>
            </a:ln>
          </p:spPr>
          <p:txBody>
            <a:bodyPr wrap="square" rtlCol="0">
              <a:spAutoFit/>
            </a:bodyPr>
            <a:lstStyle>
              <a:defPPr>
                <a:defRPr lang="en-US"/>
              </a:defPPr>
              <a:lvl1pPr>
                <a:defRPr sz="2400">
                  <a:solidFill>
                    <a:schemeClr val="bg1"/>
                  </a:solidFill>
                  <a:effectLst/>
                </a:defRPr>
              </a:lvl1pPr>
            </a:lstStyle>
            <a:p>
              <a:r>
                <a:rPr lang="en-IN" dirty="0">
                  <a:solidFill>
                    <a:schemeClr val="tx1"/>
                  </a:solidFill>
                </a:rPr>
                <a:t>Absorption    </a:t>
              </a:r>
              <a:r>
                <a:rPr lang="en-IN" dirty="0">
                  <a:solidFill>
                    <a:schemeClr val="tx1"/>
                  </a:solidFill>
                  <a:sym typeface="Wingdings" panose="05000000000000000000" pitchFamily="2" charset="2"/>
                </a:rPr>
                <a:t> Attenuation Factor</a:t>
              </a:r>
              <a:endParaRPr lang="en-US" dirty="0">
                <a:solidFill>
                  <a:schemeClr val="tx1"/>
                </a:solidFill>
              </a:endParaRPr>
            </a:p>
          </p:txBody>
        </p:sp>
      </p:grpSp>
      <p:grpSp>
        <p:nvGrpSpPr>
          <p:cNvPr id="11" name="Group 10">
            <a:extLst>
              <a:ext uri="{FF2B5EF4-FFF2-40B4-BE49-F238E27FC236}">
                <a16:creationId xmlns:a16="http://schemas.microsoft.com/office/drawing/2014/main" id="{4E74EA1E-2A86-47BB-BB7A-978C9A16C5BD}"/>
              </a:ext>
            </a:extLst>
          </p:cNvPr>
          <p:cNvGrpSpPr/>
          <p:nvPr/>
        </p:nvGrpSpPr>
        <p:grpSpPr>
          <a:xfrm>
            <a:off x="7349924" y="2766789"/>
            <a:ext cx="3410480" cy="2071429"/>
            <a:chOff x="7349924" y="2766789"/>
            <a:chExt cx="3410480" cy="2071429"/>
          </a:xfrm>
        </p:grpSpPr>
        <p:sp>
          <p:nvSpPr>
            <p:cNvPr id="10" name="TextBox 9">
              <a:extLst>
                <a:ext uri="{FF2B5EF4-FFF2-40B4-BE49-F238E27FC236}">
                  <a16:creationId xmlns:a16="http://schemas.microsoft.com/office/drawing/2014/main" id="{A38AF08D-DB32-4640-8270-C1D902CBFA38}"/>
                </a:ext>
              </a:extLst>
            </p:cNvPr>
            <p:cNvSpPr txBox="1"/>
            <p:nvPr/>
          </p:nvSpPr>
          <p:spPr>
            <a:xfrm>
              <a:off x="8495817" y="3529737"/>
              <a:ext cx="2264587" cy="461665"/>
            </a:xfrm>
            <a:prstGeom prst="rect">
              <a:avLst/>
            </a:prstGeom>
            <a:solidFill>
              <a:schemeClr val="bg1">
                <a:alpha val="32000"/>
              </a:schemeClr>
            </a:solidFill>
            <a:ln>
              <a:solidFill>
                <a:schemeClr val="tx1"/>
              </a:solidFill>
            </a:ln>
          </p:spPr>
          <p:txBody>
            <a:bodyPr wrap="square" rtlCol="0">
              <a:spAutoFit/>
            </a:bodyPr>
            <a:lstStyle/>
            <a:p>
              <a:r>
                <a:rPr lang="en-US" sz="2400" dirty="0">
                  <a:effectLst/>
                </a:rPr>
                <a:t>Unique Tuple</a:t>
              </a:r>
              <a:endParaRPr lang="en-US" sz="2400" dirty="0"/>
            </a:p>
          </p:txBody>
        </p:sp>
        <p:cxnSp>
          <p:nvCxnSpPr>
            <p:cNvPr id="6" name="Straight Arrow Connector 5">
              <a:extLst>
                <a:ext uri="{FF2B5EF4-FFF2-40B4-BE49-F238E27FC236}">
                  <a16:creationId xmlns:a16="http://schemas.microsoft.com/office/drawing/2014/main" id="{E2063EC0-C4E3-4D27-94BA-B027CD63A2E9}"/>
                </a:ext>
              </a:extLst>
            </p:cNvPr>
            <p:cNvCxnSpPr>
              <a:cxnSpLocks/>
            </p:cNvCxnSpPr>
            <p:nvPr/>
          </p:nvCxnSpPr>
          <p:spPr>
            <a:xfrm>
              <a:off x="7349924" y="2766789"/>
              <a:ext cx="1030147" cy="762948"/>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33861C-1C7D-4742-BA68-419E5D05B4F8}"/>
                </a:ext>
              </a:extLst>
            </p:cNvPr>
            <p:cNvCxnSpPr>
              <a:cxnSpLocks/>
            </p:cNvCxnSpPr>
            <p:nvPr/>
          </p:nvCxnSpPr>
          <p:spPr>
            <a:xfrm flipV="1">
              <a:off x="7349924" y="4091211"/>
              <a:ext cx="1030147" cy="747007"/>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933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3.7037E-7 L -0.30612 0.00532 " pathEditMode="relative" rAng="0" ptsTypes="AA">
                                      <p:cBhvr>
                                        <p:cTn id="6" dur="2000" fill="hold"/>
                                        <p:tgtEl>
                                          <p:spTgt spid="3"/>
                                        </p:tgtEl>
                                        <p:attrNameLst>
                                          <p:attrName>ppt_x</p:attrName>
                                          <p:attrName>ppt_y</p:attrName>
                                        </p:attrNameLst>
                                      </p:cBhvr>
                                      <p:rCtr x="-15313" y="255"/>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31D9-E2E8-4860-B57E-AA2A74C4F998}"/>
              </a:ext>
            </a:extLst>
          </p:cNvPr>
          <p:cNvSpPr>
            <a:spLocks noGrp="1"/>
          </p:cNvSpPr>
          <p:nvPr>
            <p:ph type="title"/>
          </p:nvPr>
        </p:nvSpPr>
        <p:spPr/>
        <p:txBody>
          <a:bodyPr/>
          <a:lstStyle/>
          <a:p>
            <a:r>
              <a:rPr lang="en-US" dirty="0"/>
              <a:t>Key Properties of Liquids</a:t>
            </a:r>
          </a:p>
        </p:txBody>
      </p:sp>
      <p:sp>
        <p:nvSpPr>
          <p:cNvPr id="3" name="Content Placeholder 2">
            <a:extLst>
              <a:ext uri="{FF2B5EF4-FFF2-40B4-BE49-F238E27FC236}">
                <a16:creationId xmlns:a16="http://schemas.microsoft.com/office/drawing/2014/main" id="{611CD99B-6AE3-40DB-A1B6-513581901F0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7A777BA-6123-4775-8F62-55A890D3728B}"/>
              </a:ext>
            </a:extLst>
          </p:cNvPr>
          <p:cNvSpPr>
            <a:spLocks noGrp="1"/>
          </p:cNvSpPr>
          <p:nvPr>
            <p:ph type="sldNum" sz="quarter" idx="12"/>
          </p:nvPr>
        </p:nvSpPr>
        <p:spPr/>
        <p:txBody>
          <a:bodyPr/>
          <a:lstStyle/>
          <a:p>
            <a:fld id="{2613B20D-9B73-4C13-A358-2357A5C96DDA}" type="slidenum">
              <a:rPr lang="en-US" smtClean="0"/>
              <a:t>16</a:t>
            </a:fld>
            <a:endParaRPr lang="en-US" dirty="0"/>
          </a:p>
        </p:txBody>
      </p:sp>
      <p:sp>
        <p:nvSpPr>
          <p:cNvPr id="5" name="TextBox 4">
            <a:extLst>
              <a:ext uri="{FF2B5EF4-FFF2-40B4-BE49-F238E27FC236}">
                <a16:creationId xmlns:a16="http://schemas.microsoft.com/office/drawing/2014/main" id="{9C46A977-E848-4828-9464-7375EFE8CFF1}"/>
              </a:ext>
            </a:extLst>
          </p:cNvPr>
          <p:cNvSpPr txBox="1"/>
          <p:nvPr/>
        </p:nvSpPr>
        <p:spPr>
          <a:xfrm>
            <a:off x="4326124" y="2891471"/>
            <a:ext cx="3539752" cy="584775"/>
          </a:xfrm>
          <a:prstGeom prst="rect">
            <a:avLst/>
          </a:prstGeom>
          <a:noFill/>
        </p:spPr>
        <p:txBody>
          <a:bodyPr wrap="none" rtlCol="0">
            <a:spAutoFit/>
          </a:bodyPr>
          <a:lstStyle/>
          <a:p>
            <a:pPr algn="ctr"/>
            <a:r>
              <a:rPr lang="en-US" sz="3200" dirty="0">
                <a:sym typeface="Wingdings" panose="05000000000000000000" pitchFamily="2" charset="2"/>
              </a:rPr>
              <a:t>Refractive index</a:t>
            </a:r>
            <a:endParaRPr lang="en-US" sz="3200" dirty="0"/>
          </a:p>
        </p:txBody>
      </p:sp>
      <p:sp>
        <p:nvSpPr>
          <p:cNvPr id="6" name="TextBox 5">
            <a:extLst>
              <a:ext uri="{FF2B5EF4-FFF2-40B4-BE49-F238E27FC236}">
                <a16:creationId xmlns:a16="http://schemas.microsoft.com/office/drawing/2014/main" id="{CB0577EC-78EA-46DC-9DDB-F7E158F9C990}"/>
              </a:ext>
            </a:extLst>
          </p:cNvPr>
          <p:cNvSpPr txBox="1"/>
          <p:nvPr/>
        </p:nvSpPr>
        <p:spPr>
          <a:xfrm>
            <a:off x="4158610" y="3754929"/>
            <a:ext cx="3874779" cy="584775"/>
          </a:xfrm>
          <a:prstGeom prst="rect">
            <a:avLst/>
          </a:prstGeom>
          <a:noFill/>
        </p:spPr>
        <p:txBody>
          <a:bodyPr wrap="none" rtlCol="0">
            <a:spAutoFit/>
          </a:bodyPr>
          <a:lstStyle/>
          <a:p>
            <a:pPr algn="ctr"/>
            <a:r>
              <a:rPr lang="en-US" sz="3200" dirty="0">
                <a:sym typeface="Wingdings" panose="05000000000000000000" pitchFamily="2" charset="2"/>
              </a:rPr>
              <a:t>Attenuation factor</a:t>
            </a:r>
            <a:endParaRPr lang="en-US" sz="3200" dirty="0"/>
          </a:p>
        </p:txBody>
      </p:sp>
    </p:spTree>
    <p:extLst>
      <p:ext uri="{BB962C8B-B14F-4D97-AF65-F5344CB8AC3E}">
        <p14:creationId xmlns:p14="http://schemas.microsoft.com/office/powerpoint/2010/main" val="174102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23442F-A5D7-4234-8045-3F805FBFE03B}"/>
              </a:ext>
            </a:extLst>
          </p:cNvPr>
          <p:cNvPicPr>
            <a:picLocks noChangeAspect="1"/>
          </p:cNvPicPr>
          <p:nvPr/>
        </p:nvPicPr>
        <p:blipFill rotWithShape="1">
          <a:blip r:embed="rId3">
            <a:extLst>
              <a:ext uri="{28A0092B-C50C-407E-A947-70E740481C1C}">
                <a14:useLocalDpi xmlns:a14="http://schemas.microsoft.com/office/drawing/2010/main" val="0"/>
              </a:ext>
            </a:extLst>
          </a:blip>
          <a:srcRect r="17106"/>
          <a:stretch/>
        </p:blipFill>
        <p:spPr>
          <a:xfrm rot="19942952">
            <a:off x="1731470" y="3652919"/>
            <a:ext cx="3598367" cy="2169773"/>
          </a:xfrm>
          <a:prstGeom prst="rect">
            <a:avLst/>
          </a:prstGeom>
        </p:spPr>
      </p:pic>
      <p:sp>
        <p:nvSpPr>
          <p:cNvPr id="3" name="Rectangle 2">
            <a:extLst>
              <a:ext uri="{FF2B5EF4-FFF2-40B4-BE49-F238E27FC236}">
                <a16:creationId xmlns:a16="http://schemas.microsoft.com/office/drawing/2014/main" id="{3B7C46FC-1826-452E-9A12-221BCFFFC272}"/>
              </a:ext>
            </a:extLst>
          </p:cNvPr>
          <p:cNvSpPr/>
          <p:nvPr/>
        </p:nvSpPr>
        <p:spPr>
          <a:xfrm>
            <a:off x="5040840" y="2942488"/>
            <a:ext cx="1919941" cy="2078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A36DA20-71EC-4D27-8319-93B58784E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25214">
            <a:off x="6134672" y="2335242"/>
            <a:ext cx="4340944" cy="865758"/>
          </a:xfrm>
          <a:prstGeom prst="rect">
            <a:avLst/>
          </a:prstGeom>
        </p:spPr>
      </p:pic>
      <p:sp>
        <p:nvSpPr>
          <p:cNvPr id="2" name="Title 1">
            <a:extLst>
              <a:ext uri="{FF2B5EF4-FFF2-40B4-BE49-F238E27FC236}">
                <a16:creationId xmlns:a16="http://schemas.microsoft.com/office/drawing/2014/main" id="{C1F08F7F-22C3-4C8A-B230-485078C07C46}"/>
              </a:ext>
            </a:extLst>
          </p:cNvPr>
          <p:cNvSpPr>
            <a:spLocks noGrp="1"/>
          </p:cNvSpPr>
          <p:nvPr>
            <p:ph type="title"/>
          </p:nvPr>
        </p:nvSpPr>
        <p:spPr/>
        <p:txBody>
          <a:bodyPr/>
          <a:lstStyle/>
          <a:p>
            <a:r>
              <a:rPr lang="en-US" dirty="0"/>
              <a:t>Attenuation Factor</a:t>
            </a:r>
          </a:p>
        </p:txBody>
      </p:sp>
      <p:sp>
        <p:nvSpPr>
          <p:cNvPr id="4" name="Slide Number Placeholder 3">
            <a:extLst>
              <a:ext uri="{FF2B5EF4-FFF2-40B4-BE49-F238E27FC236}">
                <a16:creationId xmlns:a16="http://schemas.microsoft.com/office/drawing/2014/main" id="{891E62FB-2FD8-46CF-B83D-0F02C6F97C6C}"/>
              </a:ext>
            </a:extLst>
          </p:cNvPr>
          <p:cNvSpPr>
            <a:spLocks noGrp="1"/>
          </p:cNvSpPr>
          <p:nvPr>
            <p:ph type="sldNum" sz="quarter" idx="12"/>
          </p:nvPr>
        </p:nvSpPr>
        <p:spPr/>
        <p:txBody>
          <a:bodyPr/>
          <a:lstStyle/>
          <a:p>
            <a:fld id="{2613B20D-9B73-4C13-A358-2357A5C96DDA}" type="slidenum">
              <a:rPr lang="en-US" smtClean="0"/>
              <a:t>17</a:t>
            </a:fld>
            <a:endParaRPr lang="en-US" dirty="0"/>
          </a:p>
        </p:txBody>
      </p:sp>
      <p:pic>
        <p:nvPicPr>
          <p:cNvPr id="20" name="Picture 19">
            <a:extLst>
              <a:ext uri="{FF2B5EF4-FFF2-40B4-BE49-F238E27FC236}">
                <a16:creationId xmlns:a16="http://schemas.microsoft.com/office/drawing/2014/main" id="{65B71881-112C-4DCF-BD2E-84C2A9652E9B}"/>
              </a:ext>
            </a:extLst>
          </p:cNvPr>
          <p:cNvPicPr>
            <a:picLocks noChangeAspect="1"/>
          </p:cNvPicPr>
          <p:nvPr/>
        </p:nvPicPr>
        <p:blipFill rotWithShape="1">
          <a:blip r:embed="rId3">
            <a:extLst>
              <a:ext uri="{28A0092B-C50C-407E-A947-70E740481C1C}">
                <a14:useLocalDpi xmlns:a14="http://schemas.microsoft.com/office/drawing/2010/main" val="0"/>
              </a:ext>
            </a:extLst>
          </a:blip>
          <a:srcRect l="31253" r="17393"/>
          <a:stretch/>
        </p:blipFill>
        <p:spPr>
          <a:xfrm rot="21202667">
            <a:off x="4919278" y="3314022"/>
            <a:ext cx="2229226" cy="865758"/>
          </a:xfrm>
          <a:prstGeom prst="rect">
            <a:avLst/>
          </a:prstGeom>
        </p:spPr>
      </p:pic>
      <p:grpSp>
        <p:nvGrpSpPr>
          <p:cNvPr id="6" name="Group 5">
            <a:extLst>
              <a:ext uri="{FF2B5EF4-FFF2-40B4-BE49-F238E27FC236}">
                <a16:creationId xmlns:a16="http://schemas.microsoft.com/office/drawing/2014/main" id="{6AB47D56-A3C0-4E89-ACDA-860496E220B6}"/>
              </a:ext>
            </a:extLst>
          </p:cNvPr>
          <p:cNvGrpSpPr/>
          <p:nvPr/>
        </p:nvGrpSpPr>
        <p:grpSpPr>
          <a:xfrm>
            <a:off x="2862723" y="1462088"/>
            <a:ext cx="5071036" cy="5071036"/>
            <a:chOff x="2862723" y="1462088"/>
            <a:chExt cx="5071036" cy="5071036"/>
          </a:xfrm>
        </p:grpSpPr>
        <p:sp>
          <p:nvSpPr>
            <p:cNvPr id="5" name="Trapezoid 4">
              <a:extLst>
                <a:ext uri="{FF2B5EF4-FFF2-40B4-BE49-F238E27FC236}">
                  <a16:creationId xmlns:a16="http://schemas.microsoft.com/office/drawing/2014/main" id="{A4EFF4E5-F5ED-4AAC-AA41-A8361FFE374F}"/>
                </a:ext>
              </a:extLst>
            </p:cNvPr>
            <p:cNvSpPr/>
            <p:nvPr/>
          </p:nvSpPr>
          <p:spPr>
            <a:xfrm rot="10800000">
              <a:off x="4876795" y="2235386"/>
              <a:ext cx="2229224" cy="3478307"/>
            </a:xfrm>
            <a:prstGeom prst="trapezoid">
              <a:avLst>
                <a:gd name="adj" fmla="val 10203"/>
              </a:avLst>
            </a:prstGeom>
            <a:solidFill>
              <a:schemeClr val="accent1">
                <a:alpha val="5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glass of water image transparent">
              <a:extLst>
                <a:ext uri="{FF2B5EF4-FFF2-40B4-BE49-F238E27FC236}">
                  <a16:creationId xmlns:a16="http://schemas.microsoft.com/office/drawing/2014/main" id="{BFA5ADD2-6FCC-4C6E-8383-27C444F6C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49CB6C4B-5B34-416E-BD7C-74DBEBD2BBEA}"/>
              </a:ext>
            </a:extLst>
          </p:cNvPr>
          <p:cNvSpPr txBox="1"/>
          <p:nvPr/>
        </p:nvSpPr>
        <p:spPr>
          <a:xfrm>
            <a:off x="7828193" y="3188370"/>
            <a:ext cx="2471194" cy="830997"/>
          </a:xfrm>
          <a:prstGeom prst="rect">
            <a:avLst/>
          </a:prstGeom>
          <a:noFill/>
        </p:spPr>
        <p:txBody>
          <a:bodyPr wrap="square" rtlCol="0">
            <a:spAutoFit/>
          </a:bodyPr>
          <a:lstStyle/>
          <a:p>
            <a:pPr algn="ctr"/>
            <a:r>
              <a:rPr lang="en-IN" sz="2400" dirty="0"/>
              <a:t>Reduced</a:t>
            </a:r>
          </a:p>
          <a:p>
            <a:pPr algn="ctr"/>
            <a:r>
              <a:rPr lang="en-IN" sz="2400" dirty="0"/>
              <a:t>signal strength</a:t>
            </a:r>
            <a:endParaRPr lang="en-US" sz="2400" i="1" dirty="0"/>
          </a:p>
        </p:txBody>
      </p:sp>
    </p:spTree>
    <p:extLst>
      <p:ext uri="{BB962C8B-B14F-4D97-AF65-F5344CB8AC3E}">
        <p14:creationId xmlns:p14="http://schemas.microsoft.com/office/powerpoint/2010/main" val="4030874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3E51971-1D30-4C6A-BD79-3D387892C46D}"/>
                  </a:ext>
                </a:extLst>
              </p:cNvPr>
              <p:cNvSpPr>
                <a:spLocks noGrp="1"/>
              </p:cNvSpPr>
              <p:nvPr>
                <p:ph type="title"/>
              </p:nvPr>
            </p:nvSpPr>
            <p:spPr/>
            <p:txBody>
              <a:bodyPr/>
              <a:lstStyle/>
              <a:p>
                <a:r>
                  <a:rPr lang="en-US" dirty="0"/>
                  <a:t>Refractive Index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𝑠𝑖𝑛</m:t>
                        </m:r>
                        <m:r>
                          <a:rPr lang="en-US" i="1">
                            <a:latin typeface="Cambria Math" panose="02040503050406030204" pitchFamily="18" charset="0"/>
                          </a:rPr>
                          <m:t>𝛼</m:t>
                        </m:r>
                      </m:num>
                      <m:den>
                        <m:r>
                          <a:rPr lang="en-US" i="1">
                            <a:latin typeface="Cambria Math" panose="02040503050406030204" pitchFamily="18" charset="0"/>
                          </a:rPr>
                          <m:t>𝑠𝑖𝑛</m:t>
                        </m:r>
                        <m:r>
                          <a:rPr lang="en-US" i="1">
                            <a:latin typeface="Cambria Math" panose="02040503050406030204" pitchFamily="18" charset="0"/>
                          </a:rPr>
                          <m:t>𝛽</m:t>
                        </m:r>
                      </m:den>
                    </m:f>
                  </m:oMath>
                </a14:m>
                <a:endParaRPr lang="en-US" dirty="0"/>
              </a:p>
            </p:txBody>
          </p:sp>
        </mc:Choice>
        <mc:Fallback>
          <p:sp>
            <p:nvSpPr>
              <p:cNvPr id="2" name="Title 1">
                <a:extLst>
                  <a:ext uri="{FF2B5EF4-FFF2-40B4-BE49-F238E27FC236}">
                    <a16:creationId xmlns:a16="http://schemas.microsoft.com/office/drawing/2014/main" id="{B3E51971-1D30-4C6A-BD79-3D387892C46D}"/>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BB5C4C0-813A-4D0E-B8E4-86B0F2121D69}"/>
              </a:ext>
            </a:extLst>
          </p:cNvPr>
          <p:cNvSpPr>
            <a:spLocks noGrp="1"/>
          </p:cNvSpPr>
          <p:nvPr>
            <p:ph type="sldNum" sz="quarter" idx="12"/>
          </p:nvPr>
        </p:nvSpPr>
        <p:spPr/>
        <p:txBody>
          <a:bodyPr/>
          <a:lstStyle/>
          <a:p>
            <a:fld id="{2613B20D-9B73-4C13-A358-2357A5C96DDA}" type="slidenum">
              <a:rPr lang="en-US" smtClean="0"/>
              <a:t>18</a:t>
            </a:fld>
            <a:endParaRPr lang="en-US" dirty="0"/>
          </a:p>
        </p:txBody>
      </p:sp>
      <p:grpSp>
        <p:nvGrpSpPr>
          <p:cNvPr id="3" name="Group 2">
            <a:extLst>
              <a:ext uri="{FF2B5EF4-FFF2-40B4-BE49-F238E27FC236}">
                <a16:creationId xmlns:a16="http://schemas.microsoft.com/office/drawing/2014/main" id="{201A6188-2B43-43AE-9929-CC341B49CFDD}"/>
              </a:ext>
            </a:extLst>
          </p:cNvPr>
          <p:cNvGrpSpPr/>
          <p:nvPr/>
        </p:nvGrpSpPr>
        <p:grpSpPr>
          <a:xfrm>
            <a:off x="-145735" y="1976504"/>
            <a:ext cx="5449142" cy="5071036"/>
            <a:chOff x="5617112" y="1476744"/>
            <a:chExt cx="5449142" cy="5071036"/>
          </a:xfrm>
        </p:grpSpPr>
        <p:grpSp>
          <p:nvGrpSpPr>
            <p:cNvPr id="43" name="Group 42">
              <a:extLst>
                <a:ext uri="{FF2B5EF4-FFF2-40B4-BE49-F238E27FC236}">
                  <a16:creationId xmlns:a16="http://schemas.microsoft.com/office/drawing/2014/main" id="{18D7A3AD-BF40-48BF-B760-2DA5EBFF5688}"/>
                </a:ext>
              </a:extLst>
            </p:cNvPr>
            <p:cNvGrpSpPr/>
            <p:nvPr/>
          </p:nvGrpSpPr>
          <p:grpSpPr>
            <a:xfrm>
              <a:off x="5617112" y="1476744"/>
              <a:ext cx="5071036" cy="5071036"/>
              <a:chOff x="2862723" y="1462088"/>
              <a:chExt cx="5071036" cy="5071036"/>
            </a:xfrm>
          </p:grpSpPr>
          <p:sp>
            <p:nvSpPr>
              <p:cNvPr id="44" name="Trapezoid 43">
                <a:extLst>
                  <a:ext uri="{FF2B5EF4-FFF2-40B4-BE49-F238E27FC236}">
                    <a16:creationId xmlns:a16="http://schemas.microsoft.com/office/drawing/2014/main" id="{C07F1C47-10FB-48B7-8B25-A219B73CBA3B}"/>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Image result for glass of water image transparent">
                <a:extLst>
                  <a:ext uri="{FF2B5EF4-FFF2-40B4-BE49-F238E27FC236}">
                    <a16:creationId xmlns:a16="http://schemas.microsoft.com/office/drawing/2014/main" id="{B11032E1-640E-47E8-985C-137BF8CE8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Arrow Connector 13">
              <a:extLst>
                <a:ext uri="{FF2B5EF4-FFF2-40B4-BE49-F238E27FC236}">
                  <a16:creationId xmlns:a16="http://schemas.microsoft.com/office/drawing/2014/main" id="{795D94D0-AFC5-4806-943F-69CBB67EAC1F}"/>
                </a:ext>
              </a:extLst>
            </p:cNvPr>
            <p:cNvCxnSpPr>
              <a:cxnSpLocks/>
            </p:cNvCxnSpPr>
            <p:nvPr/>
          </p:nvCxnSpPr>
          <p:spPr>
            <a:xfrm flipV="1">
              <a:off x="6317878" y="3746182"/>
              <a:ext cx="1313306" cy="141772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F33B9A-68E2-43EE-BD4E-9B921AA2D8B4}"/>
                </a:ext>
              </a:extLst>
            </p:cNvPr>
            <p:cNvCxnSpPr/>
            <p:nvPr/>
          </p:nvCxnSpPr>
          <p:spPr>
            <a:xfrm rot="418343" flipV="1">
              <a:off x="7795327" y="3037449"/>
              <a:ext cx="2023783" cy="795607"/>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5E0F22E-B175-40F6-AD5B-047CC700C721}"/>
                </a:ext>
              </a:extLst>
            </p:cNvPr>
            <p:cNvCxnSpPr>
              <a:cxnSpLocks/>
            </p:cNvCxnSpPr>
            <p:nvPr/>
          </p:nvCxnSpPr>
          <p:spPr>
            <a:xfrm>
              <a:off x="6151468" y="3709865"/>
              <a:ext cx="4016891"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4EDED03-D84B-416D-BEDA-90C3B6DAC30D}"/>
                </a:ext>
              </a:extLst>
            </p:cNvPr>
            <p:cNvCxnSpPr/>
            <p:nvPr/>
          </p:nvCxnSpPr>
          <p:spPr>
            <a:xfrm>
              <a:off x="8293641" y="3150868"/>
              <a:ext cx="277261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049B5C-EC74-41A2-9B6A-720BA2FE2BA8}"/>
                </a:ext>
              </a:extLst>
            </p:cNvPr>
            <p:cNvCxnSpPr>
              <a:cxnSpLocks/>
            </p:cNvCxnSpPr>
            <p:nvPr/>
          </p:nvCxnSpPr>
          <p:spPr>
            <a:xfrm flipV="1">
              <a:off x="9860408" y="2468424"/>
              <a:ext cx="632183" cy="68244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A1795FA5-02FC-4768-B9ED-657A1A410880}"/>
                </a:ext>
              </a:extLst>
            </p:cNvPr>
            <p:cNvSpPr/>
            <p:nvPr/>
          </p:nvSpPr>
          <p:spPr>
            <a:xfrm rot="11360665">
              <a:off x="6826774" y="3375614"/>
              <a:ext cx="839164" cy="839164"/>
            </a:xfrm>
            <a:prstGeom prst="arc">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F7C59234-E2C1-490F-8D30-B8A921E65B91}"/>
                </a:ext>
              </a:extLst>
            </p:cNvPr>
            <p:cNvSpPr/>
            <p:nvPr/>
          </p:nvSpPr>
          <p:spPr>
            <a:xfrm rot="3124049">
              <a:off x="7966675" y="3215990"/>
              <a:ext cx="839164" cy="839164"/>
            </a:xfrm>
            <a:prstGeom prst="arc">
              <a:avLst>
                <a:gd name="adj1" fmla="val 16971248"/>
                <a:gd name="adj2" fmla="val 19022869"/>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4DF6C3E-47CC-4430-82B2-8902108B2144}"/>
                </a:ext>
              </a:extLst>
            </p:cNvPr>
            <p:cNvSpPr txBox="1"/>
            <p:nvPr/>
          </p:nvSpPr>
          <p:spPr>
            <a:xfrm>
              <a:off x="8902737" y="3280014"/>
              <a:ext cx="360996" cy="461665"/>
            </a:xfrm>
            <a:prstGeom prst="rect">
              <a:avLst/>
            </a:prstGeom>
            <a:noFill/>
          </p:spPr>
          <p:txBody>
            <a:bodyPr wrap="none" rtlCol="0">
              <a:spAutoFit/>
            </a:bodyPr>
            <a:lstStyle/>
            <a:p>
              <a:r>
                <a:rPr lang="el-GR" sz="2400" dirty="0">
                  <a:latin typeface="Arial" panose="020B0604020202020204" pitchFamily="34" charset="0"/>
                  <a:cs typeface="Arial" panose="020B0604020202020204" pitchFamily="34" charset="0"/>
                </a:rPr>
                <a:t>β</a:t>
              </a:r>
              <a:endParaRPr lang="en-US" sz="2400" dirty="0"/>
            </a:p>
          </p:txBody>
        </p:sp>
        <p:sp>
          <p:nvSpPr>
            <p:cNvPr id="46" name="TextBox 45">
              <a:extLst>
                <a:ext uri="{FF2B5EF4-FFF2-40B4-BE49-F238E27FC236}">
                  <a16:creationId xmlns:a16="http://schemas.microsoft.com/office/drawing/2014/main" id="{0CFE9256-4E7A-4075-B44B-BED44AD1E8CB}"/>
                </a:ext>
              </a:extLst>
            </p:cNvPr>
            <p:cNvSpPr txBox="1"/>
            <p:nvPr/>
          </p:nvSpPr>
          <p:spPr>
            <a:xfrm>
              <a:off x="6440169" y="3795196"/>
              <a:ext cx="389850" cy="523220"/>
            </a:xfrm>
            <a:prstGeom prst="rect">
              <a:avLst/>
            </a:prstGeom>
            <a:noFill/>
          </p:spPr>
          <p:txBody>
            <a:bodyPr wrap="none" rtlCol="0">
              <a:spAutoFit/>
            </a:bodyPr>
            <a:lstStyle/>
            <a:p>
              <a:r>
                <a:rPr lang="el-GR" sz="2800" i="1" dirty="0">
                  <a:latin typeface="Arial" panose="020B0604020202020204" pitchFamily="34" charset="0"/>
                  <a:cs typeface="Arial" panose="020B0604020202020204" pitchFamily="34" charset="0"/>
                </a:rPr>
                <a:t>α</a:t>
              </a:r>
              <a:endParaRPr lang="en-US" sz="2800" i="1" dirty="0"/>
            </a:p>
          </p:txBody>
        </p:sp>
      </p:grpSp>
    </p:spTree>
    <p:extLst>
      <p:ext uri="{BB962C8B-B14F-4D97-AF65-F5344CB8AC3E}">
        <p14:creationId xmlns:p14="http://schemas.microsoft.com/office/powerpoint/2010/main" val="2302443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3E51971-1D30-4C6A-BD79-3D387892C46D}"/>
                  </a:ext>
                </a:extLst>
              </p:cNvPr>
              <p:cNvSpPr>
                <a:spLocks noGrp="1"/>
              </p:cNvSpPr>
              <p:nvPr>
                <p:ph type="title"/>
              </p:nvPr>
            </p:nvSpPr>
            <p:spPr/>
            <p:txBody>
              <a:bodyPr/>
              <a:lstStyle/>
              <a:p>
                <a:r>
                  <a:rPr lang="en-US" dirty="0"/>
                  <a:t>Refractive Index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𝑠𝑖𝑛</m:t>
                        </m:r>
                        <m:r>
                          <a:rPr lang="en-US" i="1">
                            <a:latin typeface="Cambria Math" panose="02040503050406030204" pitchFamily="18" charset="0"/>
                          </a:rPr>
                          <m:t>𝛼</m:t>
                        </m:r>
                      </m:num>
                      <m:den>
                        <m:r>
                          <a:rPr lang="en-US" i="1">
                            <a:latin typeface="Cambria Math" panose="02040503050406030204" pitchFamily="18" charset="0"/>
                          </a:rPr>
                          <m:t>𝑠𝑖𝑛</m:t>
                        </m:r>
                        <m:r>
                          <a:rPr lang="en-US" i="1">
                            <a:latin typeface="Cambria Math" panose="02040503050406030204" pitchFamily="18" charset="0"/>
                          </a:rPr>
                          <m:t>𝛽</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𝑐</m:t>
                        </m:r>
                      </m:num>
                      <m:den>
                        <m:r>
                          <a:rPr lang="en-US" i="1">
                            <a:latin typeface="Cambria Math" panose="02040503050406030204" pitchFamily="18" charset="0"/>
                          </a:rPr>
                          <m:t>𝑣</m:t>
                        </m:r>
                      </m:den>
                    </m:f>
                  </m:oMath>
                </a14:m>
                <a:r>
                  <a:rPr lang="en-US" dirty="0"/>
                  <a:t> </a:t>
                </a:r>
              </a:p>
            </p:txBody>
          </p:sp>
        </mc:Choice>
        <mc:Fallback>
          <p:sp>
            <p:nvSpPr>
              <p:cNvPr id="2" name="Title 1">
                <a:extLst>
                  <a:ext uri="{FF2B5EF4-FFF2-40B4-BE49-F238E27FC236}">
                    <a16:creationId xmlns:a16="http://schemas.microsoft.com/office/drawing/2014/main" id="{B3E51971-1D30-4C6A-BD79-3D387892C46D}"/>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BB5C4C0-813A-4D0E-B8E4-86B0F2121D69}"/>
              </a:ext>
            </a:extLst>
          </p:cNvPr>
          <p:cNvSpPr>
            <a:spLocks noGrp="1"/>
          </p:cNvSpPr>
          <p:nvPr>
            <p:ph type="sldNum" sz="quarter" idx="12"/>
          </p:nvPr>
        </p:nvSpPr>
        <p:spPr/>
        <p:txBody>
          <a:bodyPr/>
          <a:lstStyle/>
          <a:p>
            <a:fld id="{2613B20D-9B73-4C13-A358-2357A5C96DDA}" type="slidenum">
              <a:rPr lang="en-US" smtClean="0"/>
              <a:t>19</a:t>
            </a:fld>
            <a:endParaRPr lang="en-US" dirty="0"/>
          </a:p>
        </p:txBody>
      </p:sp>
      <p:grpSp>
        <p:nvGrpSpPr>
          <p:cNvPr id="3" name="Group 2">
            <a:extLst>
              <a:ext uri="{FF2B5EF4-FFF2-40B4-BE49-F238E27FC236}">
                <a16:creationId xmlns:a16="http://schemas.microsoft.com/office/drawing/2014/main" id="{201A6188-2B43-43AE-9929-CC341B49CFDD}"/>
              </a:ext>
            </a:extLst>
          </p:cNvPr>
          <p:cNvGrpSpPr/>
          <p:nvPr/>
        </p:nvGrpSpPr>
        <p:grpSpPr>
          <a:xfrm>
            <a:off x="-145735" y="1976504"/>
            <a:ext cx="5449142" cy="5071036"/>
            <a:chOff x="5617112" y="1476744"/>
            <a:chExt cx="5449142" cy="5071036"/>
          </a:xfrm>
        </p:grpSpPr>
        <p:grpSp>
          <p:nvGrpSpPr>
            <p:cNvPr id="43" name="Group 42">
              <a:extLst>
                <a:ext uri="{FF2B5EF4-FFF2-40B4-BE49-F238E27FC236}">
                  <a16:creationId xmlns:a16="http://schemas.microsoft.com/office/drawing/2014/main" id="{18D7A3AD-BF40-48BF-B760-2DA5EBFF5688}"/>
                </a:ext>
              </a:extLst>
            </p:cNvPr>
            <p:cNvGrpSpPr/>
            <p:nvPr/>
          </p:nvGrpSpPr>
          <p:grpSpPr>
            <a:xfrm>
              <a:off x="5617112" y="1476744"/>
              <a:ext cx="5071036" cy="5071036"/>
              <a:chOff x="2862723" y="1462088"/>
              <a:chExt cx="5071036" cy="5071036"/>
            </a:xfrm>
          </p:grpSpPr>
          <p:sp>
            <p:nvSpPr>
              <p:cNvPr id="44" name="Trapezoid 43">
                <a:extLst>
                  <a:ext uri="{FF2B5EF4-FFF2-40B4-BE49-F238E27FC236}">
                    <a16:creationId xmlns:a16="http://schemas.microsoft.com/office/drawing/2014/main" id="{C07F1C47-10FB-48B7-8B25-A219B73CBA3B}"/>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Image result for glass of water image transparent">
                <a:extLst>
                  <a:ext uri="{FF2B5EF4-FFF2-40B4-BE49-F238E27FC236}">
                    <a16:creationId xmlns:a16="http://schemas.microsoft.com/office/drawing/2014/main" id="{B11032E1-640E-47E8-985C-137BF8CE8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Arrow Connector 13">
              <a:extLst>
                <a:ext uri="{FF2B5EF4-FFF2-40B4-BE49-F238E27FC236}">
                  <a16:creationId xmlns:a16="http://schemas.microsoft.com/office/drawing/2014/main" id="{795D94D0-AFC5-4806-943F-69CBB67EAC1F}"/>
                </a:ext>
              </a:extLst>
            </p:cNvPr>
            <p:cNvCxnSpPr>
              <a:cxnSpLocks/>
            </p:cNvCxnSpPr>
            <p:nvPr/>
          </p:nvCxnSpPr>
          <p:spPr>
            <a:xfrm flipV="1">
              <a:off x="6317878" y="3746182"/>
              <a:ext cx="1313306" cy="141772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F33B9A-68E2-43EE-BD4E-9B921AA2D8B4}"/>
                </a:ext>
              </a:extLst>
            </p:cNvPr>
            <p:cNvCxnSpPr/>
            <p:nvPr/>
          </p:nvCxnSpPr>
          <p:spPr>
            <a:xfrm rot="418343" flipV="1">
              <a:off x="7795327" y="3037449"/>
              <a:ext cx="2023783" cy="795607"/>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5E0F22E-B175-40F6-AD5B-047CC700C721}"/>
                </a:ext>
              </a:extLst>
            </p:cNvPr>
            <p:cNvCxnSpPr>
              <a:cxnSpLocks/>
            </p:cNvCxnSpPr>
            <p:nvPr/>
          </p:nvCxnSpPr>
          <p:spPr>
            <a:xfrm>
              <a:off x="6151468" y="3709865"/>
              <a:ext cx="4016891"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4EDED03-D84B-416D-BEDA-90C3B6DAC30D}"/>
                </a:ext>
              </a:extLst>
            </p:cNvPr>
            <p:cNvCxnSpPr/>
            <p:nvPr/>
          </p:nvCxnSpPr>
          <p:spPr>
            <a:xfrm>
              <a:off x="8293641" y="3150868"/>
              <a:ext cx="277261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049B5C-EC74-41A2-9B6A-720BA2FE2BA8}"/>
                </a:ext>
              </a:extLst>
            </p:cNvPr>
            <p:cNvCxnSpPr>
              <a:cxnSpLocks/>
            </p:cNvCxnSpPr>
            <p:nvPr/>
          </p:nvCxnSpPr>
          <p:spPr>
            <a:xfrm flipV="1">
              <a:off x="9860408" y="2468424"/>
              <a:ext cx="632183" cy="68244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A1795FA5-02FC-4768-B9ED-657A1A410880}"/>
                </a:ext>
              </a:extLst>
            </p:cNvPr>
            <p:cNvSpPr/>
            <p:nvPr/>
          </p:nvSpPr>
          <p:spPr>
            <a:xfrm rot="11360665">
              <a:off x="6826774" y="3375614"/>
              <a:ext cx="839164" cy="839164"/>
            </a:xfrm>
            <a:prstGeom prst="arc">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F7C59234-E2C1-490F-8D30-B8A921E65B91}"/>
                </a:ext>
              </a:extLst>
            </p:cNvPr>
            <p:cNvSpPr/>
            <p:nvPr/>
          </p:nvSpPr>
          <p:spPr>
            <a:xfrm rot="3124049">
              <a:off x="7966675" y="3215990"/>
              <a:ext cx="839164" cy="839164"/>
            </a:xfrm>
            <a:prstGeom prst="arc">
              <a:avLst>
                <a:gd name="adj1" fmla="val 16971248"/>
                <a:gd name="adj2" fmla="val 19022869"/>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4DF6C3E-47CC-4430-82B2-8902108B2144}"/>
                </a:ext>
              </a:extLst>
            </p:cNvPr>
            <p:cNvSpPr txBox="1"/>
            <p:nvPr/>
          </p:nvSpPr>
          <p:spPr>
            <a:xfrm>
              <a:off x="8902737" y="3280014"/>
              <a:ext cx="360996" cy="461665"/>
            </a:xfrm>
            <a:prstGeom prst="rect">
              <a:avLst/>
            </a:prstGeom>
            <a:noFill/>
          </p:spPr>
          <p:txBody>
            <a:bodyPr wrap="none" rtlCol="0">
              <a:spAutoFit/>
            </a:bodyPr>
            <a:lstStyle/>
            <a:p>
              <a:r>
                <a:rPr lang="el-GR" sz="2400" dirty="0">
                  <a:latin typeface="Arial" panose="020B0604020202020204" pitchFamily="34" charset="0"/>
                  <a:cs typeface="Arial" panose="020B0604020202020204" pitchFamily="34" charset="0"/>
                </a:rPr>
                <a:t>β</a:t>
              </a:r>
              <a:endParaRPr lang="en-US" sz="2400" dirty="0"/>
            </a:p>
          </p:txBody>
        </p:sp>
        <p:sp>
          <p:nvSpPr>
            <p:cNvPr id="46" name="TextBox 45">
              <a:extLst>
                <a:ext uri="{FF2B5EF4-FFF2-40B4-BE49-F238E27FC236}">
                  <a16:creationId xmlns:a16="http://schemas.microsoft.com/office/drawing/2014/main" id="{0CFE9256-4E7A-4075-B44B-BED44AD1E8CB}"/>
                </a:ext>
              </a:extLst>
            </p:cNvPr>
            <p:cNvSpPr txBox="1"/>
            <p:nvPr/>
          </p:nvSpPr>
          <p:spPr>
            <a:xfrm>
              <a:off x="6440169" y="3795196"/>
              <a:ext cx="389850" cy="523220"/>
            </a:xfrm>
            <a:prstGeom prst="rect">
              <a:avLst/>
            </a:prstGeom>
            <a:noFill/>
          </p:spPr>
          <p:txBody>
            <a:bodyPr wrap="none" rtlCol="0">
              <a:spAutoFit/>
            </a:bodyPr>
            <a:lstStyle/>
            <a:p>
              <a:r>
                <a:rPr lang="el-GR" sz="2800" i="1" dirty="0">
                  <a:latin typeface="Arial" panose="020B0604020202020204" pitchFamily="34" charset="0"/>
                  <a:cs typeface="Arial" panose="020B0604020202020204" pitchFamily="34" charset="0"/>
                </a:rPr>
                <a:t>α</a:t>
              </a:r>
              <a:endParaRPr lang="en-US" sz="2800" i="1" dirty="0"/>
            </a:p>
          </p:txBody>
        </p:sp>
      </p:grpSp>
      <p:grpSp>
        <p:nvGrpSpPr>
          <p:cNvPr id="58" name="Group 57">
            <a:extLst>
              <a:ext uri="{FF2B5EF4-FFF2-40B4-BE49-F238E27FC236}">
                <a16:creationId xmlns:a16="http://schemas.microsoft.com/office/drawing/2014/main" id="{135A642F-BAC5-4209-BEFE-E7609573895B}"/>
              </a:ext>
            </a:extLst>
          </p:cNvPr>
          <p:cNvGrpSpPr/>
          <p:nvPr/>
        </p:nvGrpSpPr>
        <p:grpSpPr>
          <a:xfrm>
            <a:off x="4992505" y="1976504"/>
            <a:ext cx="6766691" cy="5071036"/>
            <a:chOff x="2304053" y="1373701"/>
            <a:chExt cx="6766691" cy="5071036"/>
          </a:xfrm>
        </p:grpSpPr>
        <p:grpSp>
          <p:nvGrpSpPr>
            <p:cNvPr id="59" name="Group 58">
              <a:extLst>
                <a:ext uri="{FF2B5EF4-FFF2-40B4-BE49-F238E27FC236}">
                  <a16:creationId xmlns:a16="http://schemas.microsoft.com/office/drawing/2014/main" id="{542968BF-64AD-4044-AFFD-F0913A9E9706}"/>
                </a:ext>
              </a:extLst>
            </p:cNvPr>
            <p:cNvGrpSpPr/>
            <p:nvPr/>
          </p:nvGrpSpPr>
          <p:grpSpPr>
            <a:xfrm>
              <a:off x="2658022" y="1373701"/>
              <a:ext cx="5071036" cy="5071036"/>
              <a:chOff x="2862723" y="1462088"/>
              <a:chExt cx="5071036" cy="5071036"/>
            </a:xfrm>
          </p:grpSpPr>
          <p:sp>
            <p:nvSpPr>
              <p:cNvPr id="84" name="Trapezoid 83">
                <a:extLst>
                  <a:ext uri="{FF2B5EF4-FFF2-40B4-BE49-F238E27FC236}">
                    <a16:creationId xmlns:a16="http://schemas.microsoft.com/office/drawing/2014/main" id="{E5ACCEE9-DDFF-4F99-877A-0897889BEFAD}"/>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Image result for glass of water image transparent">
                <a:extLst>
                  <a:ext uri="{FF2B5EF4-FFF2-40B4-BE49-F238E27FC236}">
                    <a16:creationId xmlns:a16="http://schemas.microsoft.com/office/drawing/2014/main" id="{B6472711-96C2-4CC0-89F0-3AB0E3CBE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CE98065-CD11-44AD-A666-D4A64005F7DC}"/>
                </a:ext>
              </a:extLst>
            </p:cNvPr>
            <p:cNvGrpSpPr/>
            <p:nvPr/>
          </p:nvGrpSpPr>
          <p:grpSpPr>
            <a:xfrm>
              <a:off x="3700181" y="3183777"/>
              <a:ext cx="1044389" cy="762000"/>
              <a:chOff x="6096000" y="3186953"/>
              <a:chExt cx="1044389" cy="762000"/>
            </a:xfrm>
          </p:grpSpPr>
          <p:cxnSp>
            <p:nvCxnSpPr>
              <p:cNvPr id="78" name="Straight Arrow Connector 77">
                <a:extLst>
                  <a:ext uri="{FF2B5EF4-FFF2-40B4-BE49-F238E27FC236}">
                    <a16:creationId xmlns:a16="http://schemas.microsoft.com/office/drawing/2014/main" id="{AD507E8B-DD75-4833-8057-A42ECECACF7B}"/>
                  </a:ext>
                </a:extLst>
              </p:cNvPr>
              <p:cNvCxnSpPr/>
              <p:nvPr/>
            </p:nvCxnSpPr>
            <p:spPr>
              <a:xfrm>
                <a:off x="6096000"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AB5DC21-B6BD-402B-B7ED-9C926209DD3A}"/>
                  </a:ext>
                </a:extLst>
              </p:cNvPr>
              <p:cNvCxnSpPr/>
              <p:nvPr/>
            </p:nvCxnSpPr>
            <p:spPr>
              <a:xfrm>
                <a:off x="6096000"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86920A6-BE40-4448-81FC-6ABC1D357296}"/>
                  </a:ext>
                </a:extLst>
              </p:cNvPr>
              <p:cNvCxnSpPr/>
              <p:nvPr/>
            </p:nvCxnSpPr>
            <p:spPr>
              <a:xfrm>
                <a:off x="6096000"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70DF7A2-5807-475F-BCE8-C0CA0538CCE6}"/>
                  </a:ext>
                </a:extLst>
              </p:cNvPr>
              <p:cNvCxnSpPr/>
              <p:nvPr/>
            </p:nvCxnSpPr>
            <p:spPr>
              <a:xfrm>
                <a:off x="6096000"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8DD1935-805A-4E8F-A9F0-E967DDB71CDA}"/>
                  </a:ext>
                </a:extLst>
              </p:cNvPr>
              <p:cNvCxnSpPr/>
              <p:nvPr/>
            </p:nvCxnSpPr>
            <p:spPr>
              <a:xfrm>
                <a:off x="6096000"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7CC0789-2027-4BEF-BD18-8F384F84F1F0}"/>
                  </a:ext>
                </a:extLst>
              </p:cNvPr>
              <p:cNvCxnSpPr/>
              <p:nvPr/>
            </p:nvCxnSpPr>
            <p:spPr>
              <a:xfrm>
                <a:off x="6096000"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F7721ABE-F09F-459F-A166-85F38B37331D}"/>
                </a:ext>
              </a:extLst>
            </p:cNvPr>
            <p:cNvGrpSpPr/>
            <p:nvPr/>
          </p:nvGrpSpPr>
          <p:grpSpPr>
            <a:xfrm>
              <a:off x="4744571" y="3183777"/>
              <a:ext cx="2014072" cy="762000"/>
              <a:chOff x="7140389" y="3186953"/>
              <a:chExt cx="1044389" cy="762000"/>
            </a:xfrm>
          </p:grpSpPr>
          <p:cxnSp>
            <p:nvCxnSpPr>
              <p:cNvPr id="72" name="Straight Arrow Connector 71">
                <a:extLst>
                  <a:ext uri="{FF2B5EF4-FFF2-40B4-BE49-F238E27FC236}">
                    <a16:creationId xmlns:a16="http://schemas.microsoft.com/office/drawing/2014/main" id="{54533331-890B-4221-9BE4-14448251E2A9}"/>
                  </a:ext>
                </a:extLst>
              </p:cNvPr>
              <p:cNvCxnSpPr>
                <a:cxnSpLocks/>
              </p:cNvCxnSpPr>
              <p:nvPr/>
            </p:nvCxnSpPr>
            <p:spPr>
              <a:xfrm>
                <a:off x="7140389"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73D30A3-CBDC-488F-9EDF-ADF812D7DF31}"/>
                  </a:ext>
                </a:extLst>
              </p:cNvPr>
              <p:cNvCxnSpPr>
                <a:cxnSpLocks/>
              </p:cNvCxnSpPr>
              <p:nvPr/>
            </p:nvCxnSpPr>
            <p:spPr>
              <a:xfrm>
                <a:off x="7140389"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D81508C-CE03-49D7-9863-29D662D0DCBB}"/>
                  </a:ext>
                </a:extLst>
              </p:cNvPr>
              <p:cNvCxnSpPr>
                <a:cxnSpLocks/>
              </p:cNvCxnSpPr>
              <p:nvPr/>
            </p:nvCxnSpPr>
            <p:spPr>
              <a:xfrm>
                <a:off x="7140389"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5593FBA-0BE6-44FC-8D59-2553EC4F4B5B}"/>
                  </a:ext>
                </a:extLst>
              </p:cNvPr>
              <p:cNvCxnSpPr>
                <a:cxnSpLocks/>
              </p:cNvCxnSpPr>
              <p:nvPr/>
            </p:nvCxnSpPr>
            <p:spPr>
              <a:xfrm>
                <a:off x="7140389"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1B3499B-9E7B-4F95-A296-EB522E28EE8E}"/>
                  </a:ext>
                </a:extLst>
              </p:cNvPr>
              <p:cNvCxnSpPr>
                <a:cxnSpLocks/>
              </p:cNvCxnSpPr>
              <p:nvPr/>
            </p:nvCxnSpPr>
            <p:spPr>
              <a:xfrm>
                <a:off x="7140389"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D6335E3-ED50-4863-B8F2-5883F90E4429}"/>
                  </a:ext>
                </a:extLst>
              </p:cNvPr>
              <p:cNvCxnSpPr>
                <a:cxnSpLocks/>
              </p:cNvCxnSpPr>
              <p:nvPr/>
            </p:nvCxnSpPr>
            <p:spPr>
              <a:xfrm>
                <a:off x="7140389"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5AB3451-1643-43B6-A4ED-A133157B923A}"/>
                </a:ext>
              </a:extLst>
            </p:cNvPr>
            <p:cNvGrpSpPr/>
            <p:nvPr/>
          </p:nvGrpSpPr>
          <p:grpSpPr>
            <a:xfrm>
              <a:off x="6896846" y="3191412"/>
              <a:ext cx="1044389" cy="762000"/>
              <a:chOff x="6096000" y="3186953"/>
              <a:chExt cx="1044389" cy="762000"/>
            </a:xfrm>
          </p:grpSpPr>
          <p:cxnSp>
            <p:nvCxnSpPr>
              <p:cNvPr id="66" name="Straight Arrow Connector 65">
                <a:extLst>
                  <a:ext uri="{FF2B5EF4-FFF2-40B4-BE49-F238E27FC236}">
                    <a16:creationId xmlns:a16="http://schemas.microsoft.com/office/drawing/2014/main" id="{F1A53D98-D014-40CD-9FB3-E92D22F276FE}"/>
                  </a:ext>
                </a:extLst>
              </p:cNvPr>
              <p:cNvCxnSpPr/>
              <p:nvPr/>
            </p:nvCxnSpPr>
            <p:spPr>
              <a:xfrm>
                <a:off x="6096000"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439C84A-B7F0-4FC4-A1E6-9CE7C796513E}"/>
                  </a:ext>
                </a:extLst>
              </p:cNvPr>
              <p:cNvCxnSpPr/>
              <p:nvPr/>
            </p:nvCxnSpPr>
            <p:spPr>
              <a:xfrm>
                <a:off x="6096000"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F35A77-947D-4CD8-A7F7-F87A9091F742}"/>
                  </a:ext>
                </a:extLst>
              </p:cNvPr>
              <p:cNvCxnSpPr/>
              <p:nvPr/>
            </p:nvCxnSpPr>
            <p:spPr>
              <a:xfrm>
                <a:off x="6096000"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A6ACC92-D973-451E-B097-177C3C89D1FF}"/>
                  </a:ext>
                </a:extLst>
              </p:cNvPr>
              <p:cNvCxnSpPr/>
              <p:nvPr/>
            </p:nvCxnSpPr>
            <p:spPr>
              <a:xfrm>
                <a:off x="6096000"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CD8C736-6C46-49FB-A97C-567189166F53}"/>
                  </a:ext>
                </a:extLst>
              </p:cNvPr>
              <p:cNvCxnSpPr/>
              <p:nvPr/>
            </p:nvCxnSpPr>
            <p:spPr>
              <a:xfrm>
                <a:off x="6096000"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129297-70F6-4FA2-B2AB-FF25633162B3}"/>
                  </a:ext>
                </a:extLst>
              </p:cNvPr>
              <p:cNvCxnSpPr/>
              <p:nvPr/>
            </p:nvCxnSpPr>
            <p:spPr>
              <a:xfrm>
                <a:off x="6096000"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AA9F83B6-7779-4A08-B7C3-BF21E12E14E7}"/>
                </a:ext>
              </a:extLst>
            </p:cNvPr>
            <p:cNvSpPr txBox="1"/>
            <p:nvPr/>
          </p:nvSpPr>
          <p:spPr>
            <a:xfrm>
              <a:off x="2304053" y="2341112"/>
              <a:ext cx="2471194" cy="461665"/>
            </a:xfrm>
            <a:prstGeom prst="rect">
              <a:avLst/>
            </a:prstGeom>
            <a:noFill/>
          </p:spPr>
          <p:txBody>
            <a:bodyPr wrap="square" rtlCol="0">
              <a:spAutoFit/>
            </a:bodyPr>
            <a:lstStyle/>
            <a:p>
              <a:pPr algn="ctr"/>
              <a:r>
                <a:rPr lang="en-IN" sz="2400" dirty="0">
                  <a:solidFill>
                    <a:schemeClr val="tx2"/>
                  </a:solidFill>
                </a:rPr>
                <a:t>Velocity </a:t>
              </a:r>
              <a:r>
                <a:rPr lang="en-IN" sz="2400" i="1" dirty="0">
                  <a:solidFill>
                    <a:schemeClr val="tx2"/>
                  </a:solidFill>
                </a:rPr>
                <a:t>c</a:t>
              </a:r>
              <a:endParaRPr lang="en-US" sz="2400" i="1" dirty="0">
                <a:solidFill>
                  <a:schemeClr val="tx2"/>
                </a:solidFill>
              </a:endParaRPr>
            </a:p>
          </p:txBody>
        </p:sp>
        <p:sp>
          <p:nvSpPr>
            <p:cNvPr id="64" name="TextBox 63">
              <a:extLst>
                <a:ext uri="{FF2B5EF4-FFF2-40B4-BE49-F238E27FC236}">
                  <a16:creationId xmlns:a16="http://schemas.microsoft.com/office/drawing/2014/main" id="{FE2AC797-69E8-40E4-92F5-B0685AC96FEB}"/>
                </a:ext>
              </a:extLst>
            </p:cNvPr>
            <p:cNvSpPr txBox="1"/>
            <p:nvPr/>
          </p:nvSpPr>
          <p:spPr>
            <a:xfrm>
              <a:off x="6599550" y="2343098"/>
              <a:ext cx="2471194" cy="461665"/>
            </a:xfrm>
            <a:prstGeom prst="rect">
              <a:avLst/>
            </a:prstGeom>
            <a:noFill/>
          </p:spPr>
          <p:txBody>
            <a:bodyPr wrap="square" rtlCol="0">
              <a:spAutoFit/>
            </a:bodyPr>
            <a:lstStyle/>
            <a:p>
              <a:pPr algn="ctr"/>
              <a:r>
                <a:rPr lang="en-IN" sz="2400" dirty="0">
                  <a:solidFill>
                    <a:schemeClr val="tx2"/>
                  </a:solidFill>
                </a:rPr>
                <a:t>Velocity </a:t>
              </a:r>
              <a:r>
                <a:rPr lang="en-IN" sz="2400" i="1" dirty="0">
                  <a:solidFill>
                    <a:schemeClr val="tx2"/>
                  </a:solidFill>
                </a:rPr>
                <a:t>c</a:t>
              </a:r>
              <a:endParaRPr lang="en-US" sz="2400" i="1" dirty="0">
                <a:solidFill>
                  <a:schemeClr val="tx2"/>
                </a:solidFill>
              </a:endParaRPr>
            </a:p>
          </p:txBody>
        </p:sp>
        <p:sp>
          <p:nvSpPr>
            <p:cNvPr id="65" name="TextBox 64">
              <a:extLst>
                <a:ext uri="{FF2B5EF4-FFF2-40B4-BE49-F238E27FC236}">
                  <a16:creationId xmlns:a16="http://schemas.microsoft.com/office/drawing/2014/main" id="{88597769-CA58-41CA-8E01-8E934A73EF77}"/>
                </a:ext>
              </a:extLst>
            </p:cNvPr>
            <p:cNvSpPr txBox="1"/>
            <p:nvPr/>
          </p:nvSpPr>
          <p:spPr>
            <a:xfrm>
              <a:off x="4935052" y="2343345"/>
              <a:ext cx="1703306" cy="461665"/>
            </a:xfrm>
            <a:prstGeom prst="rect">
              <a:avLst/>
            </a:prstGeom>
            <a:noFill/>
          </p:spPr>
          <p:txBody>
            <a:bodyPr wrap="square" rtlCol="0">
              <a:spAutoFit/>
            </a:bodyPr>
            <a:lstStyle/>
            <a:p>
              <a:pPr algn="ctr"/>
              <a:r>
                <a:rPr lang="en-IN" sz="2400" dirty="0">
                  <a:solidFill>
                    <a:schemeClr val="bg1"/>
                  </a:solidFill>
                  <a:effectLst/>
                </a:rPr>
                <a:t>Velocity </a:t>
              </a:r>
              <a:r>
                <a:rPr lang="en-IN" sz="2400" i="1" dirty="0">
                  <a:solidFill>
                    <a:schemeClr val="bg1"/>
                  </a:solidFill>
                  <a:effectLst/>
                </a:rPr>
                <a:t>v</a:t>
              </a:r>
              <a:endParaRPr lang="en-US" sz="2400" i="1" dirty="0">
                <a:solidFill>
                  <a:schemeClr val="bg1"/>
                </a:solidFill>
                <a:effectLst/>
              </a:endParaRPr>
            </a:p>
          </p:txBody>
        </p:sp>
      </p:grpSp>
    </p:spTree>
    <p:extLst>
      <p:ext uri="{BB962C8B-B14F-4D97-AF65-F5344CB8AC3E}">
        <p14:creationId xmlns:p14="http://schemas.microsoft.com/office/powerpoint/2010/main" val="2829024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E24D90-3D53-4DE7-87F5-68E14E949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49" y="1953734"/>
            <a:ext cx="2850777" cy="1424930"/>
          </a:xfrm>
          <a:prstGeom prst="rect">
            <a:avLst/>
          </a:prstGeom>
        </p:spPr>
      </p:pic>
      <p:pic>
        <p:nvPicPr>
          <p:cNvPr id="6" name="Picture 5">
            <a:extLst>
              <a:ext uri="{FF2B5EF4-FFF2-40B4-BE49-F238E27FC236}">
                <a16:creationId xmlns:a16="http://schemas.microsoft.com/office/drawing/2014/main" id="{0A3F6BE8-DE61-4DA6-8D38-FA6B5A32513D}"/>
              </a:ext>
            </a:extLst>
          </p:cNvPr>
          <p:cNvPicPr>
            <a:picLocks noChangeAspect="1"/>
          </p:cNvPicPr>
          <p:nvPr/>
        </p:nvPicPr>
        <p:blipFill rotWithShape="1">
          <a:blip r:embed="rId3">
            <a:extLst>
              <a:ext uri="{28A0092B-C50C-407E-A947-70E740481C1C}">
                <a14:useLocalDpi xmlns:a14="http://schemas.microsoft.com/office/drawing/2010/main" val="0"/>
              </a:ext>
            </a:extLst>
          </a:blip>
          <a:srcRect r="13078"/>
          <a:stretch/>
        </p:blipFill>
        <p:spPr>
          <a:xfrm>
            <a:off x="2400283" y="1581313"/>
            <a:ext cx="3773243" cy="2169773"/>
          </a:xfrm>
          <a:prstGeom prst="rect">
            <a:avLst/>
          </a:prstGeom>
        </p:spPr>
      </p:pic>
      <p:grpSp>
        <p:nvGrpSpPr>
          <p:cNvPr id="8" name="Group 7">
            <a:extLst>
              <a:ext uri="{FF2B5EF4-FFF2-40B4-BE49-F238E27FC236}">
                <a16:creationId xmlns:a16="http://schemas.microsoft.com/office/drawing/2014/main" id="{9C2C248D-5459-4532-BAC0-48B449A690DC}"/>
              </a:ext>
            </a:extLst>
          </p:cNvPr>
          <p:cNvGrpSpPr/>
          <p:nvPr/>
        </p:nvGrpSpPr>
        <p:grpSpPr>
          <a:xfrm>
            <a:off x="1451300" y="2082222"/>
            <a:ext cx="1171291" cy="1726365"/>
            <a:chOff x="993711" y="3517438"/>
            <a:chExt cx="1171291" cy="1726365"/>
          </a:xfrm>
        </p:grpSpPr>
        <p:sp>
          <p:nvSpPr>
            <p:cNvPr id="9" name="Isosceles Triangle 8">
              <a:extLst>
                <a:ext uri="{FF2B5EF4-FFF2-40B4-BE49-F238E27FC236}">
                  <a16:creationId xmlns:a16="http://schemas.microsoft.com/office/drawing/2014/main" id="{ABCD1FBD-3D52-49B0-AA3A-E005E2D96506}"/>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C9590D7-E38C-40BC-8337-5F321BAA19C3}"/>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734D7C8-FFB7-484E-9DA5-AAF4D84D68FE}"/>
                </a:ext>
              </a:extLst>
            </p:cNvPr>
            <p:cNvCxnSpPr>
              <a:stCxn id="9"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CBBE55F-DFB6-4CE1-97A8-396B312EB4A4}"/>
              </a:ext>
            </a:extLst>
          </p:cNvPr>
          <p:cNvGrpSpPr/>
          <p:nvPr/>
        </p:nvGrpSpPr>
        <p:grpSpPr>
          <a:xfrm flipH="1">
            <a:off x="8711180" y="2223517"/>
            <a:ext cx="1171291" cy="1726365"/>
            <a:chOff x="993711" y="3517438"/>
            <a:chExt cx="1171291" cy="1726365"/>
          </a:xfrm>
        </p:grpSpPr>
        <p:sp>
          <p:nvSpPr>
            <p:cNvPr id="13" name="Isosceles Triangle 12">
              <a:extLst>
                <a:ext uri="{FF2B5EF4-FFF2-40B4-BE49-F238E27FC236}">
                  <a16:creationId xmlns:a16="http://schemas.microsoft.com/office/drawing/2014/main" id="{52028951-660F-43F4-88A3-143897F19BFD}"/>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28D9D3C-1426-4583-86B6-2782DDDC6D74}"/>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F3912C6-526D-448C-860A-98724D4D22B2}"/>
                </a:ext>
              </a:extLst>
            </p:cNvPr>
            <p:cNvCxnSpPr>
              <a:stCxn id="13"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itle 28">
            <a:extLst>
              <a:ext uri="{FF2B5EF4-FFF2-40B4-BE49-F238E27FC236}">
                <a16:creationId xmlns:a16="http://schemas.microsoft.com/office/drawing/2014/main" id="{335FED21-1F2A-45C9-91C0-2D19BE096DF4}"/>
              </a:ext>
            </a:extLst>
          </p:cNvPr>
          <p:cNvSpPr>
            <a:spLocks noGrp="1"/>
          </p:cNvSpPr>
          <p:nvPr>
            <p:ph type="title"/>
          </p:nvPr>
        </p:nvSpPr>
        <p:spPr/>
        <p:txBody>
          <a:bodyPr/>
          <a:lstStyle/>
          <a:p>
            <a:endParaRPr lang="en-US"/>
          </a:p>
        </p:txBody>
      </p:sp>
      <p:pic>
        <p:nvPicPr>
          <p:cNvPr id="34" name="Picture 33">
            <a:extLst>
              <a:ext uri="{FF2B5EF4-FFF2-40B4-BE49-F238E27FC236}">
                <a16:creationId xmlns:a16="http://schemas.microsoft.com/office/drawing/2014/main" id="{F80FD5FD-24AD-446D-8A53-CE31EE4CA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937" y="1081220"/>
            <a:ext cx="2624556" cy="2624556"/>
          </a:xfrm>
          <a:prstGeom prst="rect">
            <a:avLst/>
          </a:prstGeom>
        </p:spPr>
      </p:pic>
    </p:spTree>
    <p:extLst>
      <p:ext uri="{BB962C8B-B14F-4D97-AF65-F5344CB8AC3E}">
        <p14:creationId xmlns:p14="http://schemas.microsoft.com/office/powerpoint/2010/main" val="1658454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5C4C0-813A-4D0E-B8E4-86B0F2121D69}"/>
              </a:ext>
            </a:extLst>
          </p:cNvPr>
          <p:cNvSpPr>
            <a:spLocks noGrp="1"/>
          </p:cNvSpPr>
          <p:nvPr>
            <p:ph type="sldNum" sz="quarter" idx="12"/>
          </p:nvPr>
        </p:nvSpPr>
        <p:spPr/>
        <p:txBody>
          <a:bodyPr/>
          <a:lstStyle/>
          <a:p>
            <a:fld id="{2613B20D-9B73-4C13-A358-2357A5C96DDA}" type="slidenum">
              <a:rPr lang="en-US" smtClean="0"/>
              <a:t>20</a:t>
            </a:fld>
            <a:endParaRPr lang="en-US" dirty="0"/>
          </a:p>
        </p:txBody>
      </p:sp>
      <p:grpSp>
        <p:nvGrpSpPr>
          <p:cNvPr id="3" name="Group 2">
            <a:extLst>
              <a:ext uri="{FF2B5EF4-FFF2-40B4-BE49-F238E27FC236}">
                <a16:creationId xmlns:a16="http://schemas.microsoft.com/office/drawing/2014/main" id="{201A6188-2B43-43AE-9929-CC341B49CFDD}"/>
              </a:ext>
            </a:extLst>
          </p:cNvPr>
          <p:cNvGrpSpPr/>
          <p:nvPr/>
        </p:nvGrpSpPr>
        <p:grpSpPr>
          <a:xfrm>
            <a:off x="-145735" y="1976504"/>
            <a:ext cx="5449142" cy="5071036"/>
            <a:chOff x="5617112" y="1476744"/>
            <a:chExt cx="5449142" cy="5071036"/>
          </a:xfrm>
        </p:grpSpPr>
        <p:grpSp>
          <p:nvGrpSpPr>
            <p:cNvPr id="43" name="Group 42">
              <a:extLst>
                <a:ext uri="{FF2B5EF4-FFF2-40B4-BE49-F238E27FC236}">
                  <a16:creationId xmlns:a16="http://schemas.microsoft.com/office/drawing/2014/main" id="{18D7A3AD-BF40-48BF-B760-2DA5EBFF5688}"/>
                </a:ext>
              </a:extLst>
            </p:cNvPr>
            <p:cNvGrpSpPr/>
            <p:nvPr/>
          </p:nvGrpSpPr>
          <p:grpSpPr>
            <a:xfrm>
              <a:off x="5617112" y="1476744"/>
              <a:ext cx="5071036" cy="5071036"/>
              <a:chOff x="2862723" y="1462088"/>
              <a:chExt cx="5071036" cy="5071036"/>
            </a:xfrm>
          </p:grpSpPr>
          <p:sp>
            <p:nvSpPr>
              <p:cNvPr id="44" name="Trapezoid 43">
                <a:extLst>
                  <a:ext uri="{FF2B5EF4-FFF2-40B4-BE49-F238E27FC236}">
                    <a16:creationId xmlns:a16="http://schemas.microsoft.com/office/drawing/2014/main" id="{C07F1C47-10FB-48B7-8B25-A219B73CBA3B}"/>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Image result for glass of water image transparent">
                <a:extLst>
                  <a:ext uri="{FF2B5EF4-FFF2-40B4-BE49-F238E27FC236}">
                    <a16:creationId xmlns:a16="http://schemas.microsoft.com/office/drawing/2014/main" id="{B11032E1-640E-47E8-985C-137BF8CE8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Arrow Connector 13">
              <a:extLst>
                <a:ext uri="{FF2B5EF4-FFF2-40B4-BE49-F238E27FC236}">
                  <a16:creationId xmlns:a16="http://schemas.microsoft.com/office/drawing/2014/main" id="{795D94D0-AFC5-4806-943F-69CBB67EAC1F}"/>
                </a:ext>
              </a:extLst>
            </p:cNvPr>
            <p:cNvCxnSpPr>
              <a:cxnSpLocks/>
            </p:cNvCxnSpPr>
            <p:nvPr/>
          </p:nvCxnSpPr>
          <p:spPr>
            <a:xfrm flipV="1">
              <a:off x="6317878" y="3746182"/>
              <a:ext cx="1313306" cy="141772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F33B9A-68E2-43EE-BD4E-9B921AA2D8B4}"/>
                </a:ext>
              </a:extLst>
            </p:cNvPr>
            <p:cNvCxnSpPr/>
            <p:nvPr/>
          </p:nvCxnSpPr>
          <p:spPr>
            <a:xfrm rot="418343" flipV="1">
              <a:off x="7795327" y="3037449"/>
              <a:ext cx="2023783" cy="795607"/>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5E0F22E-B175-40F6-AD5B-047CC700C721}"/>
                </a:ext>
              </a:extLst>
            </p:cNvPr>
            <p:cNvCxnSpPr>
              <a:cxnSpLocks/>
            </p:cNvCxnSpPr>
            <p:nvPr/>
          </p:nvCxnSpPr>
          <p:spPr>
            <a:xfrm>
              <a:off x="6151468" y="3709865"/>
              <a:ext cx="4016891"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4EDED03-D84B-416D-BEDA-90C3B6DAC30D}"/>
                </a:ext>
              </a:extLst>
            </p:cNvPr>
            <p:cNvCxnSpPr/>
            <p:nvPr/>
          </p:nvCxnSpPr>
          <p:spPr>
            <a:xfrm>
              <a:off x="8293641" y="3150868"/>
              <a:ext cx="277261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049B5C-EC74-41A2-9B6A-720BA2FE2BA8}"/>
                </a:ext>
              </a:extLst>
            </p:cNvPr>
            <p:cNvCxnSpPr>
              <a:cxnSpLocks/>
            </p:cNvCxnSpPr>
            <p:nvPr/>
          </p:nvCxnSpPr>
          <p:spPr>
            <a:xfrm flipV="1">
              <a:off x="9860408" y="2468424"/>
              <a:ext cx="632183" cy="68244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A1795FA5-02FC-4768-B9ED-657A1A410880}"/>
                </a:ext>
              </a:extLst>
            </p:cNvPr>
            <p:cNvSpPr/>
            <p:nvPr/>
          </p:nvSpPr>
          <p:spPr>
            <a:xfrm rot="11360665">
              <a:off x="6826774" y="3375614"/>
              <a:ext cx="839164" cy="839164"/>
            </a:xfrm>
            <a:prstGeom prst="arc">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F7C59234-E2C1-490F-8D30-B8A921E65B91}"/>
                </a:ext>
              </a:extLst>
            </p:cNvPr>
            <p:cNvSpPr/>
            <p:nvPr/>
          </p:nvSpPr>
          <p:spPr>
            <a:xfrm rot="3124049">
              <a:off x="7966675" y="3215990"/>
              <a:ext cx="839164" cy="839164"/>
            </a:xfrm>
            <a:prstGeom prst="arc">
              <a:avLst>
                <a:gd name="adj1" fmla="val 16971248"/>
                <a:gd name="adj2" fmla="val 19022869"/>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4DF6C3E-47CC-4430-82B2-8902108B2144}"/>
                </a:ext>
              </a:extLst>
            </p:cNvPr>
            <p:cNvSpPr txBox="1"/>
            <p:nvPr/>
          </p:nvSpPr>
          <p:spPr>
            <a:xfrm>
              <a:off x="8902737" y="3280014"/>
              <a:ext cx="360996" cy="461665"/>
            </a:xfrm>
            <a:prstGeom prst="rect">
              <a:avLst/>
            </a:prstGeom>
            <a:noFill/>
          </p:spPr>
          <p:txBody>
            <a:bodyPr wrap="none" rtlCol="0">
              <a:spAutoFit/>
            </a:bodyPr>
            <a:lstStyle/>
            <a:p>
              <a:r>
                <a:rPr lang="el-GR" sz="2400" dirty="0">
                  <a:latin typeface="Arial" panose="020B0604020202020204" pitchFamily="34" charset="0"/>
                  <a:cs typeface="Arial" panose="020B0604020202020204" pitchFamily="34" charset="0"/>
                </a:rPr>
                <a:t>β</a:t>
              </a:r>
              <a:endParaRPr lang="en-US" sz="2400" dirty="0"/>
            </a:p>
          </p:txBody>
        </p:sp>
        <p:sp>
          <p:nvSpPr>
            <p:cNvPr id="46" name="TextBox 45">
              <a:extLst>
                <a:ext uri="{FF2B5EF4-FFF2-40B4-BE49-F238E27FC236}">
                  <a16:creationId xmlns:a16="http://schemas.microsoft.com/office/drawing/2014/main" id="{0CFE9256-4E7A-4075-B44B-BED44AD1E8CB}"/>
                </a:ext>
              </a:extLst>
            </p:cNvPr>
            <p:cNvSpPr txBox="1"/>
            <p:nvPr/>
          </p:nvSpPr>
          <p:spPr>
            <a:xfrm>
              <a:off x="6440169" y="3795196"/>
              <a:ext cx="389850" cy="523220"/>
            </a:xfrm>
            <a:prstGeom prst="rect">
              <a:avLst/>
            </a:prstGeom>
            <a:noFill/>
          </p:spPr>
          <p:txBody>
            <a:bodyPr wrap="none" rtlCol="0">
              <a:spAutoFit/>
            </a:bodyPr>
            <a:lstStyle/>
            <a:p>
              <a:r>
                <a:rPr lang="el-GR" sz="2800" i="1" dirty="0">
                  <a:latin typeface="Arial" panose="020B0604020202020204" pitchFamily="34" charset="0"/>
                  <a:cs typeface="Arial" panose="020B0604020202020204" pitchFamily="34" charset="0"/>
                </a:rPr>
                <a:t>α</a:t>
              </a:r>
              <a:endParaRPr lang="en-US" sz="2800" i="1" dirty="0"/>
            </a:p>
          </p:txBody>
        </p:sp>
      </p:grpSp>
      <p:grpSp>
        <p:nvGrpSpPr>
          <p:cNvPr id="22" name="Group 21">
            <a:extLst>
              <a:ext uri="{FF2B5EF4-FFF2-40B4-BE49-F238E27FC236}">
                <a16:creationId xmlns:a16="http://schemas.microsoft.com/office/drawing/2014/main" id="{2732CFFF-6134-433A-B857-FC5F01A723AD}"/>
              </a:ext>
            </a:extLst>
          </p:cNvPr>
          <p:cNvGrpSpPr/>
          <p:nvPr/>
        </p:nvGrpSpPr>
        <p:grpSpPr>
          <a:xfrm>
            <a:off x="4992505" y="1976504"/>
            <a:ext cx="6766691" cy="5071036"/>
            <a:chOff x="2304053" y="1373701"/>
            <a:chExt cx="6766691" cy="5071036"/>
          </a:xfrm>
        </p:grpSpPr>
        <p:grpSp>
          <p:nvGrpSpPr>
            <p:cNvPr id="23" name="Group 22">
              <a:extLst>
                <a:ext uri="{FF2B5EF4-FFF2-40B4-BE49-F238E27FC236}">
                  <a16:creationId xmlns:a16="http://schemas.microsoft.com/office/drawing/2014/main" id="{63CF2108-04F2-4A62-BC13-3CE7E4309F10}"/>
                </a:ext>
              </a:extLst>
            </p:cNvPr>
            <p:cNvGrpSpPr/>
            <p:nvPr/>
          </p:nvGrpSpPr>
          <p:grpSpPr>
            <a:xfrm>
              <a:off x="2658022" y="1373701"/>
              <a:ext cx="5071036" cy="5071036"/>
              <a:chOff x="2862723" y="1462088"/>
              <a:chExt cx="5071036" cy="5071036"/>
            </a:xfrm>
          </p:grpSpPr>
          <p:sp>
            <p:nvSpPr>
              <p:cNvPr id="56" name="Trapezoid 55">
                <a:extLst>
                  <a:ext uri="{FF2B5EF4-FFF2-40B4-BE49-F238E27FC236}">
                    <a16:creationId xmlns:a16="http://schemas.microsoft.com/office/drawing/2014/main" id="{C879AC85-6683-459F-B6CA-A58045D6A7EA}"/>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Image result for glass of water image transparent">
                <a:extLst>
                  <a:ext uri="{FF2B5EF4-FFF2-40B4-BE49-F238E27FC236}">
                    <a16:creationId xmlns:a16="http://schemas.microsoft.com/office/drawing/2014/main" id="{B46223F3-6C7E-4654-B018-AF4C91867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7F29EDD0-052E-4BDF-A3F3-7D6897909BAD}"/>
                </a:ext>
              </a:extLst>
            </p:cNvPr>
            <p:cNvGrpSpPr/>
            <p:nvPr/>
          </p:nvGrpSpPr>
          <p:grpSpPr>
            <a:xfrm>
              <a:off x="3700181" y="3183777"/>
              <a:ext cx="1044389" cy="762000"/>
              <a:chOff x="6096000" y="3186953"/>
              <a:chExt cx="1044389" cy="762000"/>
            </a:xfrm>
          </p:grpSpPr>
          <p:cxnSp>
            <p:nvCxnSpPr>
              <p:cNvPr id="50" name="Straight Arrow Connector 49">
                <a:extLst>
                  <a:ext uri="{FF2B5EF4-FFF2-40B4-BE49-F238E27FC236}">
                    <a16:creationId xmlns:a16="http://schemas.microsoft.com/office/drawing/2014/main" id="{86A52421-C2DB-4E17-8B3D-C0F3E97BED1D}"/>
                  </a:ext>
                </a:extLst>
              </p:cNvPr>
              <p:cNvCxnSpPr/>
              <p:nvPr/>
            </p:nvCxnSpPr>
            <p:spPr>
              <a:xfrm>
                <a:off x="6096000"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D841941-BEB1-41A7-BBDA-AE602C246B3D}"/>
                  </a:ext>
                </a:extLst>
              </p:cNvPr>
              <p:cNvCxnSpPr/>
              <p:nvPr/>
            </p:nvCxnSpPr>
            <p:spPr>
              <a:xfrm>
                <a:off x="6096000"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BB229E9-099A-4A05-B40F-60234D909437}"/>
                  </a:ext>
                </a:extLst>
              </p:cNvPr>
              <p:cNvCxnSpPr/>
              <p:nvPr/>
            </p:nvCxnSpPr>
            <p:spPr>
              <a:xfrm>
                <a:off x="6096000"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D02E8B9-ED1C-48BC-8C10-D1E8E807AD7E}"/>
                  </a:ext>
                </a:extLst>
              </p:cNvPr>
              <p:cNvCxnSpPr/>
              <p:nvPr/>
            </p:nvCxnSpPr>
            <p:spPr>
              <a:xfrm>
                <a:off x="6096000"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9C4232F-D5C0-46EE-872E-C75EC6474C40}"/>
                  </a:ext>
                </a:extLst>
              </p:cNvPr>
              <p:cNvCxnSpPr/>
              <p:nvPr/>
            </p:nvCxnSpPr>
            <p:spPr>
              <a:xfrm>
                <a:off x="6096000"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AD31DE-1768-4669-AA96-45F6DA66C94C}"/>
                  </a:ext>
                </a:extLst>
              </p:cNvPr>
              <p:cNvCxnSpPr/>
              <p:nvPr/>
            </p:nvCxnSpPr>
            <p:spPr>
              <a:xfrm>
                <a:off x="6096000"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EE568F5-E376-414A-AB77-1E8569C162E8}"/>
                </a:ext>
              </a:extLst>
            </p:cNvPr>
            <p:cNvGrpSpPr/>
            <p:nvPr/>
          </p:nvGrpSpPr>
          <p:grpSpPr>
            <a:xfrm>
              <a:off x="4744571" y="3183777"/>
              <a:ext cx="2014072" cy="762000"/>
              <a:chOff x="7140389" y="3186953"/>
              <a:chExt cx="1044389" cy="762000"/>
            </a:xfrm>
          </p:grpSpPr>
          <p:cxnSp>
            <p:nvCxnSpPr>
              <p:cNvPr id="37" name="Straight Arrow Connector 36">
                <a:extLst>
                  <a:ext uri="{FF2B5EF4-FFF2-40B4-BE49-F238E27FC236}">
                    <a16:creationId xmlns:a16="http://schemas.microsoft.com/office/drawing/2014/main" id="{9D938566-5B9A-4360-B372-9A4CA8B5B9CD}"/>
                  </a:ext>
                </a:extLst>
              </p:cNvPr>
              <p:cNvCxnSpPr>
                <a:cxnSpLocks/>
              </p:cNvCxnSpPr>
              <p:nvPr/>
            </p:nvCxnSpPr>
            <p:spPr>
              <a:xfrm>
                <a:off x="7140389"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FD34E51-238B-46FC-A5B4-76D21EE2429F}"/>
                  </a:ext>
                </a:extLst>
              </p:cNvPr>
              <p:cNvCxnSpPr>
                <a:cxnSpLocks/>
              </p:cNvCxnSpPr>
              <p:nvPr/>
            </p:nvCxnSpPr>
            <p:spPr>
              <a:xfrm>
                <a:off x="7140389"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8BE2A2E-CC5F-47AF-8141-A1F4A7737B17}"/>
                  </a:ext>
                </a:extLst>
              </p:cNvPr>
              <p:cNvCxnSpPr>
                <a:cxnSpLocks/>
              </p:cNvCxnSpPr>
              <p:nvPr/>
            </p:nvCxnSpPr>
            <p:spPr>
              <a:xfrm>
                <a:off x="7140389"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4D3A66-A15D-4887-9B16-69C184D3AE7C}"/>
                  </a:ext>
                </a:extLst>
              </p:cNvPr>
              <p:cNvCxnSpPr>
                <a:cxnSpLocks/>
              </p:cNvCxnSpPr>
              <p:nvPr/>
            </p:nvCxnSpPr>
            <p:spPr>
              <a:xfrm>
                <a:off x="7140389"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F9B7A5A-AC9F-4DE5-A08D-2CDB1948491A}"/>
                  </a:ext>
                </a:extLst>
              </p:cNvPr>
              <p:cNvCxnSpPr>
                <a:cxnSpLocks/>
              </p:cNvCxnSpPr>
              <p:nvPr/>
            </p:nvCxnSpPr>
            <p:spPr>
              <a:xfrm>
                <a:off x="7140389"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E09FC49-8569-4B3D-9E4B-6D2C9FCE2630}"/>
                  </a:ext>
                </a:extLst>
              </p:cNvPr>
              <p:cNvCxnSpPr>
                <a:cxnSpLocks/>
              </p:cNvCxnSpPr>
              <p:nvPr/>
            </p:nvCxnSpPr>
            <p:spPr>
              <a:xfrm>
                <a:off x="7140389"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3BE2EF5-C7EB-4E9E-A241-F5EA2B1F48B8}"/>
                </a:ext>
              </a:extLst>
            </p:cNvPr>
            <p:cNvGrpSpPr/>
            <p:nvPr/>
          </p:nvGrpSpPr>
          <p:grpSpPr>
            <a:xfrm>
              <a:off x="6896846" y="3191412"/>
              <a:ext cx="1044389" cy="762000"/>
              <a:chOff x="6096000" y="3186953"/>
              <a:chExt cx="1044389" cy="762000"/>
            </a:xfrm>
          </p:grpSpPr>
          <p:cxnSp>
            <p:nvCxnSpPr>
              <p:cNvPr id="31" name="Straight Arrow Connector 30">
                <a:extLst>
                  <a:ext uri="{FF2B5EF4-FFF2-40B4-BE49-F238E27FC236}">
                    <a16:creationId xmlns:a16="http://schemas.microsoft.com/office/drawing/2014/main" id="{C13C3DC9-608B-4252-884C-8FB277E549E5}"/>
                  </a:ext>
                </a:extLst>
              </p:cNvPr>
              <p:cNvCxnSpPr/>
              <p:nvPr/>
            </p:nvCxnSpPr>
            <p:spPr>
              <a:xfrm>
                <a:off x="6096000"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929A79D-ABB4-4249-9AC4-2AA94B227ADB}"/>
                  </a:ext>
                </a:extLst>
              </p:cNvPr>
              <p:cNvCxnSpPr/>
              <p:nvPr/>
            </p:nvCxnSpPr>
            <p:spPr>
              <a:xfrm>
                <a:off x="6096000"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B7AD795-DE35-4D99-B0D3-BE578AC28730}"/>
                  </a:ext>
                </a:extLst>
              </p:cNvPr>
              <p:cNvCxnSpPr/>
              <p:nvPr/>
            </p:nvCxnSpPr>
            <p:spPr>
              <a:xfrm>
                <a:off x="6096000"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993DF1-6AE2-4B69-A7A4-3BCD2871A1C4}"/>
                  </a:ext>
                </a:extLst>
              </p:cNvPr>
              <p:cNvCxnSpPr/>
              <p:nvPr/>
            </p:nvCxnSpPr>
            <p:spPr>
              <a:xfrm>
                <a:off x="6096000"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6E8F93-E5AE-4A20-A626-66BC0C8739A5}"/>
                  </a:ext>
                </a:extLst>
              </p:cNvPr>
              <p:cNvCxnSpPr/>
              <p:nvPr/>
            </p:nvCxnSpPr>
            <p:spPr>
              <a:xfrm>
                <a:off x="6096000"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05FB321-EF98-433D-9FE3-7FB0C9248924}"/>
                  </a:ext>
                </a:extLst>
              </p:cNvPr>
              <p:cNvCxnSpPr/>
              <p:nvPr/>
            </p:nvCxnSpPr>
            <p:spPr>
              <a:xfrm>
                <a:off x="6096000"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6FA624-607F-4F61-A7DB-C6C7A3D1E47F}"/>
                </a:ext>
              </a:extLst>
            </p:cNvPr>
            <p:cNvSpPr txBox="1"/>
            <p:nvPr/>
          </p:nvSpPr>
          <p:spPr>
            <a:xfrm>
              <a:off x="2304053" y="2341112"/>
              <a:ext cx="2471194" cy="461665"/>
            </a:xfrm>
            <a:prstGeom prst="rect">
              <a:avLst/>
            </a:prstGeom>
            <a:noFill/>
          </p:spPr>
          <p:txBody>
            <a:bodyPr wrap="square" rtlCol="0">
              <a:spAutoFit/>
            </a:bodyPr>
            <a:lstStyle/>
            <a:p>
              <a:pPr algn="ctr"/>
              <a:r>
                <a:rPr lang="en-IN" sz="2400" dirty="0">
                  <a:solidFill>
                    <a:schemeClr val="tx2"/>
                  </a:solidFill>
                </a:rPr>
                <a:t>Velocity </a:t>
              </a:r>
              <a:r>
                <a:rPr lang="en-IN" sz="2400" i="1" dirty="0">
                  <a:solidFill>
                    <a:schemeClr val="tx2"/>
                  </a:solidFill>
                </a:rPr>
                <a:t>c</a:t>
              </a:r>
              <a:endParaRPr lang="en-US" sz="2400" i="1" dirty="0">
                <a:solidFill>
                  <a:schemeClr val="tx2"/>
                </a:solidFill>
              </a:endParaRPr>
            </a:p>
          </p:txBody>
        </p:sp>
        <p:sp>
          <p:nvSpPr>
            <p:cNvPr id="28" name="TextBox 27">
              <a:extLst>
                <a:ext uri="{FF2B5EF4-FFF2-40B4-BE49-F238E27FC236}">
                  <a16:creationId xmlns:a16="http://schemas.microsoft.com/office/drawing/2014/main" id="{140F3EF8-8CB5-4B47-BDB6-46831769F511}"/>
                </a:ext>
              </a:extLst>
            </p:cNvPr>
            <p:cNvSpPr txBox="1"/>
            <p:nvPr/>
          </p:nvSpPr>
          <p:spPr>
            <a:xfrm>
              <a:off x="6599550" y="2343098"/>
              <a:ext cx="2471194" cy="461665"/>
            </a:xfrm>
            <a:prstGeom prst="rect">
              <a:avLst/>
            </a:prstGeom>
            <a:noFill/>
          </p:spPr>
          <p:txBody>
            <a:bodyPr wrap="square" rtlCol="0">
              <a:spAutoFit/>
            </a:bodyPr>
            <a:lstStyle/>
            <a:p>
              <a:pPr algn="ctr"/>
              <a:r>
                <a:rPr lang="en-IN" sz="2400" dirty="0">
                  <a:solidFill>
                    <a:schemeClr val="tx2"/>
                  </a:solidFill>
                </a:rPr>
                <a:t>Velocity </a:t>
              </a:r>
              <a:r>
                <a:rPr lang="en-IN" sz="2400" i="1" dirty="0">
                  <a:solidFill>
                    <a:schemeClr val="tx2"/>
                  </a:solidFill>
                </a:rPr>
                <a:t>c</a:t>
              </a:r>
              <a:endParaRPr lang="en-US" sz="2400" i="1" dirty="0">
                <a:solidFill>
                  <a:schemeClr val="tx2"/>
                </a:solidFill>
              </a:endParaRPr>
            </a:p>
          </p:txBody>
        </p:sp>
        <p:sp>
          <p:nvSpPr>
            <p:cNvPr id="29" name="TextBox 28">
              <a:extLst>
                <a:ext uri="{FF2B5EF4-FFF2-40B4-BE49-F238E27FC236}">
                  <a16:creationId xmlns:a16="http://schemas.microsoft.com/office/drawing/2014/main" id="{D016210B-BB75-4726-8D1F-614C2FAD48AB}"/>
                </a:ext>
              </a:extLst>
            </p:cNvPr>
            <p:cNvSpPr txBox="1"/>
            <p:nvPr/>
          </p:nvSpPr>
          <p:spPr>
            <a:xfrm>
              <a:off x="4935052" y="2343345"/>
              <a:ext cx="1703306" cy="461665"/>
            </a:xfrm>
            <a:prstGeom prst="rect">
              <a:avLst/>
            </a:prstGeom>
            <a:noFill/>
          </p:spPr>
          <p:txBody>
            <a:bodyPr wrap="square" rtlCol="0">
              <a:spAutoFit/>
            </a:bodyPr>
            <a:lstStyle/>
            <a:p>
              <a:pPr algn="ctr"/>
              <a:r>
                <a:rPr lang="en-IN" sz="2400" dirty="0">
                  <a:solidFill>
                    <a:schemeClr val="bg1"/>
                  </a:solidFill>
                  <a:effectLst/>
                </a:rPr>
                <a:t>Velocity </a:t>
              </a:r>
              <a:r>
                <a:rPr lang="en-IN" sz="2400" i="1" dirty="0">
                  <a:solidFill>
                    <a:schemeClr val="bg1"/>
                  </a:solidFill>
                  <a:effectLst/>
                </a:rPr>
                <a:t>v</a:t>
              </a:r>
              <a:endParaRPr lang="en-US" sz="2400" i="1" dirty="0">
                <a:solidFill>
                  <a:schemeClr val="bg1"/>
                </a:solidFill>
                <a:effectLst/>
              </a:endParaRPr>
            </a:p>
          </p:txBody>
        </p:sp>
      </p:grpSp>
      <p:sp>
        <p:nvSpPr>
          <p:cNvPr id="6" name="Rectangle 5">
            <a:extLst>
              <a:ext uri="{FF2B5EF4-FFF2-40B4-BE49-F238E27FC236}">
                <a16:creationId xmlns:a16="http://schemas.microsoft.com/office/drawing/2014/main" id="{69954F69-C49A-4C78-B1A4-B89EE2DEB8A3}"/>
              </a:ext>
            </a:extLst>
          </p:cNvPr>
          <p:cNvSpPr/>
          <p:nvPr/>
        </p:nvSpPr>
        <p:spPr>
          <a:xfrm>
            <a:off x="275437" y="1976504"/>
            <a:ext cx="5071036" cy="488149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9" name="Title 1">
                <a:extLst>
                  <a:ext uri="{FF2B5EF4-FFF2-40B4-BE49-F238E27FC236}">
                    <a16:creationId xmlns:a16="http://schemas.microsoft.com/office/drawing/2014/main" id="{0EDE3B77-83B6-44DC-9630-A49FE1586967}"/>
                  </a:ext>
                </a:extLst>
              </p:cNvPr>
              <p:cNvSpPr>
                <a:spLocks noGrp="1"/>
              </p:cNvSpPr>
              <p:nvPr>
                <p:ph type="title"/>
              </p:nvPr>
            </p:nvSpPr>
            <p:spPr/>
            <p:txBody>
              <a:bodyPr/>
              <a:lstStyle/>
              <a:p>
                <a:r>
                  <a:rPr lang="en-US" dirty="0"/>
                  <a:t>Refractive Index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𝑠𝑖𝑛</m:t>
                        </m:r>
                        <m:r>
                          <a:rPr lang="en-US" i="1">
                            <a:latin typeface="Cambria Math" panose="02040503050406030204" pitchFamily="18" charset="0"/>
                          </a:rPr>
                          <m:t>𝛼</m:t>
                        </m:r>
                      </m:num>
                      <m:den>
                        <m:r>
                          <a:rPr lang="en-US" i="1">
                            <a:latin typeface="Cambria Math" panose="02040503050406030204" pitchFamily="18" charset="0"/>
                          </a:rPr>
                          <m:t>𝑠𝑖𝑛</m:t>
                        </m:r>
                        <m:r>
                          <a:rPr lang="en-US" i="1">
                            <a:latin typeface="Cambria Math" panose="02040503050406030204" pitchFamily="18" charset="0"/>
                          </a:rPr>
                          <m:t>𝛽</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𝑐</m:t>
                        </m:r>
                      </m:num>
                      <m:den>
                        <m:r>
                          <a:rPr lang="en-US" i="1">
                            <a:latin typeface="Cambria Math" panose="02040503050406030204" pitchFamily="18" charset="0"/>
                          </a:rPr>
                          <m:t>𝑣</m:t>
                        </m:r>
                      </m:den>
                    </m:f>
                  </m:oMath>
                </a14:m>
                <a:r>
                  <a:rPr lang="en-US" dirty="0"/>
                  <a:t> </a:t>
                </a:r>
              </a:p>
            </p:txBody>
          </p:sp>
        </mc:Choice>
        <mc:Fallback>
          <p:sp>
            <p:nvSpPr>
              <p:cNvPr id="59" name="Title 1">
                <a:extLst>
                  <a:ext uri="{FF2B5EF4-FFF2-40B4-BE49-F238E27FC236}">
                    <a16:creationId xmlns:a16="http://schemas.microsoft.com/office/drawing/2014/main" id="{0EDE3B77-83B6-44DC-9630-A49FE1586967}"/>
                  </a:ext>
                </a:extLst>
              </p:cNvPr>
              <p:cNvSpPr>
                <a:spLocks noGrp="1" noRot="1" noChangeAspect="1" noMove="1" noResize="1" noEditPoints="1" noAdjustHandles="1" noChangeArrowheads="1" noChangeShapeType="1" noTextEdit="1"/>
              </p:cNvSpPr>
              <p:nvPr>
                <p:ph type="title"/>
              </p:nvPr>
            </p:nvSpPr>
            <p:spPr>
              <a:blipFill>
                <a:blip r:embed="rId4"/>
                <a:stretch>
                  <a:fillRect l="-237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51D94076-95A7-474E-87AB-4028E2A66F18}"/>
              </a:ext>
            </a:extLst>
          </p:cNvPr>
          <p:cNvSpPr/>
          <p:nvPr/>
        </p:nvSpPr>
        <p:spPr>
          <a:xfrm>
            <a:off x="5477511" y="74359"/>
            <a:ext cx="1517258" cy="12132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0664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6B66D-3729-41A4-9431-346D55CD61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953F5D-CFC5-4022-BBFF-FEF1475D57A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EFFA217-9E3B-49F9-8C7E-9DEB7B638858}"/>
              </a:ext>
            </a:extLst>
          </p:cNvPr>
          <p:cNvSpPr>
            <a:spLocks noGrp="1"/>
          </p:cNvSpPr>
          <p:nvPr>
            <p:ph type="sldNum" sz="quarter" idx="12"/>
          </p:nvPr>
        </p:nvSpPr>
        <p:spPr/>
        <p:txBody>
          <a:bodyPr/>
          <a:lstStyle/>
          <a:p>
            <a:fld id="{2613B20D-9B73-4C13-A358-2357A5C96DDA}" type="slidenum">
              <a:rPr lang="en-US" smtClean="0"/>
              <a:t>21</a:t>
            </a:fld>
            <a:endParaRPr lang="en-US" dirty="0"/>
          </a:p>
        </p:txBody>
      </p:sp>
      <p:sp>
        <p:nvSpPr>
          <p:cNvPr id="5" name="Rectangle 4">
            <a:extLst>
              <a:ext uri="{FF2B5EF4-FFF2-40B4-BE49-F238E27FC236}">
                <a16:creationId xmlns:a16="http://schemas.microsoft.com/office/drawing/2014/main" id="{F10700BD-B149-4914-8B61-68358EA999F8}"/>
              </a:ext>
            </a:extLst>
          </p:cNvPr>
          <p:cNvSpPr/>
          <p:nvPr/>
        </p:nvSpPr>
        <p:spPr>
          <a:xfrm>
            <a:off x="0" y="2767106"/>
            <a:ext cx="121920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How to measure the slowdown?</a:t>
            </a:r>
          </a:p>
        </p:txBody>
      </p:sp>
    </p:spTree>
    <p:extLst>
      <p:ext uri="{BB962C8B-B14F-4D97-AF65-F5344CB8AC3E}">
        <p14:creationId xmlns:p14="http://schemas.microsoft.com/office/powerpoint/2010/main" val="1972011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A74A-97A4-4560-AA9F-5DDFA8D72DA6}"/>
              </a:ext>
            </a:extLst>
          </p:cNvPr>
          <p:cNvSpPr>
            <a:spLocks noGrp="1"/>
          </p:cNvSpPr>
          <p:nvPr>
            <p:ph type="title"/>
          </p:nvPr>
        </p:nvSpPr>
        <p:spPr/>
        <p:txBody>
          <a:bodyPr/>
          <a:lstStyle/>
          <a:p>
            <a:r>
              <a:rPr lang="en-US" dirty="0"/>
              <a:t>Wireless Localization</a:t>
            </a:r>
          </a:p>
        </p:txBody>
      </p:sp>
      <p:sp>
        <p:nvSpPr>
          <p:cNvPr id="4" name="Slide Number Placeholder 3">
            <a:extLst>
              <a:ext uri="{FF2B5EF4-FFF2-40B4-BE49-F238E27FC236}">
                <a16:creationId xmlns:a16="http://schemas.microsoft.com/office/drawing/2014/main" id="{1F9A48DE-4253-423B-83BE-A46386BDF71B}"/>
              </a:ext>
            </a:extLst>
          </p:cNvPr>
          <p:cNvSpPr>
            <a:spLocks noGrp="1"/>
          </p:cNvSpPr>
          <p:nvPr>
            <p:ph type="sldNum" sz="quarter" idx="12"/>
          </p:nvPr>
        </p:nvSpPr>
        <p:spPr/>
        <p:txBody>
          <a:bodyPr/>
          <a:lstStyle/>
          <a:p>
            <a:fld id="{2613B20D-9B73-4C13-A358-2357A5C96DDA}" type="slidenum">
              <a:rPr lang="en-US" smtClean="0"/>
              <a:t>22</a:t>
            </a:fld>
            <a:endParaRPr lang="en-US" dirty="0"/>
          </a:p>
        </p:txBody>
      </p:sp>
      <p:grpSp>
        <p:nvGrpSpPr>
          <p:cNvPr id="38" name="Group 37">
            <a:extLst>
              <a:ext uri="{FF2B5EF4-FFF2-40B4-BE49-F238E27FC236}">
                <a16:creationId xmlns:a16="http://schemas.microsoft.com/office/drawing/2014/main" id="{04F99A28-FF14-45F9-9603-99675DD8F734}"/>
              </a:ext>
            </a:extLst>
          </p:cNvPr>
          <p:cNvGrpSpPr/>
          <p:nvPr/>
        </p:nvGrpSpPr>
        <p:grpSpPr>
          <a:xfrm>
            <a:off x="9197895" y="2248430"/>
            <a:ext cx="2173142" cy="2947465"/>
            <a:chOff x="7809057" y="2397741"/>
            <a:chExt cx="2173142" cy="2947465"/>
          </a:xfrm>
        </p:grpSpPr>
        <p:grpSp>
          <p:nvGrpSpPr>
            <p:cNvPr id="39" name="Group 38">
              <a:extLst>
                <a:ext uri="{FF2B5EF4-FFF2-40B4-BE49-F238E27FC236}">
                  <a16:creationId xmlns:a16="http://schemas.microsoft.com/office/drawing/2014/main" id="{0ABD34DA-AF1A-4DBA-98F5-A674EA4B0EAC}"/>
                </a:ext>
              </a:extLst>
            </p:cNvPr>
            <p:cNvGrpSpPr/>
            <p:nvPr/>
          </p:nvGrpSpPr>
          <p:grpSpPr>
            <a:xfrm flipH="1">
              <a:off x="7809057" y="2397741"/>
              <a:ext cx="1289941" cy="1298908"/>
              <a:chOff x="4868811" y="3898383"/>
              <a:chExt cx="1289941" cy="1298908"/>
            </a:xfrm>
          </p:grpSpPr>
          <p:sp>
            <p:nvSpPr>
              <p:cNvPr id="44" name="Oval 43">
                <a:extLst>
                  <a:ext uri="{FF2B5EF4-FFF2-40B4-BE49-F238E27FC236}">
                    <a16:creationId xmlns:a16="http://schemas.microsoft.com/office/drawing/2014/main" id="{77EBB526-05A2-4063-BA0D-D9F5A2232777}"/>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924FC1C-2417-4049-BB69-CF38C4952F4A}"/>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95AA117-414F-4312-BF31-2E777D5B31B5}"/>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8562F1A-EE15-4CAB-A2E3-77F581B55C8D}"/>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96A6BEF-39A6-4DC9-B8E8-59D92F95E387}"/>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Rounded Corners 39">
              <a:extLst>
                <a:ext uri="{FF2B5EF4-FFF2-40B4-BE49-F238E27FC236}">
                  <a16:creationId xmlns:a16="http://schemas.microsoft.com/office/drawing/2014/main" id="{7DD3221B-104F-4AAB-8654-2B9D89FD6F2D}"/>
                </a:ext>
              </a:extLst>
            </p:cNvPr>
            <p:cNvSpPr/>
            <p:nvPr/>
          </p:nvSpPr>
          <p:spPr>
            <a:xfrm>
              <a:off x="855681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solidFill>
                    <a:schemeClr val="tx2"/>
                  </a:solidFill>
                </a:rPr>
                <a:t>Rx</a:t>
              </a:r>
              <a:endParaRPr lang="en-US" dirty="0">
                <a:solidFill>
                  <a:schemeClr val="tx2"/>
                </a:solidFill>
              </a:endParaRPr>
            </a:p>
          </p:txBody>
        </p:sp>
        <p:sp>
          <p:nvSpPr>
            <p:cNvPr id="41" name="Isosceles Triangle 40">
              <a:extLst>
                <a:ext uri="{FF2B5EF4-FFF2-40B4-BE49-F238E27FC236}">
                  <a16:creationId xmlns:a16="http://schemas.microsoft.com/office/drawing/2014/main" id="{818E9FA2-D32A-4A8E-B26B-8C6BFEA3B5D4}"/>
                </a:ext>
              </a:extLst>
            </p:cNvPr>
            <p:cNvSpPr/>
            <p:nvPr/>
          </p:nvSpPr>
          <p:spPr>
            <a:xfrm rot="10800000">
              <a:off x="8556811" y="2951629"/>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6D6D31D2-EB24-45D6-9C5D-C8329597DADF}"/>
                </a:ext>
              </a:extLst>
            </p:cNvPr>
            <p:cNvCxnSpPr>
              <a:cxnSpLocks/>
            </p:cNvCxnSpPr>
            <p:nvPr/>
          </p:nvCxnSpPr>
          <p:spPr>
            <a:xfrm>
              <a:off x="8675415" y="3315166"/>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248BD2-EA51-4E82-B6E7-233038F72D8E}"/>
                </a:ext>
              </a:extLst>
            </p:cNvPr>
            <p:cNvCxnSpPr>
              <a:cxnSpLocks/>
            </p:cNvCxnSpPr>
            <p:nvPr/>
          </p:nvCxnSpPr>
          <p:spPr>
            <a:xfrm>
              <a:off x="8890568" y="3326649"/>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87EB6979-B32F-4A98-BB75-72E472E1289E}"/>
              </a:ext>
            </a:extLst>
          </p:cNvPr>
          <p:cNvGrpSpPr/>
          <p:nvPr/>
        </p:nvGrpSpPr>
        <p:grpSpPr>
          <a:xfrm>
            <a:off x="1377449" y="2269865"/>
            <a:ext cx="2124779" cy="2926030"/>
            <a:chOff x="1983441" y="2419176"/>
            <a:chExt cx="2124779" cy="2926030"/>
          </a:xfrm>
        </p:grpSpPr>
        <p:grpSp>
          <p:nvGrpSpPr>
            <p:cNvPr id="50" name="Group 49">
              <a:extLst>
                <a:ext uri="{FF2B5EF4-FFF2-40B4-BE49-F238E27FC236}">
                  <a16:creationId xmlns:a16="http://schemas.microsoft.com/office/drawing/2014/main" id="{80B38A3D-4A9D-4942-AFB3-403CF5E8AAAD}"/>
                </a:ext>
              </a:extLst>
            </p:cNvPr>
            <p:cNvGrpSpPr/>
            <p:nvPr/>
          </p:nvGrpSpPr>
          <p:grpSpPr>
            <a:xfrm>
              <a:off x="2818279" y="2419176"/>
              <a:ext cx="1289941" cy="1298908"/>
              <a:chOff x="4868811" y="3898383"/>
              <a:chExt cx="1289941" cy="1298908"/>
            </a:xfrm>
          </p:grpSpPr>
          <p:sp>
            <p:nvSpPr>
              <p:cNvPr id="55" name="Oval 54">
                <a:extLst>
                  <a:ext uri="{FF2B5EF4-FFF2-40B4-BE49-F238E27FC236}">
                    <a16:creationId xmlns:a16="http://schemas.microsoft.com/office/drawing/2014/main" id="{1C5BB851-D154-4A91-BB22-3C8212197ACC}"/>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A10B4D9-6C15-45E1-B7CA-EDD577550AEE}"/>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886798D-EE34-4E31-B12B-9D53B4262C27}"/>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00B284D-BBF9-4299-A9C6-42445B9DA460}"/>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1B701B2-29A3-4ECA-97EE-5E0E7B908A89}"/>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Rounded Corners 50">
              <a:extLst>
                <a:ext uri="{FF2B5EF4-FFF2-40B4-BE49-F238E27FC236}">
                  <a16:creationId xmlns:a16="http://schemas.microsoft.com/office/drawing/2014/main" id="{B118BDBE-2880-4DAC-AF42-3DB2226F221A}"/>
                </a:ext>
              </a:extLst>
            </p:cNvPr>
            <p:cNvSpPr/>
            <p:nvPr/>
          </p:nvSpPr>
          <p:spPr>
            <a:xfrm>
              <a:off x="198344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solidFill>
                    <a:schemeClr val="tx2"/>
                  </a:solidFill>
                </a:rPr>
                <a:t>Tx</a:t>
              </a:r>
              <a:endParaRPr lang="en-US" dirty="0">
                <a:solidFill>
                  <a:schemeClr val="tx2"/>
                </a:solidFill>
              </a:endParaRPr>
            </a:p>
          </p:txBody>
        </p:sp>
        <p:sp>
          <p:nvSpPr>
            <p:cNvPr id="52" name="Isosceles Triangle 51">
              <a:extLst>
                <a:ext uri="{FF2B5EF4-FFF2-40B4-BE49-F238E27FC236}">
                  <a16:creationId xmlns:a16="http://schemas.microsoft.com/office/drawing/2014/main" id="{AC082C4B-884F-44DC-A853-FDE174B5A1F4}"/>
                </a:ext>
              </a:extLst>
            </p:cNvPr>
            <p:cNvSpPr/>
            <p:nvPr/>
          </p:nvSpPr>
          <p:spPr>
            <a:xfrm rot="10800000">
              <a:off x="2748039" y="2963816"/>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3707A5BC-4793-48AA-B1C6-2468C6552A93}"/>
                </a:ext>
              </a:extLst>
            </p:cNvPr>
            <p:cNvCxnSpPr>
              <a:cxnSpLocks/>
            </p:cNvCxnSpPr>
            <p:nvPr/>
          </p:nvCxnSpPr>
          <p:spPr>
            <a:xfrm>
              <a:off x="2866643" y="3327353"/>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6D1B555-057B-4D1C-93E0-4993CDCE3F47}"/>
                </a:ext>
              </a:extLst>
            </p:cNvPr>
            <p:cNvCxnSpPr>
              <a:cxnSpLocks/>
            </p:cNvCxnSpPr>
            <p:nvPr/>
          </p:nvCxnSpPr>
          <p:spPr>
            <a:xfrm>
              <a:off x="3081796" y="3338836"/>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969F3D7A-663D-4AF3-8666-B624EDF0CA5B}"/>
              </a:ext>
            </a:extLst>
          </p:cNvPr>
          <p:cNvCxnSpPr/>
          <p:nvPr/>
        </p:nvCxnSpPr>
        <p:spPr>
          <a:xfrm>
            <a:off x="2772137" y="3477880"/>
            <a:ext cx="7176064" cy="0"/>
          </a:xfrm>
          <a:prstGeom prst="straightConnector1">
            <a:avLst/>
          </a:prstGeom>
          <a:ln w="25400">
            <a:solidFill>
              <a:schemeClr val="tx1"/>
            </a:solidFill>
            <a:prstDash val="dash"/>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4129011-7371-469F-9387-C6E27CB4C91A}"/>
              </a:ext>
            </a:extLst>
          </p:cNvPr>
          <p:cNvSpPr txBox="1"/>
          <p:nvPr/>
        </p:nvSpPr>
        <p:spPr>
          <a:xfrm>
            <a:off x="5543453" y="2964506"/>
            <a:ext cx="1863011" cy="523220"/>
          </a:xfrm>
          <a:prstGeom prst="rect">
            <a:avLst/>
          </a:prstGeom>
          <a:noFill/>
        </p:spPr>
        <p:txBody>
          <a:bodyPr wrap="none" rtlCol="0">
            <a:spAutoFit/>
          </a:bodyPr>
          <a:lstStyle/>
          <a:p>
            <a:r>
              <a:rPr lang="en-IN" sz="2800" dirty="0"/>
              <a:t>Distance?</a:t>
            </a:r>
            <a:endParaRPr lang="en-US" sz="2800" i="1" dirty="0"/>
          </a:p>
        </p:txBody>
      </p:sp>
    </p:spTree>
    <p:extLst>
      <p:ext uri="{BB962C8B-B14F-4D97-AF65-F5344CB8AC3E}">
        <p14:creationId xmlns:p14="http://schemas.microsoft.com/office/powerpoint/2010/main" val="2554044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D8AC06BE-B767-4167-867F-0C60A75F2C88}"/>
              </a:ext>
            </a:extLst>
          </p:cNvPr>
          <p:cNvGrpSpPr/>
          <p:nvPr/>
        </p:nvGrpSpPr>
        <p:grpSpPr>
          <a:xfrm>
            <a:off x="9197895" y="2248430"/>
            <a:ext cx="2173142" cy="2947465"/>
            <a:chOff x="7809057" y="2397741"/>
            <a:chExt cx="2173142" cy="2947465"/>
          </a:xfrm>
        </p:grpSpPr>
        <p:grpSp>
          <p:nvGrpSpPr>
            <p:cNvPr id="30" name="Group 29">
              <a:extLst>
                <a:ext uri="{FF2B5EF4-FFF2-40B4-BE49-F238E27FC236}">
                  <a16:creationId xmlns:a16="http://schemas.microsoft.com/office/drawing/2014/main" id="{6E58C4BB-B86B-4C92-AE3A-99AB586A4AA8}"/>
                </a:ext>
              </a:extLst>
            </p:cNvPr>
            <p:cNvGrpSpPr/>
            <p:nvPr/>
          </p:nvGrpSpPr>
          <p:grpSpPr>
            <a:xfrm flipH="1">
              <a:off x="7809057" y="2397741"/>
              <a:ext cx="1289941" cy="1298908"/>
              <a:chOff x="4868811" y="3898383"/>
              <a:chExt cx="1289941" cy="1298908"/>
            </a:xfrm>
          </p:grpSpPr>
          <p:sp>
            <p:nvSpPr>
              <p:cNvPr id="35" name="Oval 34">
                <a:extLst>
                  <a:ext uri="{FF2B5EF4-FFF2-40B4-BE49-F238E27FC236}">
                    <a16:creationId xmlns:a16="http://schemas.microsoft.com/office/drawing/2014/main" id="{7DD3C135-6EBB-4EEC-AC00-E19BB21BCD84}"/>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576F12-B383-42F5-8E8C-14BD192B51AC}"/>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8B06843-89B2-434F-996F-5F3D3C58359E}"/>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F766594-1769-41AC-B993-2157D3CDC136}"/>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AEA07EE-7480-43BF-A56B-E563EF2F365F}"/>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Rounded Corners 30">
              <a:extLst>
                <a:ext uri="{FF2B5EF4-FFF2-40B4-BE49-F238E27FC236}">
                  <a16:creationId xmlns:a16="http://schemas.microsoft.com/office/drawing/2014/main" id="{1A88EE27-CE68-4AC2-B480-D77EE7D368E2}"/>
                </a:ext>
              </a:extLst>
            </p:cNvPr>
            <p:cNvSpPr/>
            <p:nvPr/>
          </p:nvSpPr>
          <p:spPr>
            <a:xfrm>
              <a:off x="855681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solidFill>
                    <a:schemeClr val="tx2"/>
                  </a:solidFill>
                </a:rPr>
                <a:t>Rx</a:t>
              </a:r>
              <a:endParaRPr lang="en-US" dirty="0">
                <a:solidFill>
                  <a:schemeClr val="tx2"/>
                </a:solidFill>
              </a:endParaRPr>
            </a:p>
          </p:txBody>
        </p:sp>
        <p:sp>
          <p:nvSpPr>
            <p:cNvPr id="32" name="Isosceles Triangle 31">
              <a:extLst>
                <a:ext uri="{FF2B5EF4-FFF2-40B4-BE49-F238E27FC236}">
                  <a16:creationId xmlns:a16="http://schemas.microsoft.com/office/drawing/2014/main" id="{5D1A9F45-53A6-4AC3-B77A-A9E6C9641F7C}"/>
                </a:ext>
              </a:extLst>
            </p:cNvPr>
            <p:cNvSpPr/>
            <p:nvPr/>
          </p:nvSpPr>
          <p:spPr>
            <a:xfrm rot="10800000">
              <a:off x="8556811" y="2951629"/>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9AD8B4F-175A-4E7A-B5C3-49F159B63B34}"/>
                </a:ext>
              </a:extLst>
            </p:cNvPr>
            <p:cNvCxnSpPr>
              <a:cxnSpLocks/>
            </p:cNvCxnSpPr>
            <p:nvPr/>
          </p:nvCxnSpPr>
          <p:spPr>
            <a:xfrm>
              <a:off x="8675415" y="3315166"/>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D1DEDF-A08C-4296-AEE3-B7656BDDF0FC}"/>
                </a:ext>
              </a:extLst>
            </p:cNvPr>
            <p:cNvCxnSpPr>
              <a:cxnSpLocks/>
            </p:cNvCxnSpPr>
            <p:nvPr/>
          </p:nvCxnSpPr>
          <p:spPr>
            <a:xfrm>
              <a:off x="8890568" y="3326649"/>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4BCE906-7CE0-4D75-B61B-2AF2B3B75EDF}"/>
              </a:ext>
            </a:extLst>
          </p:cNvPr>
          <p:cNvGrpSpPr/>
          <p:nvPr/>
        </p:nvGrpSpPr>
        <p:grpSpPr>
          <a:xfrm>
            <a:off x="1377449" y="2269865"/>
            <a:ext cx="2124779" cy="2926030"/>
            <a:chOff x="1983441" y="2419176"/>
            <a:chExt cx="2124779" cy="2926030"/>
          </a:xfrm>
        </p:grpSpPr>
        <p:grpSp>
          <p:nvGrpSpPr>
            <p:cNvPr id="15" name="Group 14">
              <a:extLst>
                <a:ext uri="{FF2B5EF4-FFF2-40B4-BE49-F238E27FC236}">
                  <a16:creationId xmlns:a16="http://schemas.microsoft.com/office/drawing/2014/main" id="{5E8C6882-F9E5-4E6C-A298-33728DAE8E27}"/>
                </a:ext>
              </a:extLst>
            </p:cNvPr>
            <p:cNvGrpSpPr/>
            <p:nvPr/>
          </p:nvGrpSpPr>
          <p:grpSpPr>
            <a:xfrm>
              <a:off x="2818279" y="2419176"/>
              <a:ext cx="1289941" cy="1298908"/>
              <a:chOff x="4868811" y="3898383"/>
              <a:chExt cx="1289941" cy="1298908"/>
            </a:xfrm>
          </p:grpSpPr>
          <p:sp>
            <p:nvSpPr>
              <p:cNvPr id="20" name="Oval 19">
                <a:extLst>
                  <a:ext uri="{FF2B5EF4-FFF2-40B4-BE49-F238E27FC236}">
                    <a16:creationId xmlns:a16="http://schemas.microsoft.com/office/drawing/2014/main" id="{C0C7F309-28E2-42E4-B06C-03A413F4BA9E}"/>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AB8D6E-583B-42C1-8443-E21506FAC304}"/>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FBE1FD5-56F3-49D6-A600-A64D16D3FD04}"/>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10E05A-CEC8-495A-BB85-1F0384D4B15A}"/>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353D1A4-FF1E-43A9-9699-99A05BE461BC}"/>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5">
              <a:extLst>
                <a:ext uri="{FF2B5EF4-FFF2-40B4-BE49-F238E27FC236}">
                  <a16:creationId xmlns:a16="http://schemas.microsoft.com/office/drawing/2014/main" id="{E86667F4-BB2C-4017-A906-606710C6168D}"/>
                </a:ext>
              </a:extLst>
            </p:cNvPr>
            <p:cNvSpPr/>
            <p:nvPr/>
          </p:nvSpPr>
          <p:spPr>
            <a:xfrm>
              <a:off x="198344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solidFill>
                    <a:schemeClr val="tx2"/>
                  </a:solidFill>
                </a:rPr>
                <a:t>Tx</a:t>
              </a:r>
              <a:endParaRPr lang="en-US" dirty="0">
                <a:solidFill>
                  <a:schemeClr val="tx2"/>
                </a:solidFill>
              </a:endParaRPr>
            </a:p>
          </p:txBody>
        </p:sp>
        <p:sp>
          <p:nvSpPr>
            <p:cNvPr id="17" name="Isosceles Triangle 16">
              <a:extLst>
                <a:ext uri="{FF2B5EF4-FFF2-40B4-BE49-F238E27FC236}">
                  <a16:creationId xmlns:a16="http://schemas.microsoft.com/office/drawing/2014/main" id="{1D0FED02-AECA-46A3-AA34-C738E3829553}"/>
                </a:ext>
              </a:extLst>
            </p:cNvPr>
            <p:cNvSpPr/>
            <p:nvPr/>
          </p:nvSpPr>
          <p:spPr>
            <a:xfrm rot="10800000">
              <a:off x="2748039" y="2963816"/>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FC453EF-025C-457F-9BAF-057F583DAC0D}"/>
                </a:ext>
              </a:extLst>
            </p:cNvPr>
            <p:cNvCxnSpPr>
              <a:cxnSpLocks/>
            </p:cNvCxnSpPr>
            <p:nvPr/>
          </p:nvCxnSpPr>
          <p:spPr>
            <a:xfrm>
              <a:off x="2866643" y="3327353"/>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8166D8-A3A9-4F31-A5D2-0E9E8430E117}"/>
                </a:ext>
              </a:extLst>
            </p:cNvPr>
            <p:cNvCxnSpPr>
              <a:cxnSpLocks/>
            </p:cNvCxnSpPr>
            <p:nvPr/>
          </p:nvCxnSpPr>
          <p:spPr>
            <a:xfrm>
              <a:off x="3081796" y="3338836"/>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C016860-A754-4337-B4F9-47BAD0F588D1}"/>
              </a:ext>
            </a:extLst>
          </p:cNvPr>
          <p:cNvSpPr>
            <a:spLocks noGrp="1"/>
          </p:cNvSpPr>
          <p:nvPr>
            <p:ph type="title"/>
          </p:nvPr>
        </p:nvSpPr>
        <p:spPr/>
        <p:txBody>
          <a:bodyPr/>
          <a:lstStyle/>
          <a:p>
            <a:r>
              <a:rPr lang="en-US" dirty="0"/>
              <a:t>Time of Flight</a:t>
            </a:r>
          </a:p>
        </p:txBody>
      </p:sp>
      <p:sp>
        <p:nvSpPr>
          <p:cNvPr id="4" name="Slide Number Placeholder 3">
            <a:extLst>
              <a:ext uri="{FF2B5EF4-FFF2-40B4-BE49-F238E27FC236}">
                <a16:creationId xmlns:a16="http://schemas.microsoft.com/office/drawing/2014/main" id="{B96B24BD-2CA7-4AD0-8F87-FB2A52EDFEE8}"/>
              </a:ext>
            </a:extLst>
          </p:cNvPr>
          <p:cNvSpPr>
            <a:spLocks noGrp="1"/>
          </p:cNvSpPr>
          <p:nvPr>
            <p:ph type="sldNum" sz="quarter" idx="12"/>
          </p:nvPr>
        </p:nvSpPr>
        <p:spPr/>
        <p:txBody>
          <a:bodyPr/>
          <a:lstStyle/>
          <a:p>
            <a:fld id="{2613B20D-9B73-4C13-A358-2357A5C96DDA}" type="slidenum">
              <a:rPr lang="en-US" smtClean="0"/>
              <a:t>23</a:t>
            </a:fld>
            <a:endParaRPr lang="en-US" dirty="0"/>
          </a:p>
        </p:txBody>
      </p:sp>
      <p:cxnSp>
        <p:nvCxnSpPr>
          <p:cNvPr id="12" name="Straight Arrow Connector 11">
            <a:extLst>
              <a:ext uri="{FF2B5EF4-FFF2-40B4-BE49-F238E27FC236}">
                <a16:creationId xmlns:a16="http://schemas.microsoft.com/office/drawing/2014/main" id="{341093CC-B43D-4381-993F-38720DA93EDD}"/>
              </a:ext>
            </a:extLst>
          </p:cNvPr>
          <p:cNvCxnSpPr/>
          <p:nvPr/>
        </p:nvCxnSpPr>
        <p:spPr>
          <a:xfrm>
            <a:off x="2772137" y="3477880"/>
            <a:ext cx="7176064" cy="0"/>
          </a:xfrm>
          <a:prstGeom prst="straightConnector1">
            <a:avLst/>
          </a:prstGeom>
          <a:ln w="1270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A3EF72-EFB0-4674-B2E6-1C0CE557A0CA}"/>
              </a:ext>
            </a:extLst>
          </p:cNvPr>
          <p:cNvSpPr txBox="1"/>
          <p:nvPr/>
        </p:nvSpPr>
        <p:spPr>
          <a:xfrm>
            <a:off x="4275334" y="2995283"/>
            <a:ext cx="4176143" cy="954107"/>
          </a:xfrm>
          <a:prstGeom prst="rect">
            <a:avLst/>
          </a:prstGeom>
          <a:noFill/>
        </p:spPr>
        <p:txBody>
          <a:bodyPr wrap="none" rtlCol="0">
            <a:spAutoFit/>
          </a:bodyPr>
          <a:lstStyle/>
          <a:p>
            <a:pPr algn="ctr"/>
            <a:r>
              <a:rPr lang="en-IN" sz="2800" dirty="0">
                <a:solidFill>
                  <a:srgbClr val="FF0000"/>
                </a:solidFill>
              </a:rPr>
              <a:t>Time of flight </a:t>
            </a:r>
          </a:p>
          <a:p>
            <a:pPr algn="ctr"/>
            <a:r>
              <a:rPr lang="en-IN" sz="2800" dirty="0">
                <a:solidFill>
                  <a:srgbClr val="FF0000"/>
                </a:solidFill>
              </a:rPr>
              <a:t>as a proxy for distance</a:t>
            </a:r>
            <a:endParaRPr lang="en-US" sz="2800" i="1" dirty="0">
              <a:solidFill>
                <a:srgbClr val="FF0000"/>
              </a:solidFill>
            </a:endParaRPr>
          </a:p>
        </p:txBody>
      </p:sp>
    </p:spTree>
    <p:extLst>
      <p:ext uri="{BB962C8B-B14F-4D97-AF65-F5344CB8AC3E}">
        <p14:creationId xmlns:p14="http://schemas.microsoft.com/office/powerpoint/2010/main" val="136257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476F77-BDC7-454D-AC3D-372704A5030F}"/>
              </a:ext>
            </a:extLst>
          </p:cNvPr>
          <p:cNvSpPr/>
          <p:nvPr/>
        </p:nvSpPr>
        <p:spPr>
          <a:xfrm>
            <a:off x="5243332" y="2384386"/>
            <a:ext cx="2245489" cy="22686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dirty="0">
                <a:solidFill>
                  <a:schemeClr val="tx1"/>
                </a:solidFill>
              </a:rPr>
              <a:t>Liquid</a:t>
            </a:r>
            <a:endParaRPr lang="en-US" dirty="0">
              <a:solidFill>
                <a:schemeClr val="tx1"/>
              </a:solidFill>
            </a:endParaRPr>
          </a:p>
        </p:txBody>
      </p:sp>
      <p:grpSp>
        <p:nvGrpSpPr>
          <p:cNvPr id="27" name="Group 26">
            <a:extLst>
              <a:ext uri="{FF2B5EF4-FFF2-40B4-BE49-F238E27FC236}">
                <a16:creationId xmlns:a16="http://schemas.microsoft.com/office/drawing/2014/main" id="{522C89B2-B656-4D5C-BE12-54FCC85198E4}"/>
              </a:ext>
            </a:extLst>
          </p:cNvPr>
          <p:cNvGrpSpPr/>
          <p:nvPr/>
        </p:nvGrpSpPr>
        <p:grpSpPr>
          <a:xfrm>
            <a:off x="9197895" y="2248430"/>
            <a:ext cx="2173142" cy="2947465"/>
            <a:chOff x="7809057" y="2397741"/>
            <a:chExt cx="2173142" cy="2947465"/>
          </a:xfrm>
        </p:grpSpPr>
        <p:grpSp>
          <p:nvGrpSpPr>
            <p:cNvPr id="28" name="Group 27">
              <a:extLst>
                <a:ext uri="{FF2B5EF4-FFF2-40B4-BE49-F238E27FC236}">
                  <a16:creationId xmlns:a16="http://schemas.microsoft.com/office/drawing/2014/main" id="{2BD8BA89-FA57-4978-A5D9-D6D865B4DAE9}"/>
                </a:ext>
              </a:extLst>
            </p:cNvPr>
            <p:cNvGrpSpPr/>
            <p:nvPr/>
          </p:nvGrpSpPr>
          <p:grpSpPr>
            <a:xfrm flipH="1">
              <a:off x="7809057" y="2397741"/>
              <a:ext cx="1289941" cy="1298908"/>
              <a:chOff x="4868811" y="3898383"/>
              <a:chExt cx="1289941" cy="1298908"/>
            </a:xfrm>
          </p:grpSpPr>
          <p:sp>
            <p:nvSpPr>
              <p:cNvPr id="33" name="Oval 32">
                <a:extLst>
                  <a:ext uri="{FF2B5EF4-FFF2-40B4-BE49-F238E27FC236}">
                    <a16:creationId xmlns:a16="http://schemas.microsoft.com/office/drawing/2014/main" id="{8550226D-F59D-405F-9DB0-DA3A89F5A2EC}"/>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1E1E580-05C4-4B3A-B3E3-F138C6A1E9E9}"/>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AA0D801-872E-4101-A809-6C583B0A76A5}"/>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2B1EF24-32D5-4237-B5AB-F6B110C4B2A2}"/>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A3122B7-3E5F-4598-9849-6BF14FFB60D8}"/>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Rounded Corners 28">
              <a:extLst>
                <a:ext uri="{FF2B5EF4-FFF2-40B4-BE49-F238E27FC236}">
                  <a16:creationId xmlns:a16="http://schemas.microsoft.com/office/drawing/2014/main" id="{F0962E7A-5BAE-4BFD-B236-97C00D7901C7}"/>
                </a:ext>
              </a:extLst>
            </p:cNvPr>
            <p:cNvSpPr/>
            <p:nvPr/>
          </p:nvSpPr>
          <p:spPr>
            <a:xfrm>
              <a:off x="855681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solidFill>
                    <a:schemeClr val="tx2"/>
                  </a:solidFill>
                </a:rPr>
                <a:t>Rx</a:t>
              </a:r>
              <a:endParaRPr lang="en-US" dirty="0">
                <a:solidFill>
                  <a:schemeClr val="tx2"/>
                </a:solidFill>
              </a:endParaRPr>
            </a:p>
          </p:txBody>
        </p:sp>
        <p:sp>
          <p:nvSpPr>
            <p:cNvPr id="30" name="Isosceles Triangle 29">
              <a:extLst>
                <a:ext uri="{FF2B5EF4-FFF2-40B4-BE49-F238E27FC236}">
                  <a16:creationId xmlns:a16="http://schemas.microsoft.com/office/drawing/2014/main" id="{E2992FA4-58DC-4A59-BE34-F055E7ED9A0C}"/>
                </a:ext>
              </a:extLst>
            </p:cNvPr>
            <p:cNvSpPr/>
            <p:nvPr/>
          </p:nvSpPr>
          <p:spPr>
            <a:xfrm rot="10800000">
              <a:off x="8556811" y="2951629"/>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72B12D7B-8A00-4882-AFF4-902E643E6BD5}"/>
                </a:ext>
              </a:extLst>
            </p:cNvPr>
            <p:cNvCxnSpPr>
              <a:cxnSpLocks/>
            </p:cNvCxnSpPr>
            <p:nvPr/>
          </p:nvCxnSpPr>
          <p:spPr>
            <a:xfrm>
              <a:off x="8675415" y="3315166"/>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A9646F-2C38-43E5-8020-38C6FD3B5262}"/>
                </a:ext>
              </a:extLst>
            </p:cNvPr>
            <p:cNvCxnSpPr>
              <a:cxnSpLocks/>
            </p:cNvCxnSpPr>
            <p:nvPr/>
          </p:nvCxnSpPr>
          <p:spPr>
            <a:xfrm>
              <a:off x="8890568" y="3326649"/>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86370FD-B1F2-4D38-82D8-B4011C861278}"/>
              </a:ext>
            </a:extLst>
          </p:cNvPr>
          <p:cNvGrpSpPr/>
          <p:nvPr/>
        </p:nvGrpSpPr>
        <p:grpSpPr>
          <a:xfrm>
            <a:off x="1377449" y="2269865"/>
            <a:ext cx="2124779" cy="2926030"/>
            <a:chOff x="1983441" y="2419176"/>
            <a:chExt cx="2124779" cy="2926030"/>
          </a:xfrm>
        </p:grpSpPr>
        <p:grpSp>
          <p:nvGrpSpPr>
            <p:cNvPr id="39" name="Group 38">
              <a:extLst>
                <a:ext uri="{FF2B5EF4-FFF2-40B4-BE49-F238E27FC236}">
                  <a16:creationId xmlns:a16="http://schemas.microsoft.com/office/drawing/2014/main" id="{8E3FAD72-CC20-4526-9355-AA2FF29AC5DF}"/>
                </a:ext>
              </a:extLst>
            </p:cNvPr>
            <p:cNvGrpSpPr/>
            <p:nvPr/>
          </p:nvGrpSpPr>
          <p:grpSpPr>
            <a:xfrm>
              <a:off x="2818279" y="2419176"/>
              <a:ext cx="1289941" cy="1298908"/>
              <a:chOff x="4868811" y="3898383"/>
              <a:chExt cx="1289941" cy="1298908"/>
            </a:xfrm>
          </p:grpSpPr>
          <p:sp>
            <p:nvSpPr>
              <p:cNvPr id="44" name="Oval 43">
                <a:extLst>
                  <a:ext uri="{FF2B5EF4-FFF2-40B4-BE49-F238E27FC236}">
                    <a16:creationId xmlns:a16="http://schemas.microsoft.com/office/drawing/2014/main" id="{573524A5-B320-48DB-9CC7-8FDD093560F9}"/>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3BFD75B-A9AE-409C-80FF-0A9718F72FCE}"/>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F56CFCB-8662-4B17-AC07-792EFAE239CB}"/>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63CE2B3-6784-4F14-99E9-953FC075A0EC}"/>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A7C8596-626C-484A-B4F4-7ACA34FDBB3B}"/>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Rounded Corners 39">
              <a:extLst>
                <a:ext uri="{FF2B5EF4-FFF2-40B4-BE49-F238E27FC236}">
                  <a16:creationId xmlns:a16="http://schemas.microsoft.com/office/drawing/2014/main" id="{6B27DE7F-71BF-4F74-BB22-9D12A9472D4B}"/>
                </a:ext>
              </a:extLst>
            </p:cNvPr>
            <p:cNvSpPr/>
            <p:nvPr/>
          </p:nvSpPr>
          <p:spPr>
            <a:xfrm>
              <a:off x="198344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solidFill>
                    <a:schemeClr val="tx2"/>
                  </a:solidFill>
                </a:rPr>
                <a:t>Tx</a:t>
              </a:r>
              <a:endParaRPr lang="en-US" dirty="0">
                <a:solidFill>
                  <a:schemeClr val="tx2"/>
                </a:solidFill>
              </a:endParaRPr>
            </a:p>
          </p:txBody>
        </p:sp>
        <p:sp>
          <p:nvSpPr>
            <p:cNvPr id="41" name="Isosceles Triangle 40">
              <a:extLst>
                <a:ext uri="{FF2B5EF4-FFF2-40B4-BE49-F238E27FC236}">
                  <a16:creationId xmlns:a16="http://schemas.microsoft.com/office/drawing/2014/main" id="{3E2A97A1-DFF4-4F37-895C-A24B5FC0B84E}"/>
                </a:ext>
              </a:extLst>
            </p:cNvPr>
            <p:cNvSpPr/>
            <p:nvPr/>
          </p:nvSpPr>
          <p:spPr>
            <a:xfrm rot="10800000">
              <a:off x="2748039" y="2963816"/>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05E7E82-2EE3-4893-9749-753B71AC26F2}"/>
                </a:ext>
              </a:extLst>
            </p:cNvPr>
            <p:cNvCxnSpPr>
              <a:cxnSpLocks/>
            </p:cNvCxnSpPr>
            <p:nvPr/>
          </p:nvCxnSpPr>
          <p:spPr>
            <a:xfrm>
              <a:off x="2866643" y="3327353"/>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F31D6-65CB-429A-8A14-F9D23CA247F5}"/>
                </a:ext>
              </a:extLst>
            </p:cNvPr>
            <p:cNvCxnSpPr>
              <a:cxnSpLocks/>
            </p:cNvCxnSpPr>
            <p:nvPr/>
          </p:nvCxnSpPr>
          <p:spPr>
            <a:xfrm>
              <a:off x="3081796" y="3338836"/>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D211230D-307A-4B94-B37B-1158A822BA20}"/>
              </a:ext>
            </a:extLst>
          </p:cNvPr>
          <p:cNvCxnSpPr>
            <a:cxnSpLocks/>
          </p:cNvCxnSpPr>
          <p:nvPr/>
        </p:nvCxnSpPr>
        <p:spPr>
          <a:xfrm>
            <a:off x="9960014" y="5108386"/>
            <a:ext cx="1" cy="576134"/>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3037C9-699E-44A9-BC03-F60F4D0BE11D}"/>
              </a:ext>
            </a:extLst>
          </p:cNvPr>
          <p:cNvCxnSpPr>
            <a:cxnSpLocks/>
          </p:cNvCxnSpPr>
          <p:nvPr/>
        </p:nvCxnSpPr>
        <p:spPr>
          <a:xfrm>
            <a:off x="2772137" y="5048113"/>
            <a:ext cx="1" cy="636407"/>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016860-A754-4337-B4F9-47BAD0F588D1}"/>
              </a:ext>
            </a:extLst>
          </p:cNvPr>
          <p:cNvSpPr>
            <a:spLocks noGrp="1"/>
          </p:cNvSpPr>
          <p:nvPr>
            <p:ph type="title"/>
          </p:nvPr>
        </p:nvSpPr>
        <p:spPr/>
        <p:txBody>
          <a:bodyPr/>
          <a:lstStyle/>
          <a:p>
            <a:r>
              <a:rPr lang="en-US" dirty="0"/>
              <a:t>Time of Flight</a:t>
            </a:r>
          </a:p>
        </p:txBody>
      </p:sp>
      <p:sp>
        <p:nvSpPr>
          <p:cNvPr id="4" name="Slide Number Placeholder 3">
            <a:extLst>
              <a:ext uri="{FF2B5EF4-FFF2-40B4-BE49-F238E27FC236}">
                <a16:creationId xmlns:a16="http://schemas.microsoft.com/office/drawing/2014/main" id="{B96B24BD-2CA7-4AD0-8F87-FB2A52EDFEE8}"/>
              </a:ext>
            </a:extLst>
          </p:cNvPr>
          <p:cNvSpPr>
            <a:spLocks noGrp="1"/>
          </p:cNvSpPr>
          <p:nvPr>
            <p:ph type="sldNum" sz="quarter" idx="12"/>
          </p:nvPr>
        </p:nvSpPr>
        <p:spPr/>
        <p:txBody>
          <a:bodyPr/>
          <a:lstStyle/>
          <a:p>
            <a:fld id="{2613B20D-9B73-4C13-A358-2357A5C96DDA}" type="slidenum">
              <a:rPr lang="en-US" smtClean="0"/>
              <a:t>24</a:t>
            </a:fld>
            <a:endParaRPr lang="en-US" dirty="0"/>
          </a:p>
        </p:txBody>
      </p:sp>
      <p:grpSp>
        <p:nvGrpSpPr>
          <p:cNvPr id="3" name="Group 2">
            <a:extLst>
              <a:ext uri="{FF2B5EF4-FFF2-40B4-BE49-F238E27FC236}">
                <a16:creationId xmlns:a16="http://schemas.microsoft.com/office/drawing/2014/main" id="{D2917DBD-2A8C-4956-973F-23975B13CEEF}"/>
              </a:ext>
            </a:extLst>
          </p:cNvPr>
          <p:cNvGrpSpPr/>
          <p:nvPr/>
        </p:nvGrpSpPr>
        <p:grpSpPr>
          <a:xfrm>
            <a:off x="2772137" y="3071144"/>
            <a:ext cx="7176064" cy="461665"/>
            <a:chOff x="2772137" y="3071144"/>
            <a:chExt cx="7176064" cy="461665"/>
          </a:xfrm>
        </p:grpSpPr>
        <p:cxnSp>
          <p:nvCxnSpPr>
            <p:cNvPr id="12" name="Straight Arrow Connector 11">
              <a:extLst>
                <a:ext uri="{FF2B5EF4-FFF2-40B4-BE49-F238E27FC236}">
                  <a16:creationId xmlns:a16="http://schemas.microsoft.com/office/drawing/2014/main" id="{341093CC-B43D-4381-993F-38720DA93EDD}"/>
                </a:ext>
              </a:extLst>
            </p:cNvPr>
            <p:cNvCxnSpPr/>
            <p:nvPr/>
          </p:nvCxnSpPr>
          <p:spPr>
            <a:xfrm>
              <a:off x="2772137" y="3477880"/>
              <a:ext cx="7176064" cy="0"/>
            </a:xfrm>
            <a:prstGeom prst="straightConnector1">
              <a:avLst/>
            </a:prstGeom>
            <a:ln w="1270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A3EF72-EFB0-4674-B2E6-1C0CE557A0CA}"/>
                </a:ext>
              </a:extLst>
            </p:cNvPr>
            <p:cNvSpPr txBox="1"/>
            <p:nvPr/>
          </p:nvSpPr>
          <p:spPr>
            <a:xfrm>
              <a:off x="5549544" y="3071144"/>
              <a:ext cx="1612942" cy="461665"/>
            </a:xfrm>
            <a:prstGeom prst="rect">
              <a:avLst/>
            </a:prstGeom>
            <a:noFill/>
          </p:spPr>
          <p:txBody>
            <a:bodyPr wrap="none" rtlCol="0">
              <a:spAutoFit/>
            </a:bodyPr>
            <a:lstStyle/>
            <a:p>
              <a:r>
                <a:rPr lang="en-IN" sz="2400" dirty="0" err="1"/>
                <a:t>ToF</a:t>
              </a:r>
              <a:r>
                <a:rPr lang="en-IN" sz="2400" dirty="0"/>
                <a:t> in air</a:t>
              </a:r>
              <a:endParaRPr lang="en-US" sz="2400" i="1" dirty="0"/>
            </a:p>
          </p:txBody>
        </p:sp>
      </p:grpSp>
      <p:grpSp>
        <p:nvGrpSpPr>
          <p:cNvPr id="51" name="Group 50">
            <a:extLst>
              <a:ext uri="{FF2B5EF4-FFF2-40B4-BE49-F238E27FC236}">
                <a16:creationId xmlns:a16="http://schemas.microsoft.com/office/drawing/2014/main" id="{95064E1C-7E93-43D4-A68B-847ACA236D42}"/>
              </a:ext>
            </a:extLst>
          </p:cNvPr>
          <p:cNvGrpSpPr/>
          <p:nvPr/>
        </p:nvGrpSpPr>
        <p:grpSpPr>
          <a:xfrm>
            <a:off x="5266480" y="4739054"/>
            <a:ext cx="2210527" cy="369332"/>
            <a:chOff x="5266480" y="4739054"/>
            <a:chExt cx="2210527" cy="369332"/>
          </a:xfrm>
        </p:grpSpPr>
        <p:cxnSp>
          <p:nvCxnSpPr>
            <p:cNvPr id="52" name="Straight Arrow Connector 51">
              <a:extLst>
                <a:ext uri="{FF2B5EF4-FFF2-40B4-BE49-F238E27FC236}">
                  <a16:creationId xmlns:a16="http://schemas.microsoft.com/office/drawing/2014/main" id="{EBF860E9-32A4-4C91-91E4-AFBA140DDD34}"/>
                </a:ext>
              </a:extLst>
            </p:cNvPr>
            <p:cNvCxnSpPr>
              <a:cxnSpLocks/>
            </p:cNvCxnSpPr>
            <p:nvPr/>
          </p:nvCxnSpPr>
          <p:spPr>
            <a:xfrm>
              <a:off x="5266480" y="5048113"/>
              <a:ext cx="221052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1E7D2CC-AF1D-449E-B60D-B7B782F19E55}"/>
                </a:ext>
              </a:extLst>
            </p:cNvPr>
            <p:cNvSpPr txBox="1"/>
            <p:nvPr/>
          </p:nvSpPr>
          <p:spPr>
            <a:xfrm>
              <a:off x="6211746" y="4739054"/>
              <a:ext cx="325730" cy="369332"/>
            </a:xfrm>
            <a:prstGeom prst="rect">
              <a:avLst/>
            </a:prstGeom>
            <a:noFill/>
          </p:spPr>
          <p:txBody>
            <a:bodyPr wrap="none" rtlCol="0">
              <a:spAutoFit/>
            </a:bodyPr>
            <a:lstStyle/>
            <a:p>
              <a:r>
                <a:rPr lang="en-IN" i="1" dirty="0"/>
                <a:t>d</a:t>
              </a:r>
              <a:endParaRPr lang="en-US" i="1" dirty="0"/>
            </a:p>
          </p:txBody>
        </p:sp>
      </p:grpSp>
      <p:cxnSp>
        <p:nvCxnSpPr>
          <p:cNvPr id="54" name="Straight Connector 53">
            <a:extLst>
              <a:ext uri="{FF2B5EF4-FFF2-40B4-BE49-F238E27FC236}">
                <a16:creationId xmlns:a16="http://schemas.microsoft.com/office/drawing/2014/main" id="{2925F8EC-1057-437E-8A9E-98BAFC17D542}"/>
              </a:ext>
            </a:extLst>
          </p:cNvPr>
          <p:cNvCxnSpPr>
            <a:cxnSpLocks/>
          </p:cNvCxnSpPr>
          <p:nvPr/>
        </p:nvCxnSpPr>
        <p:spPr>
          <a:xfrm>
            <a:off x="5243330" y="4653022"/>
            <a:ext cx="0" cy="440124"/>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C586F-7396-49E4-9FCB-68EB8FD70D3A}"/>
              </a:ext>
            </a:extLst>
          </p:cNvPr>
          <p:cNvCxnSpPr>
            <a:cxnSpLocks/>
          </p:cNvCxnSpPr>
          <p:nvPr/>
        </p:nvCxnSpPr>
        <p:spPr>
          <a:xfrm>
            <a:off x="7489591" y="4656582"/>
            <a:ext cx="0" cy="436564"/>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247F7C9-45D6-497F-8CEF-39015EA5C264}"/>
              </a:ext>
            </a:extLst>
          </p:cNvPr>
          <p:cNvGrpSpPr/>
          <p:nvPr/>
        </p:nvGrpSpPr>
        <p:grpSpPr>
          <a:xfrm>
            <a:off x="2769585" y="3043840"/>
            <a:ext cx="7176064" cy="461665"/>
            <a:chOff x="2772137" y="3041278"/>
            <a:chExt cx="7176064" cy="461665"/>
          </a:xfrm>
        </p:grpSpPr>
        <p:sp>
          <p:nvSpPr>
            <p:cNvPr id="59" name="TextBox 58">
              <a:extLst>
                <a:ext uri="{FF2B5EF4-FFF2-40B4-BE49-F238E27FC236}">
                  <a16:creationId xmlns:a16="http://schemas.microsoft.com/office/drawing/2014/main" id="{1ABDC375-DC3E-408C-88B3-B2390C88E4C1}"/>
                </a:ext>
              </a:extLst>
            </p:cNvPr>
            <p:cNvSpPr txBox="1"/>
            <p:nvPr/>
          </p:nvSpPr>
          <p:spPr>
            <a:xfrm>
              <a:off x="5373254" y="3041278"/>
              <a:ext cx="2449710" cy="461665"/>
            </a:xfrm>
            <a:prstGeom prst="rect">
              <a:avLst/>
            </a:prstGeom>
            <a:noFill/>
          </p:spPr>
          <p:txBody>
            <a:bodyPr wrap="none" rtlCol="0">
              <a:spAutoFit/>
            </a:bodyPr>
            <a:lstStyle/>
            <a:p>
              <a:r>
                <a:rPr lang="en-IN" sz="2400" dirty="0" err="1"/>
                <a:t>ToF</a:t>
              </a:r>
              <a:r>
                <a:rPr lang="en-IN" sz="2400" dirty="0"/>
                <a:t> with liquid</a:t>
              </a:r>
              <a:endParaRPr lang="en-US" sz="2400" i="1" dirty="0"/>
            </a:p>
          </p:txBody>
        </p:sp>
        <p:cxnSp>
          <p:nvCxnSpPr>
            <p:cNvPr id="58" name="Straight Arrow Connector 57">
              <a:extLst>
                <a:ext uri="{FF2B5EF4-FFF2-40B4-BE49-F238E27FC236}">
                  <a16:creationId xmlns:a16="http://schemas.microsoft.com/office/drawing/2014/main" id="{FDD6E9E1-586C-4A76-A6B5-F34FDBB764F0}"/>
                </a:ext>
              </a:extLst>
            </p:cNvPr>
            <p:cNvCxnSpPr/>
            <p:nvPr/>
          </p:nvCxnSpPr>
          <p:spPr>
            <a:xfrm>
              <a:off x="2772137" y="3477880"/>
              <a:ext cx="7176064" cy="0"/>
            </a:xfrm>
            <a:prstGeom prst="straightConnector1">
              <a:avLst/>
            </a:prstGeom>
            <a:ln w="1270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58333E-6 -1.48148E-6 L -4.58333E-6 0.30046 " pathEditMode="relative" rAng="0" ptsTypes="AA">
                                      <p:cBhvr>
                                        <p:cTn id="6" dur="1000" fill="hold"/>
                                        <p:tgtEl>
                                          <p:spTgt spid="3"/>
                                        </p:tgtEl>
                                        <p:attrNameLst>
                                          <p:attrName>ppt_x</p:attrName>
                                          <p:attrName>ppt_y</p:attrName>
                                        </p:attrNameLst>
                                      </p:cBhvr>
                                      <p:rCtr x="0" y="15023"/>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86F5-2BEF-4D35-8669-6FA56B9E7F5C}"/>
              </a:ext>
            </a:extLst>
          </p:cNvPr>
          <p:cNvSpPr>
            <a:spLocks noGrp="1"/>
          </p:cNvSpPr>
          <p:nvPr>
            <p:ph type="title"/>
          </p:nvPr>
        </p:nvSpPr>
        <p:spPr/>
        <p:txBody>
          <a:bodyPr/>
          <a:lstStyle/>
          <a:p>
            <a:r>
              <a:rPr lang="en-IN" dirty="0" err="1"/>
              <a:t>ToF</a:t>
            </a:r>
            <a:r>
              <a:rPr lang="en-IN" dirty="0"/>
              <a:t> gives Refractive Index</a:t>
            </a:r>
            <a:endParaRPr lang="en-US" dirty="0"/>
          </a:p>
        </p:txBody>
      </p:sp>
      <p:sp>
        <p:nvSpPr>
          <p:cNvPr id="4" name="Slide Number Placeholder 3">
            <a:extLst>
              <a:ext uri="{FF2B5EF4-FFF2-40B4-BE49-F238E27FC236}">
                <a16:creationId xmlns:a16="http://schemas.microsoft.com/office/drawing/2014/main" id="{B12B68CF-4D43-4E51-91FC-C1AF2D7C1F5D}"/>
              </a:ext>
            </a:extLst>
          </p:cNvPr>
          <p:cNvSpPr>
            <a:spLocks noGrp="1"/>
          </p:cNvSpPr>
          <p:nvPr>
            <p:ph type="sldNum" sz="quarter" idx="12"/>
          </p:nvPr>
        </p:nvSpPr>
        <p:spPr/>
        <p:txBody>
          <a:bodyPr/>
          <a:lstStyle/>
          <a:p>
            <a:fld id="{2613B20D-9B73-4C13-A358-2357A5C96DDA}" type="slidenum">
              <a:rPr lang="en-US" smtClean="0"/>
              <a:t>25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943813-5D65-4E04-9644-1FB0A701F292}"/>
                  </a:ext>
                </a:extLst>
              </p:cNvPr>
              <p:cNvSpPr txBox="1"/>
              <p:nvPr/>
            </p:nvSpPr>
            <p:spPr>
              <a:xfrm>
                <a:off x="3762283" y="2889942"/>
                <a:ext cx="5414752" cy="1078116"/>
              </a:xfrm>
              <a:prstGeom prst="rect">
                <a:avLst/>
              </a:prstGeom>
              <a:noFill/>
            </p:spPr>
            <p:txBody>
              <a:bodyPr wrap="none" lIns="0" tIns="0" rIns="0" bIns="0" rtlCol="0">
                <a:spAutoFit/>
              </a:bodyPr>
              <a:lstStyle/>
              <a:p>
                <a14:m>
                  <m:oMath xmlns:m="http://schemas.openxmlformats.org/officeDocument/2006/math">
                    <m:r>
                      <a:rPr lang="en-IN" sz="4000" b="0" i="1" smtClean="0">
                        <a:latin typeface="Cambria Math" panose="02040503050406030204" pitchFamily="18" charset="0"/>
                      </a:rPr>
                      <m:t>𝑇𝑜</m:t>
                    </m:r>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𝐹</m:t>
                        </m:r>
                      </m:e>
                      <m:sub>
                        <m:r>
                          <a:rPr lang="en-IN" sz="4000" b="0" i="1" smtClean="0">
                            <a:latin typeface="Cambria Math" panose="02040503050406030204" pitchFamily="18" charset="0"/>
                          </a:rPr>
                          <m:t>𝑙𝑖𝑞</m:t>
                        </m:r>
                      </m:sub>
                    </m:sSub>
                    <m:r>
                      <a:rPr lang="en-US" sz="4000" b="0" i="1" smtClean="0">
                        <a:latin typeface="Cambria Math" panose="02040503050406030204" pitchFamily="18" charset="0"/>
                      </a:rPr>
                      <m:t>−</m:t>
                    </m:r>
                    <m:r>
                      <a:rPr lang="en-US" sz="4000" b="0" i="1" smtClean="0">
                        <a:latin typeface="Cambria Math" panose="02040503050406030204" pitchFamily="18" charset="0"/>
                      </a:rPr>
                      <m:t>𝑇𝑜</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𝐹</m:t>
                        </m:r>
                      </m:e>
                      <m:sub>
                        <m:r>
                          <a:rPr lang="en-US" sz="4000" b="0" i="1" smtClean="0">
                            <a:latin typeface="Cambria Math" panose="02040503050406030204" pitchFamily="18" charset="0"/>
                          </a:rPr>
                          <m:t>𝑎𝑖𝑟</m:t>
                        </m:r>
                      </m:sub>
                    </m:sSub>
                    <m:r>
                      <a:rPr lang="en-IN" sz="4000" b="0" i="1" smtClean="0">
                        <a:latin typeface="Cambria Math" panose="02040503050406030204" pitchFamily="18" charset="0"/>
                      </a:rPr>
                      <m:t>=</m:t>
                    </m:r>
                  </m:oMath>
                </a14:m>
                <a:r>
                  <a:rPr lang="en-US" sz="4000" b="1" dirty="0"/>
                  <a:t> </a:t>
                </a:r>
                <a14:m>
                  <m:oMath xmlns:m="http://schemas.openxmlformats.org/officeDocument/2006/math">
                    <m:f>
                      <m:fPr>
                        <m:ctrlPr>
                          <a:rPr lang="en-US" sz="4800" b="1" i="1">
                            <a:latin typeface="Cambria Math" panose="02040503050406030204" pitchFamily="18" charset="0"/>
                          </a:rPr>
                        </m:ctrlPr>
                      </m:fPr>
                      <m:num>
                        <m:r>
                          <a:rPr lang="en-US" sz="4800" b="1" i="1">
                            <a:solidFill>
                              <a:schemeClr val="accent6">
                                <a:lumMod val="75000"/>
                              </a:schemeClr>
                            </a:solidFill>
                            <a:latin typeface="Cambria Math" panose="02040503050406030204" pitchFamily="18" charset="0"/>
                          </a:rPr>
                          <m:t>𝒅</m:t>
                        </m:r>
                      </m:num>
                      <m:den>
                        <m:r>
                          <a:rPr lang="en-US" sz="4800" b="1" i="1">
                            <a:solidFill>
                              <a:srgbClr val="FF0000"/>
                            </a:solidFill>
                            <a:latin typeface="Cambria Math" panose="02040503050406030204" pitchFamily="18" charset="0"/>
                          </a:rPr>
                          <m:t>𝒗</m:t>
                        </m:r>
                      </m:den>
                    </m:f>
                    <m:r>
                      <a:rPr lang="en-US" sz="4800" b="1" i="1">
                        <a:latin typeface="Cambria Math" panose="02040503050406030204" pitchFamily="18" charset="0"/>
                      </a:rPr>
                      <m:t>−</m:t>
                    </m:r>
                    <m:f>
                      <m:fPr>
                        <m:ctrlPr>
                          <a:rPr lang="en-US" sz="4800" b="1" i="1">
                            <a:latin typeface="Cambria Math" panose="02040503050406030204" pitchFamily="18" charset="0"/>
                          </a:rPr>
                        </m:ctrlPr>
                      </m:fPr>
                      <m:num>
                        <m:r>
                          <a:rPr lang="en-US" sz="4800" b="1" i="1">
                            <a:solidFill>
                              <a:schemeClr val="accent6">
                                <a:lumMod val="75000"/>
                              </a:schemeClr>
                            </a:solidFill>
                            <a:latin typeface="Cambria Math" panose="02040503050406030204" pitchFamily="18" charset="0"/>
                          </a:rPr>
                          <m:t>𝒅</m:t>
                        </m:r>
                      </m:num>
                      <m:den>
                        <m:r>
                          <a:rPr lang="en-US" sz="4800" b="1" i="1">
                            <a:solidFill>
                              <a:schemeClr val="accent6">
                                <a:lumMod val="75000"/>
                              </a:schemeClr>
                            </a:solidFill>
                            <a:latin typeface="Cambria Math" panose="02040503050406030204" pitchFamily="18" charset="0"/>
                          </a:rPr>
                          <m:t>𝒄</m:t>
                        </m:r>
                      </m:den>
                    </m:f>
                  </m:oMath>
                </a14:m>
                <a:endParaRPr lang="en-IN" sz="4000" b="0" dirty="0"/>
              </a:p>
            </p:txBody>
          </p:sp>
        </mc:Choice>
        <mc:Fallback xmlns="">
          <p:sp>
            <p:nvSpPr>
              <p:cNvPr id="5" name="TextBox 4">
                <a:extLst>
                  <a:ext uri="{FF2B5EF4-FFF2-40B4-BE49-F238E27FC236}">
                    <a16:creationId xmlns:a16="http://schemas.microsoft.com/office/drawing/2014/main" id="{D9943813-5D65-4E04-9644-1FB0A701F292}"/>
                  </a:ext>
                </a:extLst>
              </p:cNvPr>
              <p:cNvSpPr txBox="1">
                <a:spLocks noRot="1" noChangeAspect="1" noMove="1" noResize="1" noEditPoints="1" noAdjustHandles="1" noChangeArrowheads="1" noChangeShapeType="1" noTextEdit="1"/>
              </p:cNvSpPr>
              <p:nvPr/>
            </p:nvSpPr>
            <p:spPr>
              <a:xfrm>
                <a:off x="3762283" y="2889942"/>
                <a:ext cx="5414752" cy="10781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DDF676E-4F52-46D0-A11B-D3088602BA15}"/>
                  </a:ext>
                </a:extLst>
              </p:cNvPr>
              <p:cNvSpPr txBox="1"/>
              <p:nvPr/>
            </p:nvSpPr>
            <p:spPr>
              <a:xfrm>
                <a:off x="1585519" y="5730732"/>
                <a:ext cx="9768281" cy="935769"/>
              </a:xfrm>
              <a:prstGeom prst="rect">
                <a:avLst/>
              </a:prstGeom>
              <a:solidFill>
                <a:schemeClr val="bg1">
                  <a:lumMod val="85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𝑅𝑒𝑓𝑟𝑎𝑐𝑡𝑖𝑣𝑒</m:t>
                      </m:r>
                      <m:r>
                        <a:rPr lang="en-IN" sz="3200" b="0" i="1" smtClean="0">
                          <a:latin typeface="Cambria Math" panose="02040503050406030204" pitchFamily="18" charset="0"/>
                        </a:rPr>
                        <m:t> </m:t>
                      </m:r>
                      <m:r>
                        <a:rPr lang="en-IN" sz="3200" b="0" i="1" smtClean="0">
                          <a:latin typeface="Cambria Math" panose="02040503050406030204" pitchFamily="18" charset="0"/>
                        </a:rPr>
                        <m:t>𝐼𝑛𝑑𝑒𝑥</m:t>
                      </m:r>
                      <m:r>
                        <a:rPr lang="en-IN" sz="3200" b="0" i="1" smtClean="0">
                          <a:latin typeface="Cambria Math" panose="02040503050406030204" pitchFamily="18" charset="0"/>
                        </a:rPr>
                        <m:t>=</m:t>
                      </m:r>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𝑐</m:t>
                          </m:r>
                        </m:num>
                        <m:den>
                          <m:r>
                            <a:rPr lang="en-IN" sz="3200" b="0" i="1" smtClean="0">
                              <a:latin typeface="Cambria Math" panose="02040503050406030204" pitchFamily="18" charset="0"/>
                            </a:rPr>
                            <m:t>𝑣</m:t>
                          </m:r>
                        </m:den>
                      </m:f>
                    </m:oMath>
                  </m:oMathPara>
                </a14:m>
                <a:endParaRPr lang="en-US" sz="3200" dirty="0"/>
              </a:p>
            </p:txBody>
          </p:sp>
        </mc:Choice>
        <mc:Fallback xmlns="">
          <p:sp>
            <p:nvSpPr>
              <p:cNvPr id="31" name="TextBox 30">
                <a:extLst>
                  <a:ext uri="{FF2B5EF4-FFF2-40B4-BE49-F238E27FC236}">
                    <a16:creationId xmlns:a16="http://schemas.microsoft.com/office/drawing/2014/main" id="{BDDF676E-4F52-46D0-A11B-D3088602BA15}"/>
                  </a:ext>
                </a:extLst>
              </p:cNvPr>
              <p:cNvSpPr txBox="1">
                <a:spLocks noRot="1" noChangeAspect="1" noMove="1" noResize="1" noEditPoints="1" noAdjustHandles="1" noChangeArrowheads="1" noChangeShapeType="1" noTextEdit="1"/>
              </p:cNvSpPr>
              <p:nvPr/>
            </p:nvSpPr>
            <p:spPr>
              <a:xfrm>
                <a:off x="1585519" y="5730732"/>
                <a:ext cx="9768281" cy="935769"/>
              </a:xfrm>
              <a:prstGeom prst="rect">
                <a:avLst/>
              </a:prstGeom>
              <a:blipFill>
                <a:blip r:embed="rId4"/>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C937929-EFFC-49E1-8537-2CEC87839479}"/>
              </a:ext>
            </a:extLst>
          </p:cNvPr>
          <p:cNvCxnSpPr>
            <a:cxnSpLocks/>
          </p:cNvCxnSpPr>
          <p:nvPr/>
        </p:nvCxnSpPr>
        <p:spPr>
          <a:xfrm>
            <a:off x="7974419" y="4097079"/>
            <a:ext cx="636181" cy="361507"/>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EB8EA3B-AEB7-48D4-834B-A76871AC24F9}"/>
              </a:ext>
            </a:extLst>
          </p:cNvPr>
          <p:cNvSpPr txBox="1"/>
          <p:nvPr/>
        </p:nvSpPr>
        <p:spPr>
          <a:xfrm>
            <a:off x="8610600" y="4458586"/>
            <a:ext cx="2395207" cy="461665"/>
          </a:xfrm>
          <a:prstGeom prst="rect">
            <a:avLst/>
          </a:prstGeom>
          <a:noFill/>
        </p:spPr>
        <p:txBody>
          <a:bodyPr wrap="none" rtlCol="0">
            <a:spAutoFit/>
          </a:bodyPr>
          <a:lstStyle/>
          <a:p>
            <a:r>
              <a:rPr lang="en-US" sz="2400" dirty="0"/>
              <a:t>Only unknown</a:t>
            </a:r>
          </a:p>
        </p:txBody>
      </p:sp>
      <p:sp>
        <p:nvSpPr>
          <p:cNvPr id="9" name="Rectangle 8">
            <a:extLst>
              <a:ext uri="{FF2B5EF4-FFF2-40B4-BE49-F238E27FC236}">
                <a16:creationId xmlns:a16="http://schemas.microsoft.com/office/drawing/2014/main" id="{08E8CE2D-B8BE-45FF-A076-031542339921}"/>
              </a:ext>
            </a:extLst>
          </p:cNvPr>
          <p:cNvSpPr/>
          <p:nvPr/>
        </p:nvSpPr>
        <p:spPr>
          <a:xfrm>
            <a:off x="7744046" y="2879733"/>
            <a:ext cx="1803991" cy="1110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9B5762-AF45-4FF4-BB33-6CFDF34B1C6B}"/>
              </a:ext>
            </a:extLst>
          </p:cNvPr>
          <p:cNvSpPr/>
          <p:nvPr/>
        </p:nvSpPr>
        <p:spPr>
          <a:xfrm>
            <a:off x="5169195" y="3041045"/>
            <a:ext cx="2500424" cy="1110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F56FC8-6F45-4D10-948F-D391ECF60830}"/>
              </a:ext>
            </a:extLst>
          </p:cNvPr>
          <p:cNvSpPr/>
          <p:nvPr/>
        </p:nvSpPr>
        <p:spPr>
          <a:xfrm>
            <a:off x="2631558" y="2779230"/>
            <a:ext cx="2500424" cy="1110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9BCA984-3ABE-4623-B5B6-076B359B5641}"/>
              </a:ext>
            </a:extLst>
          </p:cNvPr>
          <p:cNvSpPr/>
          <p:nvPr/>
        </p:nvSpPr>
        <p:spPr>
          <a:xfrm>
            <a:off x="7797209" y="4033284"/>
            <a:ext cx="3388242" cy="1012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22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dissolv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9" grpId="0" animBg="1"/>
      <p:bldP spid="10" grpId="0" animBg="1"/>
      <p:bldP spid="11"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57C7-7D4F-4FA9-990C-BBFC2FB02E9D}"/>
              </a:ext>
            </a:extLst>
          </p:cNvPr>
          <p:cNvSpPr>
            <a:spLocks noGrp="1"/>
          </p:cNvSpPr>
          <p:nvPr>
            <p:ph type="title"/>
          </p:nvPr>
        </p:nvSpPr>
        <p:spPr/>
        <p:txBody>
          <a:bodyPr/>
          <a:lstStyle/>
          <a:p>
            <a:r>
              <a:rPr lang="en-US" dirty="0"/>
              <a:t>Current State-of-the-art</a:t>
            </a:r>
          </a:p>
        </p:txBody>
      </p:sp>
      <p:sp>
        <p:nvSpPr>
          <p:cNvPr id="3" name="Content Placeholder 2">
            <a:extLst>
              <a:ext uri="{FF2B5EF4-FFF2-40B4-BE49-F238E27FC236}">
                <a16:creationId xmlns:a16="http://schemas.microsoft.com/office/drawing/2014/main" id="{AE6957A8-4A79-45AB-A43E-17183C1C4677}"/>
              </a:ext>
            </a:extLst>
          </p:cNvPr>
          <p:cNvSpPr>
            <a:spLocks noGrp="1"/>
          </p:cNvSpPr>
          <p:nvPr>
            <p:ph idx="1"/>
          </p:nvPr>
        </p:nvSpPr>
        <p:spPr/>
        <p:txBody>
          <a:bodyPr>
            <a:normAutofit/>
          </a:bodyPr>
          <a:lstStyle/>
          <a:p>
            <a:r>
              <a:rPr lang="en-US" sz="3200" dirty="0"/>
              <a:t>Ultra-wideband Radios</a:t>
            </a:r>
          </a:p>
          <a:p>
            <a:pPr lvl="1"/>
            <a:r>
              <a:rPr lang="en-US" sz="2800" dirty="0"/>
              <a:t>Inexpensive</a:t>
            </a:r>
          </a:p>
          <a:p>
            <a:pPr lvl="1"/>
            <a:r>
              <a:rPr lang="en-US" sz="2800" dirty="0"/>
              <a:t>1GHz of bandwidth</a:t>
            </a:r>
          </a:p>
          <a:p>
            <a:pPr lvl="1"/>
            <a:r>
              <a:rPr lang="en-US" sz="2800" dirty="0" err="1"/>
              <a:t>ToF</a:t>
            </a:r>
            <a:r>
              <a:rPr lang="en-US" sz="2800" dirty="0"/>
              <a:t> measurements at </a:t>
            </a:r>
            <a:r>
              <a:rPr lang="en-US" sz="2800" i="1" dirty="0"/>
              <a:t>1ns</a:t>
            </a:r>
            <a:r>
              <a:rPr lang="en-US" sz="2800" dirty="0"/>
              <a:t> granularity</a:t>
            </a:r>
          </a:p>
          <a:p>
            <a:pPr lvl="1"/>
            <a:endParaRPr lang="en-US" sz="2800" dirty="0"/>
          </a:p>
        </p:txBody>
      </p:sp>
      <p:sp>
        <p:nvSpPr>
          <p:cNvPr id="4" name="Slide Number Placeholder 3">
            <a:extLst>
              <a:ext uri="{FF2B5EF4-FFF2-40B4-BE49-F238E27FC236}">
                <a16:creationId xmlns:a16="http://schemas.microsoft.com/office/drawing/2014/main" id="{99C76034-B57F-41E4-B1DF-CE67326990CE}"/>
              </a:ext>
            </a:extLst>
          </p:cNvPr>
          <p:cNvSpPr>
            <a:spLocks noGrp="1"/>
          </p:cNvSpPr>
          <p:nvPr>
            <p:ph type="sldNum" sz="quarter" idx="12"/>
          </p:nvPr>
        </p:nvSpPr>
        <p:spPr/>
        <p:txBody>
          <a:bodyPr/>
          <a:lstStyle/>
          <a:p>
            <a:fld id="{2613B20D-9B73-4C13-A358-2357A5C96DDA}" type="slidenum">
              <a:rPr lang="en-US" smtClean="0"/>
              <a:t>26</a:t>
            </a:fld>
            <a:endParaRPr lang="en-US" dirty="0"/>
          </a:p>
        </p:txBody>
      </p:sp>
      <p:pic>
        <p:nvPicPr>
          <p:cNvPr id="10" name="Picture 9">
            <a:extLst>
              <a:ext uri="{FF2B5EF4-FFF2-40B4-BE49-F238E27FC236}">
                <a16:creationId xmlns:a16="http://schemas.microsoft.com/office/drawing/2014/main" id="{36B11748-CEBF-4BA2-B4F0-3B486DFD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0474" y="799306"/>
            <a:ext cx="3739606" cy="5469258"/>
          </a:xfrm>
          <a:prstGeom prst="rect">
            <a:avLst/>
          </a:prstGeom>
        </p:spPr>
      </p:pic>
    </p:spTree>
    <p:extLst>
      <p:ext uri="{BB962C8B-B14F-4D97-AF65-F5344CB8AC3E}">
        <p14:creationId xmlns:p14="http://schemas.microsoft.com/office/powerpoint/2010/main" val="3424790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6B66D-3729-41A4-9431-346D55CD61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953F5D-CFC5-4022-BBFF-FEF1475D57A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EFFA217-9E3B-49F9-8C7E-9DEB7B638858}"/>
              </a:ext>
            </a:extLst>
          </p:cNvPr>
          <p:cNvSpPr>
            <a:spLocks noGrp="1"/>
          </p:cNvSpPr>
          <p:nvPr>
            <p:ph type="sldNum" sz="quarter" idx="12"/>
          </p:nvPr>
        </p:nvSpPr>
        <p:spPr/>
        <p:txBody>
          <a:bodyPr/>
          <a:lstStyle/>
          <a:p>
            <a:fld id="{2613B20D-9B73-4C13-A358-2357A5C96DDA}" type="slidenum">
              <a:rPr lang="en-US" smtClean="0"/>
              <a:t>27</a:t>
            </a:fld>
            <a:endParaRPr lang="en-US" dirty="0"/>
          </a:p>
        </p:txBody>
      </p:sp>
      <p:sp>
        <p:nvSpPr>
          <p:cNvPr id="5" name="Rectangle 4">
            <a:extLst>
              <a:ext uri="{FF2B5EF4-FFF2-40B4-BE49-F238E27FC236}">
                <a16:creationId xmlns:a16="http://schemas.microsoft.com/office/drawing/2014/main" id="{F10700BD-B149-4914-8B61-68358EA999F8}"/>
              </a:ext>
            </a:extLst>
          </p:cNvPr>
          <p:cNvSpPr/>
          <p:nvPr/>
        </p:nvSpPr>
        <p:spPr>
          <a:xfrm>
            <a:off x="0" y="2767106"/>
            <a:ext cx="121920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Is this good enough?</a:t>
            </a:r>
          </a:p>
        </p:txBody>
      </p:sp>
    </p:spTree>
    <p:extLst>
      <p:ext uri="{BB962C8B-B14F-4D97-AF65-F5344CB8AC3E}">
        <p14:creationId xmlns:p14="http://schemas.microsoft.com/office/powerpoint/2010/main" val="2724465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B0DEF4A4-E739-4F1D-9C4F-01BE34DB565C}"/>
              </a:ext>
            </a:extLst>
          </p:cNvPr>
          <p:cNvSpPr/>
          <p:nvPr/>
        </p:nvSpPr>
        <p:spPr>
          <a:xfrm>
            <a:off x="2112337" y="5388017"/>
            <a:ext cx="1279399" cy="358097"/>
          </a:xfrm>
          <a:prstGeom prst="ellipse">
            <a:avLst/>
          </a:prstGeom>
          <a:solidFill>
            <a:srgbClr val="BABABA">
              <a:alpha val="80000"/>
            </a:srgb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EBAEE-AAE7-49AA-8090-6766F4239779}"/>
              </a:ext>
            </a:extLst>
          </p:cNvPr>
          <p:cNvSpPr>
            <a:spLocks noGrp="1"/>
          </p:cNvSpPr>
          <p:nvPr>
            <p:ph type="title"/>
          </p:nvPr>
        </p:nvSpPr>
        <p:spPr>
          <a:xfrm>
            <a:off x="838200" y="136525"/>
            <a:ext cx="10515600" cy="1325563"/>
          </a:xfrm>
        </p:spPr>
        <p:txBody>
          <a:bodyPr/>
          <a:lstStyle/>
          <a:p>
            <a:r>
              <a:rPr lang="en-US" dirty="0"/>
              <a:t>State-of-the-art is insufficient</a:t>
            </a:r>
          </a:p>
        </p:txBody>
      </p:sp>
      <p:sp>
        <p:nvSpPr>
          <p:cNvPr id="4" name="Slide Number Placeholder 3">
            <a:extLst>
              <a:ext uri="{FF2B5EF4-FFF2-40B4-BE49-F238E27FC236}">
                <a16:creationId xmlns:a16="http://schemas.microsoft.com/office/drawing/2014/main" id="{757B52C6-98DF-4F17-BD28-69A15098C0BE}"/>
              </a:ext>
            </a:extLst>
          </p:cNvPr>
          <p:cNvSpPr>
            <a:spLocks noGrp="1"/>
          </p:cNvSpPr>
          <p:nvPr>
            <p:ph type="sldNum" sz="quarter" idx="12"/>
          </p:nvPr>
        </p:nvSpPr>
        <p:spPr/>
        <p:txBody>
          <a:bodyPr/>
          <a:lstStyle/>
          <a:p>
            <a:fld id="{2613B20D-9B73-4C13-A358-2357A5C96DDA}" type="slidenum">
              <a:rPr lang="en-US" smtClean="0"/>
              <a:t>28</a:t>
            </a:fld>
            <a:endParaRPr lang="en-US" dirty="0"/>
          </a:p>
        </p:txBody>
      </p:sp>
      <p:pic>
        <p:nvPicPr>
          <p:cNvPr id="7" name="Picture 6">
            <a:extLst>
              <a:ext uri="{FF2B5EF4-FFF2-40B4-BE49-F238E27FC236}">
                <a16:creationId xmlns:a16="http://schemas.microsoft.com/office/drawing/2014/main" id="{CCBA3813-8EEB-4BA4-8B6B-8FB0B24997C2}"/>
              </a:ext>
            </a:extLst>
          </p:cNvPr>
          <p:cNvPicPr>
            <a:picLocks noChangeAspect="1"/>
          </p:cNvPicPr>
          <p:nvPr/>
        </p:nvPicPr>
        <p:blipFill rotWithShape="1">
          <a:blip r:embed="rId3">
            <a:extLst>
              <a:ext uri="{28A0092B-C50C-407E-A947-70E740481C1C}">
                <a14:useLocalDpi xmlns:a14="http://schemas.microsoft.com/office/drawing/2010/main" val="0"/>
              </a:ext>
            </a:extLst>
          </a:blip>
          <a:srcRect b="2669"/>
          <a:stretch/>
        </p:blipFill>
        <p:spPr>
          <a:xfrm>
            <a:off x="872242" y="2063262"/>
            <a:ext cx="3581223" cy="3485661"/>
          </a:xfrm>
          <a:prstGeom prst="rect">
            <a:avLst/>
          </a:prstGeom>
        </p:spPr>
      </p:pic>
      <p:pic>
        <p:nvPicPr>
          <p:cNvPr id="8" name="Picture 7">
            <a:extLst>
              <a:ext uri="{FF2B5EF4-FFF2-40B4-BE49-F238E27FC236}">
                <a16:creationId xmlns:a16="http://schemas.microsoft.com/office/drawing/2014/main" id="{158BABA4-E276-4BB5-9588-CA4AEAF66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450" y="2126321"/>
            <a:ext cx="2173981" cy="3639897"/>
          </a:xfrm>
          <a:prstGeom prst="rect">
            <a:avLst/>
          </a:prstGeom>
        </p:spPr>
      </p:pic>
      <p:sp>
        <p:nvSpPr>
          <p:cNvPr id="9" name="Rectangle 8">
            <a:extLst>
              <a:ext uri="{FF2B5EF4-FFF2-40B4-BE49-F238E27FC236}">
                <a16:creationId xmlns:a16="http://schemas.microsoft.com/office/drawing/2014/main" id="{2F76A5BD-77F5-4D7D-A5E7-6BA073D72726}"/>
              </a:ext>
            </a:extLst>
          </p:cNvPr>
          <p:cNvSpPr/>
          <p:nvPr/>
        </p:nvSpPr>
        <p:spPr>
          <a:xfrm>
            <a:off x="3820420" y="3721011"/>
            <a:ext cx="422030" cy="132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06A35FA-449A-46C4-B2CB-745CD1621870}"/>
              </a:ext>
            </a:extLst>
          </p:cNvPr>
          <p:cNvSpPr txBox="1"/>
          <p:nvPr/>
        </p:nvSpPr>
        <p:spPr>
          <a:xfrm>
            <a:off x="6330462" y="3464276"/>
            <a:ext cx="3764172" cy="646331"/>
          </a:xfrm>
          <a:prstGeom prst="rect">
            <a:avLst/>
          </a:prstGeom>
          <a:noFill/>
        </p:spPr>
        <p:txBody>
          <a:bodyPr wrap="none" rtlCol="0">
            <a:spAutoFit/>
          </a:bodyPr>
          <a:lstStyle/>
          <a:p>
            <a:r>
              <a:rPr lang="en-US" sz="3600" dirty="0"/>
              <a:t>≈10 </a:t>
            </a:r>
            <a:r>
              <a:rPr lang="en-US" sz="3600" i="1" dirty="0"/>
              <a:t>picoseconds</a:t>
            </a:r>
          </a:p>
        </p:txBody>
      </p:sp>
      <p:sp>
        <p:nvSpPr>
          <p:cNvPr id="13" name="TextBox 12">
            <a:extLst>
              <a:ext uri="{FF2B5EF4-FFF2-40B4-BE49-F238E27FC236}">
                <a16:creationId xmlns:a16="http://schemas.microsoft.com/office/drawing/2014/main" id="{D307EFB8-63A8-42AF-8E69-60CD6948FEF3}"/>
              </a:ext>
            </a:extLst>
          </p:cNvPr>
          <p:cNvSpPr txBox="1"/>
          <p:nvPr/>
        </p:nvSpPr>
        <p:spPr>
          <a:xfrm>
            <a:off x="2764288" y="5784361"/>
            <a:ext cx="2728632" cy="584775"/>
          </a:xfrm>
          <a:prstGeom prst="rect">
            <a:avLst/>
          </a:prstGeom>
          <a:noFill/>
        </p:spPr>
        <p:txBody>
          <a:bodyPr wrap="none" rtlCol="0">
            <a:spAutoFit/>
          </a:bodyPr>
          <a:lstStyle/>
          <a:p>
            <a:r>
              <a:rPr lang="en-US" sz="3200" dirty="0"/>
              <a:t>Soybean Oil?</a:t>
            </a:r>
          </a:p>
        </p:txBody>
      </p:sp>
    </p:spTree>
    <p:extLst>
      <p:ext uri="{BB962C8B-B14F-4D97-AF65-F5344CB8AC3E}">
        <p14:creationId xmlns:p14="http://schemas.microsoft.com/office/powerpoint/2010/main" val="1754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6B66D-3729-41A4-9431-346D55CD61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953F5D-CFC5-4022-BBFF-FEF1475D57A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EFFA217-9E3B-49F9-8C7E-9DEB7B638858}"/>
              </a:ext>
            </a:extLst>
          </p:cNvPr>
          <p:cNvSpPr>
            <a:spLocks noGrp="1"/>
          </p:cNvSpPr>
          <p:nvPr>
            <p:ph type="sldNum" sz="quarter" idx="12"/>
          </p:nvPr>
        </p:nvSpPr>
        <p:spPr/>
        <p:txBody>
          <a:bodyPr/>
          <a:lstStyle/>
          <a:p>
            <a:fld id="{2613B20D-9B73-4C13-A358-2357A5C96DDA}" type="slidenum">
              <a:rPr lang="en-US" smtClean="0"/>
              <a:t>29</a:t>
            </a:fld>
            <a:endParaRPr lang="en-US" dirty="0"/>
          </a:p>
        </p:txBody>
      </p:sp>
      <p:sp>
        <p:nvSpPr>
          <p:cNvPr id="5" name="Rectangle 4">
            <a:extLst>
              <a:ext uri="{FF2B5EF4-FFF2-40B4-BE49-F238E27FC236}">
                <a16:creationId xmlns:a16="http://schemas.microsoft.com/office/drawing/2014/main" id="{F10700BD-B149-4914-8B61-68358EA999F8}"/>
              </a:ext>
            </a:extLst>
          </p:cNvPr>
          <p:cNvSpPr/>
          <p:nvPr/>
        </p:nvSpPr>
        <p:spPr>
          <a:xfrm>
            <a:off x="0" y="2767106"/>
            <a:ext cx="121920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Challenge: Measuring </a:t>
            </a:r>
            <a:r>
              <a:rPr lang="en-US" sz="3200" dirty="0" err="1"/>
              <a:t>ToF</a:t>
            </a:r>
            <a:r>
              <a:rPr lang="en-US" sz="3200" dirty="0"/>
              <a:t> at picoseconds granularity</a:t>
            </a:r>
          </a:p>
        </p:txBody>
      </p:sp>
    </p:spTree>
    <p:extLst>
      <p:ext uri="{BB962C8B-B14F-4D97-AF65-F5344CB8AC3E}">
        <p14:creationId xmlns:p14="http://schemas.microsoft.com/office/powerpoint/2010/main" val="87449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E24D90-3D53-4DE7-87F5-68E14E949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49" y="1953734"/>
            <a:ext cx="2850777" cy="1424930"/>
          </a:xfrm>
          <a:prstGeom prst="rect">
            <a:avLst/>
          </a:prstGeom>
        </p:spPr>
      </p:pic>
      <p:pic>
        <p:nvPicPr>
          <p:cNvPr id="6" name="Picture 5">
            <a:extLst>
              <a:ext uri="{FF2B5EF4-FFF2-40B4-BE49-F238E27FC236}">
                <a16:creationId xmlns:a16="http://schemas.microsoft.com/office/drawing/2014/main" id="{0A3F6BE8-DE61-4DA6-8D38-FA6B5A32513D}"/>
              </a:ext>
            </a:extLst>
          </p:cNvPr>
          <p:cNvPicPr>
            <a:picLocks noChangeAspect="1"/>
          </p:cNvPicPr>
          <p:nvPr/>
        </p:nvPicPr>
        <p:blipFill rotWithShape="1">
          <a:blip r:embed="rId3">
            <a:extLst>
              <a:ext uri="{28A0092B-C50C-407E-A947-70E740481C1C}">
                <a14:useLocalDpi xmlns:a14="http://schemas.microsoft.com/office/drawing/2010/main" val="0"/>
              </a:ext>
            </a:extLst>
          </a:blip>
          <a:srcRect r="13078"/>
          <a:stretch/>
        </p:blipFill>
        <p:spPr>
          <a:xfrm>
            <a:off x="2400283" y="1581313"/>
            <a:ext cx="3773243" cy="2169773"/>
          </a:xfrm>
          <a:prstGeom prst="rect">
            <a:avLst/>
          </a:prstGeom>
        </p:spPr>
      </p:pic>
      <p:grpSp>
        <p:nvGrpSpPr>
          <p:cNvPr id="8" name="Group 7">
            <a:extLst>
              <a:ext uri="{FF2B5EF4-FFF2-40B4-BE49-F238E27FC236}">
                <a16:creationId xmlns:a16="http://schemas.microsoft.com/office/drawing/2014/main" id="{9C2C248D-5459-4532-BAC0-48B449A690DC}"/>
              </a:ext>
            </a:extLst>
          </p:cNvPr>
          <p:cNvGrpSpPr/>
          <p:nvPr/>
        </p:nvGrpSpPr>
        <p:grpSpPr>
          <a:xfrm>
            <a:off x="1451300" y="2082222"/>
            <a:ext cx="1171291" cy="1726365"/>
            <a:chOff x="993711" y="3517438"/>
            <a:chExt cx="1171291" cy="1726365"/>
          </a:xfrm>
        </p:grpSpPr>
        <p:sp>
          <p:nvSpPr>
            <p:cNvPr id="9" name="Isosceles Triangle 8">
              <a:extLst>
                <a:ext uri="{FF2B5EF4-FFF2-40B4-BE49-F238E27FC236}">
                  <a16:creationId xmlns:a16="http://schemas.microsoft.com/office/drawing/2014/main" id="{ABCD1FBD-3D52-49B0-AA3A-E005E2D96506}"/>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C9590D7-E38C-40BC-8337-5F321BAA19C3}"/>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734D7C8-FFB7-484E-9DA5-AAF4D84D68FE}"/>
                </a:ext>
              </a:extLst>
            </p:cNvPr>
            <p:cNvCxnSpPr>
              <a:stCxn id="9"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CBBE55F-DFB6-4CE1-97A8-396B312EB4A4}"/>
              </a:ext>
            </a:extLst>
          </p:cNvPr>
          <p:cNvGrpSpPr/>
          <p:nvPr/>
        </p:nvGrpSpPr>
        <p:grpSpPr>
          <a:xfrm flipH="1">
            <a:off x="8711180" y="2223517"/>
            <a:ext cx="1171291" cy="1726365"/>
            <a:chOff x="993711" y="3517438"/>
            <a:chExt cx="1171291" cy="1726365"/>
          </a:xfrm>
        </p:grpSpPr>
        <p:sp>
          <p:nvSpPr>
            <p:cNvPr id="13" name="Isosceles Triangle 12">
              <a:extLst>
                <a:ext uri="{FF2B5EF4-FFF2-40B4-BE49-F238E27FC236}">
                  <a16:creationId xmlns:a16="http://schemas.microsoft.com/office/drawing/2014/main" id="{52028951-660F-43F4-88A3-143897F19BFD}"/>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28D9D3C-1426-4583-86B6-2782DDDC6D74}"/>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F3912C6-526D-448C-860A-98724D4D22B2}"/>
                </a:ext>
              </a:extLst>
            </p:cNvPr>
            <p:cNvCxnSpPr>
              <a:stCxn id="13"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05CA2EA-F959-4992-8D5C-5B41EF1C4951}"/>
              </a:ext>
            </a:extLst>
          </p:cNvPr>
          <p:cNvSpPr txBox="1"/>
          <p:nvPr/>
        </p:nvSpPr>
        <p:spPr>
          <a:xfrm>
            <a:off x="9982200" y="2333817"/>
            <a:ext cx="1103187" cy="523220"/>
          </a:xfrm>
          <a:prstGeom prst="rect">
            <a:avLst/>
          </a:prstGeom>
          <a:noFill/>
        </p:spPr>
        <p:txBody>
          <a:bodyPr wrap="none" rtlCol="0">
            <a:spAutoFit/>
          </a:bodyPr>
          <a:lstStyle/>
          <a:p>
            <a:r>
              <a:rPr lang="en-US" sz="2800" dirty="0"/>
              <a:t>Pepsi</a:t>
            </a:r>
          </a:p>
        </p:txBody>
      </p:sp>
      <p:sp>
        <p:nvSpPr>
          <p:cNvPr id="29" name="Title 28">
            <a:extLst>
              <a:ext uri="{FF2B5EF4-FFF2-40B4-BE49-F238E27FC236}">
                <a16:creationId xmlns:a16="http://schemas.microsoft.com/office/drawing/2014/main" id="{335FED21-1F2A-45C9-91C0-2D19BE096DF4}"/>
              </a:ext>
            </a:extLst>
          </p:cNvPr>
          <p:cNvSpPr>
            <a:spLocks noGrp="1"/>
          </p:cNvSpPr>
          <p:nvPr>
            <p:ph type="title"/>
          </p:nvPr>
        </p:nvSpPr>
        <p:spPr/>
        <p:txBody>
          <a:bodyPr/>
          <a:lstStyle/>
          <a:p>
            <a:endParaRPr lang="en-US"/>
          </a:p>
        </p:txBody>
      </p:sp>
      <p:pic>
        <p:nvPicPr>
          <p:cNvPr id="35" name="Picture 34">
            <a:extLst>
              <a:ext uri="{FF2B5EF4-FFF2-40B4-BE49-F238E27FC236}">
                <a16:creationId xmlns:a16="http://schemas.microsoft.com/office/drawing/2014/main" id="{0AA17447-C4FB-42D3-AF33-D13F1575D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937" y="1081220"/>
            <a:ext cx="2624556" cy="2624556"/>
          </a:xfrm>
          <a:prstGeom prst="rect">
            <a:avLst/>
          </a:prstGeom>
        </p:spPr>
      </p:pic>
    </p:spTree>
    <p:extLst>
      <p:ext uri="{BB962C8B-B14F-4D97-AF65-F5344CB8AC3E}">
        <p14:creationId xmlns:p14="http://schemas.microsoft.com/office/powerpoint/2010/main" val="2274066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1F5A-B3B9-489B-A1AE-47BFCC46FD94}"/>
              </a:ext>
            </a:extLst>
          </p:cNvPr>
          <p:cNvSpPr>
            <a:spLocks noGrp="1"/>
          </p:cNvSpPr>
          <p:nvPr>
            <p:ph type="title"/>
          </p:nvPr>
        </p:nvSpPr>
        <p:spPr/>
        <p:txBody>
          <a:bodyPr/>
          <a:lstStyle/>
          <a:p>
            <a:r>
              <a:rPr lang="en-US" dirty="0"/>
              <a:t>Our Contributions</a:t>
            </a:r>
          </a:p>
        </p:txBody>
      </p:sp>
      <p:sp>
        <p:nvSpPr>
          <p:cNvPr id="3" name="Content Placeholder 2">
            <a:extLst>
              <a:ext uri="{FF2B5EF4-FFF2-40B4-BE49-F238E27FC236}">
                <a16:creationId xmlns:a16="http://schemas.microsoft.com/office/drawing/2014/main" id="{90BCDEB6-6B5F-4040-880D-C3EA413CD42F}"/>
              </a:ext>
            </a:extLst>
          </p:cNvPr>
          <p:cNvSpPr>
            <a:spLocks noGrp="1"/>
          </p:cNvSpPr>
          <p:nvPr>
            <p:ph idx="1"/>
          </p:nvPr>
        </p:nvSpPr>
        <p:spPr>
          <a:xfrm>
            <a:off x="838200" y="1825625"/>
            <a:ext cx="6618194" cy="4351338"/>
          </a:xfrm>
        </p:spPr>
        <p:txBody>
          <a:bodyPr/>
          <a:lstStyle/>
          <a:p>
            <a:r>
              <a:rPr lang="en-US" dirty="0"/>
              <a:t>Architecture to improve </a:t>
            </a:r>
            <a:r>
              <a:rPr lang="en-US" dirty="0" err="1"/>
              <a:t>ToF</a:t>
            </a:r>
            <a:endParaRPr lang="en-US" dirty="0"/>
          </a:p>
          <a:p>
            <a:pPr lvl="1"/>
            <a:r>
              <a:rPr lang="en-US" dirty="0"/>
              <a:t>Creates a reference path </a:t>
            </a:r>
          </a:p>
          <a:p>
            <a:pPr lvl="1"/>
            <a:r>
              <a:rPr lang="en-US" dirty="0"/>
              <a:t>Cancels out hardware variabilities</a:t>
            </a:r>
          </a:p>
          <a:p>
            <a:pPr lvl="1"/>
            <a:endParaRPr lang="en-US" dirty="0"/>
          </a:p>
          <a:p>
            <a:endParaRPr lang="en-US" dirty="0"/>
          </a:p>
          <a:p>
            <a:r>
              <a:rPr lang="en-US" dirty="0"/>
              <a:t>Jointly solve phase and </a:t>
            </a:r>
            <a:r>
              <a:rPr lang="en-US" dirty="0" err="1"/>
              <a:t>ToF</a:t>
            </a:r>
            <a:endParaRPr lang="en-US" dirty="0"/>
          </a:p>
          <a:p>
            <a:pPr lvl="1"/>
            <a:r>
              <a:rPr lang="en-US" dirty="0"/>
              <a:t>Resolve the phase integer ambiguity</a:t>
            </a:r>
          </a:p>
          <a:p>
            <a:pPr lvl="1"/>
            <a:r>
              <a:rPr lang="en-US" dirty="0"/>
              <a:t>Allows even better </a:t>
            </a:r>
            <a:r>
              <a:rPr lang="en-US" dirty="0" err="1"/>
              <a:t>ToF</a:t>
            </a:r>
            <a:r>
              <a:rPr lang="en-US" dirty="0"/>
              <a:t> precision</a:t>
            </a:r>
          </a:p>
        </p:txBody>
      </p:sp>
      <p:sp>
        <p:nvSpPr>
          <p:cNvPr id="4" name="Slide Number Placeholder 3">
            <a:extLst>
              <a:ext uri="{FF2B5EF4-FFF2-40B4-BE49-F238E27FC236}">
                <a16:creationId xmlns:a16="http://schemas.microsoft.com/office/drawing/2014/main" id="{47406B3D-CC07-42E0-977F-A766B519D725}"/>
              </a:ext>
            </a:extLst>
          </p:cNvPr>
          <p:cNvSpPr>
            <a:spLocks noGrp="1"/>
          </p:cNvSpPr>
          <p:nvPr>
            <p:ph type="sldNum" sz="quarter" idx="12"/>
          </p:nvPr>
        </p:nvSpPr>
        <p:spPr/>
        <p:txBody>
          <a:bodyPr/>
          <a:lstStyle/>
          <a:p>
            <a:fld id="{2613B20D-9B73-4C13-A358-2357A5C96DDA}" type="slidenum">
              <a:rPr lang="en-US" smtClean="0"/>
              <a:t>30</a:t>
            </a:fld>
            <a:endParaRPr lang="en-US" dirty="0"/>
          </a:p>
        </p:txBody>
      </p:sp>
      <p:grpSp>
        <p:nvGrpSpPr>
          <p:cNvPr id="6" name="Group 5">
            <a:extLst>
              <a:ext uri="{FF2B5EF4-FFF2-40B4-BE49-F238E27FC236}">
                <a16:creationId xmlns:a16="http://schemas.microsoft.com/office/drawing/2014/main" id="{3DCA517C-3C93-48B4-AA50-1C86863022A5}"/>
              </a:ext>
            </a:extLst>
          </p:cNvPr>
          <p:cNvGrpSpPr/>
          <p:nvPr/>
        </p:nvGrpSpPr>
        <p:grpSpPr>
          <a:xfrm>
            <a:off x="8032407" y="1728866"/>
            <a:ext cx="3321393" cy="4263639"/>
            <a:chOff x="1657492" y="2293469"/>
            <a:chExt cx="2983014" cy="3492967"/>
          </a:xfrm>
        </p:grpSpPr>
        <p:grpSp>
          <p:nvGrpSpPr>
            <p:cNvPr id="11" name="Group 10">
              <a:extLst>
                <a:ext uri="{FF2B5EF4-FFF2-40B4-BE49-F238E27FC236}">
                  <a16:creationId xmlns:a16="http://schemas.microsoft.com/office/drawing/2014/main" id="{4D9C0D5A-FDBA-473F-A750-691164927C04}"/>
                </a:ext>
              </a:extLst>
            </p:cNvPr>
            <p:cNvGrpSpPr/>
            <p:nvPr/>
          </p:nvGrpSpPr>
          <p:grpSpPr>
            <a:xfrm>
              <a:off x="2265896" y="2293469"/>
              <a:ext cx="488920" cy="556098"/>
              <a:chOff x="2452430" y="2403007"/>
              <a:chExt cx="488920" cy="556098"/>
            </a:xfrm>
          </p:grpSpPr>
          <p:sp>
            <p:nvSpPr>
              <p:cNvPr id="23" name="Isosceles Triangle 22">
                <a:extLst>
                  <a:ext uri="{FF2B5EF4-FFF2-40B4-BE49-F238E27FC236}">
                    <a16:creationId xmlns:a16="http://schemas.microsoft.com/office/drawing/2014/main" id="{AB6E6E65-B53F-4037-AC39-B0002FFAE221}"/>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BC7275B-4171-4641-9D49-B215823AE170}"/>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9A1C9DA-F068-4E12-8D16-B23B5E22DECE}"/>
                </a:ext>
              </a:extLst>
            </p:cNvPr>
            <p:cNvGrpSpPr/>
            <p:nvPr/>
          </p:nvGrpSpPr>
          <p:grpSpPr>
            <a:xfrm rot="10800000">
              <a:off x="3573071" y="2293469"/>
              <a:ext cx="488920" cy="556098"/>
              <a:chOff x="2452430" y="2403007"/>
              <a:chExt cx="488920" cy="556098"/>
            </a:xfrm>
          </p:grpSpPr>
          <p:sp>
            <p:nvSpPr>
              <p:cNvPr id="21" name="Isosceles Triangle 20">
                <a:extLst>
                  <a:ext uri="{FF2B5EF4-FFF2-40B4-BE49-F238E27FC236}">
                    <a16:creationId xmlns:a16="http://schemas.microsoft.com/office/drawing/2014/main" id="{6A4AC8EF-064A-4840-8975-A2A3BC49A01F}"/>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30D261A-3116-42B2-8CEA-5ABB5CD25418}"/>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B8816F08-19DA-4428-AD74-0B0427137613}"/>
                </a:ext>
              </a:extLst>
            </p:cNvPr>
            <p:cNvCxnSpPr>
              <a:cxnSpLocks/>
              <a:stCxn id="23" idx="0"/>
            </p:cNvCxnSpPr>
            <p:nvPr/>
          </p:nvCxnSpPr>
          <p:spPr>
            <a:xfrm flipH="1">
              <a:off x="2093132" y="2571518"/>
              <a:ext cx="1822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95FFE-AD36-413D-9C50-0687403CF29C}"/>
                </a:ext>
              </a:extLst>
            </p:cNvPr>
            <p:cNvCxnSpPr>
              <a:cxnSpLocks/>
              <a:stCxn id="16" idx="0"/>
            </p:cNvCxnSpPr>
            <p:nvPr/>
          </p:nvCxnSpPr>
          <p:spPr>
            <a:xfrm flipV="1">
              <a:off x="2093132"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0175089-F7E9-424D-99C1-DD7F76401816}"/>
                </a:ext>
              </a:extLst>
            </p:cNvPr>
            <p:cNvSpPr/>
            <p:nvPr/>
          </p:nvSpPr>
          <p:spPr>
            <a:xfrm>
              <a:off x="1657492"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Tx</a:t>
              </a:r>
            </a:p>
          </p:txBody>
        </p:sp>
        <p:cxnSp>
          <p:nvCxnSpPr>
            <p:cNvPr id="17" name="Straight Connector 16">
              <a:extLst>
                <a:ext uri="{FF2B5EF4-FFF2-40B4-BE49-F238E27FC236}">
                  <a16:creationId xmlns:a16="http://schemas.microsoft.com/office/drawing/2014/main" id="{238FF6B5-66E2-4177-B943-1890142168A4}"/>
                </a:ext>
              </a:extLst>
            </p:cNvPr>
            <p:cNvCxnSpPr>
              <a:cxnSpLocks/>
              <a:stCxn id="18" idx="0"/>
            </p:cNvCxnSpPr>
            <p:nvPr/>
          </p:nvCxnSpPr>
          <p:spPr>
            <a:xfrm flipV="1">
              <a:off x="4204866"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00D59C0E-2D36-4020-A12C-1996CAF6C145}"/>
                </a:ext>
              </a:extLst>
            </p:cNvPr>
            <p:cNvSpPr/>
            <p:nvPr/>
          </p:nvSpPr>
          <p:spPr>
            <a:xfrm>
              <a:off x="3769226"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Rx</a:t>
              </a:r>
            </a:p>
          </p:txBody>
        </p:sp>
        <p:cxnSp>
          <p:nvCxnSpPr>
            <p:cNvPr id="19" name="Straight Connector 18">
              <a:extLst>
                <a:ext uri="{FF2B5EF4-FFF2-40B4-BE49-F238E27FC236}">
                  <a16:creationId xmlns:a16="http://schemas.microsoft.com/office/drawing/2014/main" id="{E965BFCF-E229-48DC-B0C5-F6613B9558FE}"/>
                </a:ext>
              </a:extLst>
            </p:cNvPr>
            <p:cNvCxnSpPr>
              <a:cxnSpLocks/>
              <a:endCxn id="21" idx="0"/>
            </p:cNvCxnSpPr>
            <p:nvPr/>
          </p:nvCxnSpPr>
          <p:spPr>
            <a:xfrm flipH="1">
              <a:off x="4052466" y="2571518"/>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66577F0-57BD-4CFA-AF81-67D3FE38E451}"/>
              </a:ext>
            </a:extLst>
          </p:cNvPr>
          <p:cNvGrpSpPr/>
          <p:nvPr/>
        </p:nvGrpSpPr>
        <p:grpSpPr>
          <a:xfrm>
            <a:off x="8517464" y="4688522"/>
            <a:ext cx="2351279" cy="523220"/>
            <a:chOff x="8517464" y="4688522"/>
            <a:chExt cx="2351279" cy="523220"/>
          </a:xfrm>
        </p:grpSpPr>
        <p:cxnSp>
          <p:nvCxnSpPr>
            <p:cNvPr id="7" name="Straight Connector 6">
              <a:extLst>
                <a:ext uri="{FF2B5EF4-FFF2-40B4-BE49-F238E27FC236}">
                  <a16:creationId xmlns:a16="http://schemas.microsoft.com/office/drawing/2014/main" id="{311CB14B-8358-4D7D-BE99-41C53E51BEE7}"/>
                </a:ext>
              </a:extLst>
            </p:cNvPr>
            <p:cNvCxnSpPr>
              <a:cxnSpLocks/>
            </p:cNvCxnSpPr>
            <p:nvPr/>
          </p:nvCxnSpPr>
          <p:spPr>
            <a:xfrm>
              <a:off x="8517464" y="4737379"/>
              <a:ext cx="2351279" cy="0"/>
            </a:xfrm>
            <a:prstGeom prst="line">
              <a:avLst/>
            </a:prstGeom>
            <a:ln w="381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CE90589-BAF4-4C82-B5B2-90D039819FBE}"/>
                </a:ext>
              </a:extLst>
            </p:cNvPr>
            <p:cNvSpPr txBox="1"/>
            <p:nvPr/>
          </p:nvSpPr>
          <p:spPr>
            <a:xfrm>
              <a:off x="8953221" y="4688522"/>
              <a:ext cx="1479763" cy="523220"/>
            </a:xfrm>
            <a:prstGeom prst="rect">
              <a:avLst/>
            </a:prstGeom>
            <a:noFill/>
          </p:spPr>
          <p:txBody>
            <a:bodyPr wrap="square" rtlCol="0">
              <a:spAutoFit/>
            </a:bodyPr>
            <a:lstStyle/>
            <a:p>
              <a:pPr algn="ctr"/>
              <a:r>
                <a:rPr lang="en-US" sz="2800" dirty="0">
                  <a:solidFill>
                    <a:srgbClr val="FF0000"/>
                  </a:solidFill>
                </a:rPr>
                <a:t>Wire</a:t>
              </a:r>
            </a:p>
          </p:txBody>
        </p:sp>
      </p:grpSp>
      <p:sp>
        <p:nvSpPr>
          <p:cNvPr id="25" name="Rectangle 24">
            <a:extLst>
              <a:ext uri="{FF2B5EF4-FFF2-40B4-BE49-F238E27FC236}">
                <a16:creationId xmlns:a16="http://schemas.microsoft.com/office/drawing/2014/main" id="{2B2431DE-899A-41C8-AE3A-88AEA7DF8E74}"/>
              </a:ext>
            </a:extLst>
          </p:cNvPr>
          <p:cNvSpPr/>
          <p:nvPr/>
        </p:nvSpPr>
        <p:spPr>
          <a:xfrm>
            <a:off x="581247" y="2324986"/>
            <a:ext cx="6679182" cy="956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BBA844-6D3D-428C-9812-4252D88A050D}"/>
              </a:ext>
            </a:extLst>
          </p:cNvPr>
          <p:cNvSpPr/>
          <p:nvPr/>
        </p:nvSpPr>
        <p:spPr>
          <a:xfrm>
            <a:off x="382354" y="4471667"/>
            <a:ext cx="6679182" cy="956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87E195E-B885-46A0-A880-9B36FA0B7481}"/>
              </a:ext>
            </a:extLst>
          </p:cNvPr>
          <p:cNvSpPr/>
          <p:nvPr/>
        </p:nvSpPr>
        <p:spPr>
          <a:xfrm>
            <a:off x="531249" y="3856074"/>
            <a:ext cx="6679182" cy="60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E51AAED-8504-4BE0-B8E0-31A588054F20}"/>
              </a:ext>
            </a:extLst>
          </p:cNvPr>
          <p:cNvSpPr/>
          <p:nvPr/>
        </p:nvSpPr>
        <p:spPr>
          <a:xfrm>
            <a:off x="284155" y="1770580"/>
            <a:ext cx="6679182" cy="60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56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8AA84F89-19DC-4254-9578-C17C3F850C7D}"/>
              </a:ext>
            </a:extLst>
          </p:cNvPr>
          <p:cNvGrpSpPr/>
          <p:nvPr/>
        </p:nvGrpSpPr>
        <p:grpSpPr>
          <a:xfrm>
            <a:off x="6300096" y="4538399"/>
            <a:ext cx="1525737" cy="1306890"/>
            <a:chOff x="6300096" y="4538399"/>
            <a:chExt cx="1525737" cy="1306890"/>
          </a:xfrm>
        </p:grpSpPr>
        <p:sp>
          <p:nvSpPr>
            <p:cNvPr id="44" name="Rectangle 43">
              <a:extLst>
                <a:ext uri="{FF2B5EF4-FFF2-40B4-BE49-F238E27FC236}">
                  <a16:creationId xmlns:a16="http://schemas.microsoft.com/office/drawing/2014/main" id="{B6EA23B0-4637-4E78-B290-7C61BA0B30CC}"/>
                </a:ext>
              </a:extLst>
            </p:cNvPr>
            <p:cNvSpPr/>
            <p:nvPr/>
          </p:nvSpPr>
          <p:spPr>
            <a:xfrm>
              <a:off x="6300096" y="4563999"/>
              <a:ext cx="1525737" cy="1281290"/>
            </a:xfrm>
            <a:prstGeom prst="rect">
              <a:avLst/>
            </a:prstGeom>
            <a:gradFill>
              <a:gsLst>
                <a:gs pos="100000">
                  <a:schemeClr val="accent1">
                    <a:lumMod val="5000"/>
                    <a:lumOff val="95000"/>
                  </a:schemeClr>
                </a:gs>
                <a:gs pos="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524B3D0-EC29-40CE-8522-35C5EB4E8A86}"/>
                </a:ext>
              </a:extLst>
            </p:cNvPr>
            <p:cNvSpPr txBox="1"/>
            <p:nvPr/>
          </p:nvSpPr>
          <p:spPr>
            <a:xfrm>
              <a:off x="6435610" y="4538399"/>
              <a:ext cx="1210588" cy="369332"/>
            </a:xfrm>
            <a:prstGeom prst="rect">
              <a:avLst/>
            </a:prstGeom>
            <a:noFill/>
          </p:spPr>
          <p:txBody>
            <a:bodyPr wrap="none" rtlCol="0">
              <a:spAutoFit/>
            </a:bodyPr>
            <a:lstStyle/>
            <a:p>
              <a:r>
                <a:rPr lang="en-US" dirty="0"/>
                <a:t>Not Used</a:t>
              </a:r>
            </a:p>
          </p:txBody>
        </p:sp>
        <p:cxnSp>
          <p:nvCxnSpPr>
            <p:cNvPr id="46" name="Straight Connector 45">
              <a:extLst>
                <a:ext uri="{FF2B5EF4-FFF2-40B4-BE49-F238E27FC236}">
                  <a16:creationId xmlns:a16="http://schemas.microsoft.com/office/drawing/2014/main" id="{911EE5FC-B175-4793-9C91-0F9B90777055}"/>
                </a:ext>
              </a:extLst>
            </p:cNvPr>
            <p:cNvCxnSpPr/>
            <p:nvPr/>
          </p:nvCxnSpPr>
          <p:spPr>
            <a:xfrm>
              <a:off x="6300096" y="4577459"/>
              <a:ext cx="0" cy="1267830"/>
            </a:xfrm>
            <a:prstGeom prst="line">
              <a:avLst/>
            </a:prstGeom>
            <a:ln w="25400">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B301B5E-5D04-4151-8D6B-85860BEADCF5}"/>
              </a:ext>
            </a:extLst>
          </p:cNvPr>
          <p:cNvSpPr>
            <a:spLocks noGrp="1"/>
          </p:cNvSpPr>
          <p:nvPr>
            <p:ph type="title"/>
          </p:nvPr>
        </p:nvSpPr>
        <p:spPr/>
        <p:txBody>
          <a:bodyPr/>
          <a:lstStyle/>
          <a:p>
            <a:r>
              <a:rPr lang="en-US" dirty="0"/>
              <a:t>Channel Impulse Response</a:t>
            </a:r>
          </a:p>
        </p:txBody>
      </p:sp>
      <p:sp>
        <p:nvSpPr>
          <p:cNvPr id="4" name="Slide Number Placeholder 3">
            <a:extLst>
              <a:ext uri="{FF2B5EF4-FFF2-40B4-BE49-F238E27FC236}">
                <a16:creationId xmlns:a16="http://schemas.microsoft.com/office/drawing/2014/main" id="{6A8499CD-50D6-4FAF-BFE1-6482C27C9F01}"/>
              </a:ext>
            </a:extLst>
          </p:cNvPr>
          <p:cNvSpPr>
            <a:spLocks noGrp="1"/>
          </p:cNvSpPr>
          <p:nvPr>
            <p:ph type="sldNum" sz="quarter" idx="12"/>
          </p:nvPr>
        </p:nvSpPr>
        <p:spPr>
          <a:xfrm>
            <a:off x="8610600" y="6356350"/>
            <a:ext cx="2743200" cy="365125"/>
          </a:xfrm>
        </p:spPr>
        <p:txBody>
          <a:bodyPr/>
          <a:lstStyle/>
          <a:p>
            <a:fld id="{2613B20D-9B73-4C13-A358-2357A5C96DDA}" type="slidenum">
              <a:rPr lang="en-US" smtClean="0"/>
              <a:t>31</a:t>
            </a:fld>
            <a:endParaRPr lang="en-US" dirty="0"/>
          </a:p>
        </p:txBody>
      </p:sp>
      <p:grpSp>
        <p:nvGrpSpPr>
          <p:cNvPr id="5" name="Group 4">
            <a:extLst>
              <a:ext uri="{FF2B5EF4-FFF2-40B4-BE49-F238E27FC236}">
                <a16:creationId xmlns:a16="http://schemas.microsoft.com/office/drawing/2014/main" id="{C2E164B5-0D1A-4D66-8A6F-D40F2F8CEB62}"/>
              </a:ext>
            </a:extLst>
          </p:cNvPr>
          <p:cNvGrpSpPr/>
          <p:nvPr/>
        </p:nvGrpSpPr>
        <p:grpSpPr>
          <a:xfrm>
            <a:off x="9180658" y="2846256"/>
            <a:ext cx="2173142" cy="2947465"/>
            <a:chOff x="7809057" y="2397741"/>
            <a:chExt cx="2173142" cy="2947465"/>
          </a:xfrm>
        </p:grpSpPr>
        <p:grpSp>
          <p:nvGrpSpPr>
            <p:cNvPr id="6" name="Group 5">
              <a:extLst>
                <a:ext uri="{FF2B5EF4-FFF2-40B4-BE49-F238E27FC236}">
                  <a16:creationId xmlns:a16="http://schemas.microsoft.com/office/drawing/2014/main" id="{1AFA52B5-6F79-44D2-97F2-6EBD7B86D198}"/>
                </a:ext>
              </a:extLst>
            </p:cNvPr>
            <p:cNvGrpSpPr/>
            <p:nvPr/>
          </p:nvGrpSpPr>
          <p:grpSpPr>
            <a:xfrm flipH="1">
              <a:off x="7809057" y="2397741"/>
              <a:ext cx="1289941" cy="1298908"/>
              <a:chOff x="4868811" y="3898383"/>
              <a:chExt cx="1289941" cy="1298908"/>
            </a:xfrm>
          </p:grpSpPr>
          <p:sp>
            <p:nvSpPr>
              <p:cNvPr id="11" name="Oval 10">
                <a:extLst>
                  <a:ext uri="{FF2B5EF4-FFF2-40B4-BE49-F238E27FC236}">
                    <a16:creationId xmlns:a16="http://schemas.microsoft.com/office/drawing/2014/main" id="{6C2F9D38-CA0D-4005-B3F8-FE65009EE60D}"/>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9ACB144-3FE0-47C2-9772-AFBED41EADBC}"/>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D34894B-3567-4813-8E1C-AB586581314B}"/>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336B55-2C3C-4185-B8E6-E480BBB2453B}"/>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DD9472-7092-4873-9F13-2C805BD78CF6}"/>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a:extLst>
                <a:ext uri="{FF2B5EF4-FFF2-40B4-BE49-F238E27FC236}">
                  <a16:creationId xmlns:a16="http://schemas.microsoft.com/office/drawing/2014/main" id="{21954144-5304-4E08-9742-FB367ACA235A}"/>
                </a:ext>
              </a:extLst>
            </p:cNvPr>
            <p:cNvSpPr/>
            <p:nvPr/>
          </p:nvSpPr>
          <p:spPr>
            <a:xfrm>
              <a:off x="855681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solidFill>
                    <a:schemeClr val="tx2"/>
                  </a:solidFill>
                </a:rPr>
                <a:t>Rx</a:t>
              </a:r>
              <a:endParaRPr lang="en-US" dirty="0">
                <a:solidFill>
                  <a:schemeClr val="tx2"/>
                </a:solidFill>
              </a:endParaRPr>
            </a:p>
          </p:txBody>
        </p:sp>
        <p:sp>
          <p:nvSpPr>
            <p:cNvPr id="8" name="Isosceles Triangle 7">
              <a:extLst>
                <a:ext uri="{FF2B5EF4-FFF2-40B4-BE49-F238E27FC236}">
                  <a16:creationId xmlns:a16="http://schemas.microsoft.com/office/drawing/2014/main" id="{22642CC3-E789-4213-AA02-FE8690E6D627}"/>
                </a:ext>
              </a:extLst>
            </p:cNvPr>
            <p:cNvSpPr/>
            <p:nvPr/>
          </p:nvSpPr>
          <p:spPr>
            <a:xfrm rot="10800000">
              <a:off x="8556811" y="2951629"/>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A5405E5-F500-43C7-B142-C25372D5953A}"/>
                </a:ext>
              </a:extLst>
            </p:cNvPr>
            <p:cNvCxnSpPr>
              <a:cxnSpLocks/>
            </p:cNvCxnSpPr>
            <p:nvPr/>
          </p:nvCxnSpPr>
          <p:spPr>
            <a:xfrm>
              <a:off x="8675415" y="3315166"/>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653507-846D-4CE2-9060-5DBBACCE6FB8}"/>
                </a:ext>
              </a:extLst>
            </p:cNvPr>
            <p:cNvCxnSpPr>
              <a:cxnSpLocks/>
            </p:cNvCxnSpPr>
            <p:nvPr/>
          </p:nvCxnSpPr>
          <p:spPr>
            <a:xfrm>
              <a:off x="8890568" y="3326649"/>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141570E-9E19-4EE0-9D57-801B8F8F1FB6}"/>
              </a:ext>
            </a:extLst>
          </p:cNvPr>
          <p:cNvGrpSpPr/>
          <p:nvPr/>
        </p:nvGrpSpPr>
        <p:grpSpPr>
          <a:xfrm>
            <a:off x="1360212" y="2867691"/>
            <a:ext cx="2124779" cy="2926030"/>
            <a:chOff x="1983441" y="2419176"/>
            <a:chExt cx="2124779" cy="2926030"/>
          </a:xfrm>
        </p:grpSpPr>
        <p:grpSp>
          <p:nvGrpSpPr>
            <p:cNvPr id="17" name="Group 16">
              <a:extLst>
                <a:ext uri="{FF2B5EF4-FFF2-40B4-BE49-F238E27FC236}">
                  <a16:creationId xmlns:a16="http://schemas.microsoft.com/office/drawing/2014/main" id="{1FD01A77-8117-4AC8-8D2F-C8B885E4FEBF}"/>
                </a:ext>
              </a:extLst>
            </p:cNvPr>
            <p:cNvGrpSpPr/>
            <p:nvPr/>
          </p:nvGrpSpPr>
          <p:grpSpPr>
            <a:xfrm>
              <a:off x="2818279" y="2419176"/>
              <a:ext cx="1289941" cy="1298908"/>
              <a:chOff x="4868811" y="3898383"/>
              <a:chExt cx="1289941" cy="1298908"/>
            </a:xfrm>
          </p:grpSpPr>
          <p:sp>
            <p:nvSpPr>
              <p:cNvPr id="22" name="Oval 21">
                <a:extLst>
                  <a:ext uri="{FF2B5EF4-FFF2-40B4-BE49-F238E27FC236}">
                    <a16:creationId xmlns:a16="http://schemas.microsoft.com/office/drawing/2014/main" id="{14118EC8-D6DA-4E54-A6A0-FE4F3391F912}"/>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940B552-4418-4F86-AC1F-FBCEB4FE100A}"/>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10C72-6ADE-4029-9638-67FB1A9BA4C1}"/>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0F35D36-D28A-421D-8CE7-A45BD9363DD2}"/>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BCC7725-3ED0-44B2-927B-4B6E4AAE07FE}"/>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Rounded Corners 17">
              <a:extLst>
                <a:ext uri="{FF2B5EF4-FFF2-40B4-BE49-F238E27FC236}">
                  <a16:creationId xmlns:a16="http://schemas.microsoft.com/office/drawing/2014/main" id="{68775152-53E0-4133-8D19-F0A6E0218D13}"/>
                </a:ext>
              </a:extLst>
            </p:cNvPr>
            <p:cNvSpPr/>
            <p:nvPr/>
          </p:nvSpPr>
          <p:spPr>
            <a:xfrm>
              <a:off x="198344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solidFill>
                    <a:schemeClr val="tx2"/>
                  </a:solidFill>
                </a:rPr>
                <a:t>Tx</a:t>
              </a:r>
              <a:endParaRPr lang="en-US" dirty="0">
                <a:solidFill>
                  <a:schemeClr val="tx2"/>
                </a:solidFill>
              </a:endParaRPr>
            </a:p>
          </p:txBody>
        </p:sp>
        <p:sp>
          <p:nvSpPr>
            <p:cNvPr id="19" name="Isosceles Triangle 18">
              <a:extLst>
                <a:ext uri="{FF2B5EF4-FFF2-40B4-BE49-F238E27FC236}">
                  <a16:creationId xmlns:a16="http://schemas.microsoft.com/office/drawing/2014/main" id="{359DC46E-23A8-4E67-93AA-A4FE94DA2FCB}"/>
                </a:ext>
              </a:extLst>
            </p:cNvPr>
            <p:cNvSpPr/>
            <p:nvPr/>
          </p:nvSpPr>
          <p:spPr>
            <a:xfrm rot="10800000">
              <a:off x="2748039" y="2963816"/>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220358C-DF6B-429B-ABC9-230CC0B1EA67}"/>
                </a:ext>
              </a:extLst>
            </p:cNvPr>
            <p:cNvCxnSpPr>
              <a:cxnSpLocks/>
            </p:cNvCxnSpPr>
            <p:nvPr/>
          </p:nvCxnSpPr>
          <p:spPr>
            <a:xfrm>
              <a:off x="2866643" y="3327353"/>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3869C2-4C03-44E4-8A20-B539F38C5EC8}"/>
                </a:ext>
              </a:extLst>
            </p:cNvPr>
            <p:cNvCxnSpPr>
              <a:cxnSpLocks/>
            </p:cNvCxnSpPr>
            <p:nvPr/>
          </p:nvCxnSpPr>
          <p:spPr>
            <a:xfrm>
              <a:off x="3081796" y="3338836"/>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A765ED4-B6D9-4233-A21C-856FA2E247D8}"/>
              </a:ext>
            </a:extLst>
          </p:cNvPr>
          <p:cNvGrpSpPr/>
          <p:nvPr/>
        </p:nvGrpSpPr>
        <p:grpSpPr>
          <a:xfrm>
            <a:off x="5130053" y="1855696"/>
            <a:ext cx="2010335" cy="201706"/>
            <a:chOff x="5130053" y="2191870"/>
            <a:chExt cx="2010335" cy="201706"/>
          </a:xfrm>
        </p:grpSpPr>
        <p:cxnSp>
          <p:nvCxnSpPr>
            <p:cNvPr id="28" name="Straight Connector 27">
              <a:extLst>
                <a:ext uri="{FF2B5EF4-FFF2-40B4-BE49-F238E27FC236}">
                  <a16:creationId xmlns:a16="http://schemas.microsoft.com/office/drawing/2014/main" id="{1A0892A5-BD5D-43EF-A5AE-C6FF30C1A20F}"/>
                </a:ext>
              </a:extLst>
            </p:cNvPr>
            <p:cNvCxnSpPr/>
            <p:nvPr/>
          </p:nvCxnSpPr>
          <p:spPr>
            <a:xfrm>
              <a:off x="5150224" y="2393576"/>
              <a:ext cx="19901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B94EAAC-3342-43CD-8909-E240ED9F2AAA}"/>
                </a:ext>
              </a:extLst>
            </p:cNvPr>
            <p:cNvSpPr/>
            <p:nvPr/>
          </p:nvSpPr>
          <p:spPr>
            <a:xfrm>
              <a:off x="5130053" y="2191870"/>
              <a:ext cx="2010335" cy="18153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3B4358F-FB4C-4B0D-A26D-A4C792E5F312}"/>
              </a:ext>
            </a:extLst>
          </p:cNvPr>
          <p:cNvGrpSpPr/>
          <p:nvPr/>
        </p:nvGrpSpPr>
        <p:grpSpPr>
          <a:xfrm rot="1500578">
            <a:off x="9663075" y="1730841"/>
            <a:ext cx="2010335" cy="201706"/>
            <a:chOff x="5130053" y="2191870"/>
            <a:chExt cx="2010335" cy="201706"/>
          </a:xfrm>
          <a:pattFill prst="wdUpDiag">
            <a:fgClr>
              <a:srgbClr val="FF0000"/>
            </a:fgClr>
            <a:bgClr>
              <a:schemeClr val="bg1"/>
            </a:bgClr>
          </a:pattFill>
        </p:grpSpPr>
        <p:cxnSp>
          <p:nvCxnSpPr>
            <p:cNvPr id="32" name="Straight Connector 31">
              <a:extLst>
                <a:ext uri="{FF2B5EF4-FFF2-40B4-BE49-F238E27FC236}">
                  <a16:creationId xmlns:a16="http://schemas.microsoft.com/office/drawing/2014/main" id="{AC9DA19B-77A8-4B14-B6E6-6C83C2D79168}"/>
                </a:ext>
              </a:extLst>
            </p:cNvPr>
            <p:cNvCxnSpPr/>
            <p:nvPr/>
          </p:nvCxnSpPr>
          <p:spPr>
            <a:xfrm>
              <a:off x="5150224" y="2393576"/>
              <a:ext cx="1990164" cy="0"/>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A412764-24CE-479C-8B82-B8232BE8A1B2}"/>
                </a:ext>
              </a:extLst>
            </p:cNvPr>
            <p:cNvSpPr/>
            <p:nvPr/>
          </p:nvSpPr>
          <p:spPr>
            <a:xfrm>
              <a:off x="5130053" y="2191870"/>
              <a:ext cx="2010335" cy="181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AEB974C3-F293-4054-A7BA-10B0AEF1CEFD}"/>
              </a:ext>
            </a:extLst>
          </p:cNvPr>
          <p:cNvCxnSpPr/>
          <p:nvPr/>
        </p:nvCxnSpPr>
        <p:spPr>
          <a:xfrm>
            <a:off x="2840021" y="3787351"/>
            <a:ext cx="6767903"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71D6A8-AC70-43A3-AA8A-ABEC4F941D64}"/>
              </a:ext>
            </a:extLst>
          </p:cNvPr>
          <p:cNvCxnSpPr>
            <a:cxnSpLocks/>
          </p:cNvCxnSpPr>
          <p:nvPr/>
        </p:nvCxnSpPr>
        <p:spPr>
          <a:xfrm flipV="1">
            <a:off x="2904565" y="2114548"/>
            <a:ext cx="3163251" cy="1660617"/>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73E60B7-5EBC-4263-B8F8-1055EDE7F694}"/>
              </a:ext>
            </a:extLst>
          </p:cNvPr>
          <p:cNvCxnSpPr>
            <a:cxnSpLocks/>
          </p:cNvCxnSpPr>
          <p:nvPr/>
        </p:nvCxnSpPr>
        <p:spPr>
          <a:xfrm>
            <a:off x="6040859" y="2120041"/>
            <a:ext cx="3597022" cy="15308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8C85F38-36B7-4E21-903C-C198C2820A82}"/>
              </a:ext>
            </a:extLst>
          </p:cNvPr>
          <p:cNvCxnSpPr>
            <a:cxnSpLocks/>
          </p:cNvCxnSpPr>
          <p:nvPr/>
        </p:nvCxnSpPr>
        <p:spPr>
          <a:xfrm flipV="1">
            <a:off x="2928180" y="1878016"/>
            <a:ext cx="7439502" cy="1883734"/>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53A019-B676-4A01-8C02-E482E7A1EC2A}"/>
              </a:ext>
            </a:extLst>
          </p:cNvPr>
          <p:cNvCxnSpPr>
            <a:cxnSpLocks/>
          </p:cNvCxnSpPr>
          <p:nvPr/>
        </p:nvCxnSpPr>
        <p:spPr>
          <a:xfrm>
            <a:off x="10401301" y="1891346"/>
            <a:ext cx="51712" cy="1354075"/>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CBC5B90-7822-4788-8669-D8E06EE58880}"/>
              </a:ext>
            </a:extLst>
          </p:cNvPr>
          <p:cNvCxnSpPr>
            <a:cxnSpLocks/>
          </p:cNvCxnSpPr>
          <p:nvPr/>
        </p:nvCxnSpPr>
        <p:spPr>
          <a:xfrm>
            <a:off x="4777135" y="5845290"/>
            <a:ext cx="2938186" cy="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DB3D1F5-07E7-4458-8865-B1434BBAF24A}"/>
              </a:ext>
            </a:extLst>
          </p:cNvPr>
          <p:cNvCxnSpPr>
            <a:cxnSpLocks/>
          </p:cNvCxnSpPr>
          <p:nvPr/>
        </p:nvCxnSpPr>
        <p:spPr>
          <a:xfrm flipV="1">
            <a:off x="4857821" y="4518212"/>
            <a:ext cx="0" cy="14051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F79444C-41A1-40DE-A3DF-DADDAEB0E360}"/>
              </a:ext>
            </a:extLst>
          </p:cNvPr>
          <p:cNvCxnSpPr/>
          <p:nvPr/>
        </p:nvCxnSpPr>
        <p:spPr>
          <a:xfrm flipV="1">
            <a:off x="6047891" y="4899417"/>
            <a:ext cx="0" cy="945873"/>
          </a:xfrm>
          <a:prstGeom prst="line">
            <a:avLst/>
          </a:prstGeom>
          <a:ln w="381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836F3E-6EE6-4643-AA5F-2DB98F0BB9A7}"/>
              </a:ext>
            </a:extLst>
          </p:cNvPr>
          <p:cNvCxnSpPr>
            <a:cxnSpLocks/>
          </p:cNvCxnSpPr>
          <p:nvPr/>
        </p:nvCxnSpPr>
        <p:spPr>
          <a:xfrm flipV="1">
            <a:off x="6435610" y="5372353"/>
            <a:ext cx="0" cy="472939"/>
          </a:xfrm>
          <a:prstGeom prst="line">
            <a:avLst/>
          </a:prstGeom>
          <a:ln w="38100">
            <a:tailEnd type="oval" w="lg" len="lg"/>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EC6797-C1A4-4243-B08A-F40C6F74CD99}"/>
              </a:ext>
            </a:extLst>
          </p:cNvPr>
          <p:cNvCxnSpPr>
            <a:cxnSpLocks/>
          </p:cNvCxnSpPr>
          <p:nvPr/>
        </p:nvCxnSpPr>
        <p:spPr>
          <a:xfrm flipV="1">
            <a:off x="7087792" y="5123254"/>
            <a:ext cx="0" cy="722037"/>
          </a:xfrm>
          <a:prstGeom prst="line">
            <a:avLst/>
          </a:prstGeom>
          <a:ln w="381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D6321B5-EE88-4A0D-81B5-ABA1C95FF6DE}"/>
              </a:ext>
            </a:extLst>
          </p:cNvPr>
          <p:cNvSpPr txBox="1"/>
          <p:nvPr/>
        </p:nvSpPr>
        <p:spPr>
          <a:xfrm rot="16200000">
            <a:off x="3970126" y="4959690"/>
            <a:ext cx="1369286" cy="369332"/>
          </a:xfrm>
          <a:prstGeom prst="rect">
            <a:avLst/>
          </a:prstGeom>
          <a:noFill/>
        </p:spPr>
        <p:txBody>
          <a:bodyPr wrap="none" rtlCol="0">
            <a:spAutoFit/>
          </a:bodyPr>
          <a:lstStyle/>
          <a:p>
            <a:r>
              <a:rPr lang="en-US" dirty="0"/>
              <a:t>Amplitude</a:t>
            </a:r>
          </a:p>
        </p:txBody>
      </p:sp>
      <p:sp>
        <p:nvSpPr>
          <p:cNvPr id="68" name="TextBox 67">
            <a:extLst>
              <a:ext uri="{FF2B5EF4-FFF2-40B4-BE49-F238E27FC236}">
                <a16:creationId xmlns:a16="http://schemas.microsoft.com/office/drawing/2014/main" id="{5C861021-1B7E-4D5E-855C-FD3CD28ECCB3}"/>
              </a:ext>
            </a:extLst>
          </p:cNvPr>
          <p:cNvSpPr txBox="1"/>
          <p:nvPr/>
        </p:nvSpPr>
        <p:spPr>
          <a:xfrm>
            <a:off x="5850312" y="5845290"/>
            <a:ext cx="747320" cy="369332"/>
          </a:xfrm>
          <a:prstGeom prst="rect">
            <a:avLst/>
          </a:prstGeom>
          <a:noFill/>
        </p:spPr>
        <p:txBody>
          <a:bodyPr wrap="none" rtlCol="0">
            <a:spAutoFit/>
          </a:bodyPr>
          <a:lstStyle/>
          <a:p>
            <a:r>
              <a:rPr lang="en-US" dirty="0"/>
              <a:t>Time</a:t>
            </a:r>
          </a:p>
        </p:txBody>
      </p:sp>
      <p:sp>
        <p:nvSpPr>
          <p:cNvPr id="71" name="TextBox 70">
            <a:extLst>
              <a:ext uri="{FF2B5EF4-FFF2-40B4-BE49-F238E27FC236}">
                <a16:creationId xmlns:a16="http://schemas.microsoft.com/office/drawing/2014/main" id="{175796A1-A7B4-4E06-81BE-4B5FB299433C}"/>
              </a:ext>
            </a:extLst>
          </p:cNvPr>
          <p:cNvSpPr txBox="1"/>
          <p:nvPr/>
        </p:nvSpPr>
        <p:spPr>
          <a:xfrm>
            <a:off x="5860580" y="4169067"/>
            <a:ext cx="577402" cy="369332"/>
          </a:xfrm>
          <a:prstGeom prst="rect">
            <a:avLst/>
          </a:prstGeom>
          <a:noFill/>
        </p:spPr>
        <p:txBody>
          <a:bodyPr wrap="none" rtlCol="0">
            <a:spAutoFit/>
          </a:bodyPr>
          <a:lstStyle/>
          <a:p>
            <a:r>
              <a:rPr lang="en-US" dirty="0"/>
              <a:t>CIR</a:t>
            </a:r>
          </a:p>
        </p:txBody>
      </p:sp>
      <p:sp>
        <p:nvSpPr>
          <p:cNvPr id="3" name="Freeform: Shape 2">
            <a:extLst>
              <a:ext uri="{FF2B5EF4-FFF2-40B4-BE49-F238E27FC236}">
                <a16:creationId xmlns:a16="http://schemas.microsoft.com/office/drawing/2014/main" id="{D65AD3F8-C5C2-4BA7-9691-8867810A7E6B}"/>
              </a:ext>
            </a:extLst>
          </p:cNvPr>
          <p:cNvSpPr/>
          <p:nvPr/>
        </p:nvSpPr>
        <p:spPr>
          <a:xfrm>
            <a:off x="5607424" y="4825634"/>
            <a:ext cx="2024550" cy="1003666"/>
          </a:xfrm>
          <a:custGeom>
            <a:avLst/>
            <a:gdLst>
              <a:gd name="connsiteX0" fmla="*/ 0 w 2024550"/>
              <a:gd name="connsiteY0" fmla="*/ 954774 h 954774"/>
              <a:gd name="connsiteX1" fmla="*/ 282388 w 2024550"/>
              <a:gd name="connsiteY1" fmla="*/ 632045 h 954774"/>
              <a:gd name="connsiteX2" fmla="*/ 416858 w 2024550"/>
              <a:gd name="connsiteY2" fmla="*/ 33 h 954774"/>
              <a:gd name="connsiteX3" fmla="*/ 558052 w 2024550"/>
              <a:gd name="connsiteY3" fmla="*/ 605150 h 954774"/>
              <a:gd name="connsiteX4" fmla="*/ 632011 w 2024550"/>
              <a:gd name="connsiteY4" fmla="*/ 941327 h 954774"/>
              <a:gd name="connsiteX5" fmla="*/ 726141 w 2024550"/>
              <a:gd name="connsiteY5" fmla="*/ 786686 h 954774"/>
              <a:gd name="connsiteX6" fmla="*/ 826994 w 2024550"/>
              <a:gd name="connsiteY6" fmla="*/ 437062 h 954774"/>
              <a:gd name="connsiteX7" fmla="*/ 961464 w 2024550"/>
              <a:gd name="connsiteY7" fmla="*/ 833750 h 954774"/>
              <a:gd name="connsiteX8" fmla="*/ 1143000 w 2024550"/>
              <a:gd name="connsiteY8" fmla="*/ 900986 h 954774"/>
              <a:gd name="connsiteX9" fmla="*/ 1203511 w 2024550"/>
              <a:gd name="connsiteY9" fmla="*/ 934603 h 954774"/>
              <a:gd name="connsiteX10" fmla="*/ 1243852 w 2024550"/>
              <a:gd name="connsiteY10" fmla="*/ 880815 h 954774"/>
              <a:gd name="connsiteX11" fmla="*/ 1337982 w 2024550"/>
              <a:gd name="connsiteY11" fmla="*/ 894262 h 954774"/>
              <a:gd name="connsiteX12" fmla="*/ 1459005 w 2024550"/>
              <a:gd name="connsiteY12" fmla="*/ 268974 h 954774"/>
              <a:gd name="connsiteX13" fmla="*/ 1627094 w 2024550"/>
              <a:gd name="connsiteY13" fmla="*/ 874092 h 954774"/>
              <a:gd name="connsiteX14" fmla="*/ 1775011 w 2024550"/>
              <a:gd name="connsiteY14" fmla="*/ 894262 h 954774"/>
              <a:gd name="connsiteX15" fmla="*/ 1815352 w 2024550"/>
              <a:gd name="connsiteY15" fmla="*/ 914433 h 954774"/>
              <a:gd name="connsiteX16" fmla="*/ 1909482 w 2024550"/>
              <a:gd name="connsiteY16" fmla="*/ 927880 h 954774"/>
              <a:gd name="connsiteX17" fmla="*/ 2010335 w 2024550"/>
              <a:gd name="connsiteY17" fmla="*/ 927880 h 954774"/>
              <a:gd name="connsiteX18" fmla="*/ 2023782 w 2024550"/>
              <a:gd name="connsiteY18" fmla="*/ 948050 h 954774"/>
              <a:gd name="connsiteX19" fmla="*/ 2023782 w 2024550"/>
              <a:gd name="connsiteY19" fmla="*/ 948050 h 954774"/>
              <a:gd name="connsiteX0" fmla="*/ 0 w 2024550"/>
              <a:gd name="connsiteY0" fmla="*/ 956744 h 956744"/>
              <a:gd name="connsiteX1" fmla="*/ 268941 w 2024550"/>
              <a:gd name="connsiteY1" fmla="*/ 828997 h 956744"/>
              <a:gd name="connsiteX2" fmla="*/ 416858 w 2024550"/>
              <a:gd name="connsiteY2" fmla="*/ 2003 h 956744"/>
              <a:gd name="connsiteX3" fmla="*/ 558052 w 2024550"/>
              <a:gd name="connsiteY3" fmla="*/ 607120 h 956744"/>
              <a:gd name="connsiteX4" fmla="*/ 632011 w 2024550"/>
              <a:gd name="connsiteY4" fmla="*/ 943297 h 956744"/>
              <a:gd name="connsiteX5" fmla="*/ 726141 w 2024550"/>
              <a:gd name="connsiteY5" fmla="*/ 788656 h 956744"/>
              <a:gd name="connsiteX6" fmla="*/ 826994 w 2024550"/>
              <a:gd name="connsiteY6" fmla="*/ 439032 h 956744"/>
              <a:gd name="connsiteX7" fmla="*/ 961464 w 2024550"/>
              <a:gd name="connsiteY7" fmla="*/ 835720 h 956744"/>
              <a:gd name="connsiteX8" fmla="*/ 1143000 w 2024550"/>
              <a:gd name="connsiteY8" fmla="*/ 902956 h 956744"/>
              <a:gd name="connsiteX9" fmla="*/ 1203511 w 2024550"/>
              <a:gd name="connsiteY9" fmla="*/ 936573 h 956744"/>
              <a:gd name="connsiteX10" fmla="*/ 1243852 w 2024550"/>
              <a:gd name="connsiteY10" fmla="*/ 882785 h 956744"/>
              <a:gd name="connsiteX11" fmla="*/ 1337982 w 2024550"/>
              <a:gd name="connsiteY11" fmla="*/ 896232 h 956744"/>
              <a:gd name="connsiteX12" fmla="*/ 1459005 w 2024550"/>
              <a:gd name="connsiteY12" fmla="*/ 270944 h 956744"/>
              <a:gd name="connsiteX13" fmla="*/ 1627094 w 2024550"/>
              <a:gd name="connsiteY13" fmla="*/ 876062 h 956744"/>
              <a:gd name="connsiteX14" fmla="*/ 1775011 w 2024550"/>
              <a:gd name="connsiteY14" fmla="*/ 896232 h 956744"/>
              <a:gd name="connsiteX15" fmla="*/ 1815352 w 2024550"/>
              <a:gd name="connsiteY15" fmla="*/ 916403 h 956744"/>
              <a:gd name="connsiteX16" fmla="*/ 1909482 w 2024550"/>
              <a:gd name="connsiteY16" fmla="*/ 929850 h 956744"/>
              <a:gd name="connsiteX17" fmla="*/ 2010335 w 2024550"/>
              <a:gd name="connsiteY17" fmla="*/ 929850 h 956744"/>
              <a:gd name="connsiteX18" fmla="*/ 2023782 w 2024550"/>
              <a:gd name="connsiteY18" fmla="*/ 950020 h 956744"/>
              <a:gd name="connsiteX19" fmla="*/ 2023782 w 2024550"/>
              <a:gd name="connsiteY19" fmla="*/ 950020 h 956744"/>
              <a:gd name="connsiteX0" fmla="*/ 0 w 2024550"/>
              <a:gd name="connsiteY0" fmla="*/ 956744 h 956744"/>
              <a:gd name="connsiteX1" fmla="*/ 268941 w 2024550"/>
              <a:gd name="connsiteY1" fmla="*/ 828997 h 956744"/>
              <a:gd name="connsiteX2" fmla="*/ 416858 w 2024550"/>
              <a:gd name="connsiteY2" fmla="*/ 2003 h 956744"/>
              <a:gd name="connsiteX3" fmla="*/ 558052 w 2024550"/>
              <a:gd name="connsiteY3" fmla="*/ 607120 h 956744"/>
              <a:gd name="connsiteX4" fmla="*/ 632011 w 2024550"/>
              <a:gd name="connsiteY4" fmla="*/ 943297 h 956744"/>
              <a:gd name="connsiteX5" fmla="*/ 726141 w 2024550"/>
              <a:gd name="connsiteY5" fmla="*/ 788656 h 956744"/>
              <a:gd name="connsiteX6" fmla="*/ 826994 w 2024550"/>
              <a:gd name="connsiteY6" fmla="*/ 439032 h 956744"/>
              <a:gd name="connsiteX7" fmla="*/ 961464 w 2024550"/>
              <a:gd name="connsiteY7" fmla="*/ 835720 h 956744"/>
              <a:gd name="connsiteX8" fmla="*/ 1143000 w 2024550"/>
              <a:gd name="connsiteY8" fmla="*/ 902956 h 956744"/>
              <a:gd name="connsiteX9" fmla="*/ 1203511 w 2024550"/>
              <a:gd name="connsiteY9" fmla="*/ 936573 h 956744"/>
              <a:gd name="connsiteX10" fmla="*/ 1243852 w 2024550"/>
              <a:gd name="connsiteY10" fmla="*/ 882785 h 956744"/>
              <a:gd name="connsiteX11" fmla="*/ 1337982 w 2024550"/>
              <a:gd name="connsiteY11" fmla="*/ 896232 h 956744"/>
              <a:gd name="connsiteX12" fmla="*/ 1459005 w 2024550"/>
              <a:gd name="connsiteY12" fmla="*/ 270944 h 956744"/>
              <a:gd name="connsiteX13" fmla="*/ 1627094 w 2024550"/>
              <a:gd name="connsiteY13" fmla="*/ 876062 h 956744"/>
              <a:gd name="connsiteX14" fmla="*/ 1775011 w 2024550"/>
              <a:gd name="connsiteY14" fmla="*/ 896232 h 956744"/>
              <a:gd name="connsiteX15" fmla="*/ 1815352 w 2024550"/>
              <a:gd name="connsiteY15" fmla="*/ 916403 h 956744"/>
              <a:gd name="connsiteX16" fmla="*/ 1909482 w 2024550"/>
              <a:gd name="connsiteY16" fmla="*/ 929850 h 956744"/>
              <a:gd name="connsiteX17" fmla="*/ 2010335 w 2024550"/>
              <a:gd name="connsiteY17" fmla="*/ 929850 h 956744"/>
              <a:gd name="connsiteX18" fmla="*/ 2023782 w 2024550"/>
              <a:gd name="connsiteY18" fmla="*/ 950020 h 956744"/>
              <a:gd name="connsiteX19" fmla="*/ 2023782 w 2024550"/>
              <a:gd name="connsiteY19" fmla="*/ 950020 h 956744"/>
              <a:gd name="connsiteX0" fmla="*/ 0 w 2024550"/>
              <a:gd name="connsiteY0" fmla="*/ 956744 h 956744"/>
              <a:gd name="connsiteX1" fmla="*/ 147917 w 2024550"/>
              <a:gd name="connsiteY1" fmla="*/ 916403 h 956744"/>
              <a:gd name="connsiteX2" fmla="*/ 268941 w 2024550"/>
              <a:gd name="connsiteY2" fmla="*/ 828997 h 956744"/>
              <a:gd name="connsiteX3" fmla="*/ 416858 w 2024550"/>
              <a:gd name="connsiteY3" fmla="*/ 2003 h 956744"/>
              <a:gd name="connsiteX4" fmla="*/ 558052 w 2024550"/>
              <a:gd name="connsiteY4" fmla="*/ 607120 h 956744"/>
              <a:gd name="connsiteX5" fmla="*/ 632011 w 2024550"/>
              <a:gd name="connsiteY5" fmla="*/ 943297 h 956744"/>
              <a:gd name="connsiteX6" fmla="*/ 726141 w 2024550"/>
              <a:gd name="connsiteY6" fmla="*/ 788656 h 956744"/>
              <a:gd name="connsiteX7" fmla="*/ 826994 w 2024550"/>
              <a:gd name="connsiteY7" fmla="*/ 439032 h 956744"/>
              <a:gd name="connsiteX8" fmla="*/ 961464 w 2024550"/>
              <a:gd name="connsiteY8" fmla="*/ 835720 h 956744"/>
              <a:gd name="connsiteX9" fmla="*/ 1143000 w 2024550"/>
              <a:gd name="connsiteY9" fmla="*/ 902956 h 956744"/>
              <a:gd name="connsiteX10" fmla="*/ 1203511 w 2024550"/>
              <a:gd name="connsiteY10" fmla="*/ 936573 h 956744"/>
              <a:gd name="connsiteX11" fmla="*/ 1243852 w 2024550"/>
              <a:gd name="connsiteY11" fmla="*/ 882785 h 956744"/>
              <a:gd name="connsiteX12" fmla="*/ 1337982 w 2024550"/>
              <a:gd name="connsiteY12" fmla="*/ 896232 h 956744"/>
              <a:gd name="connsiteX13" fmla="*/ 1459005 w 2024550"/>
              <a:gd name="connsiteY13" fmla="*/ 270944 h 956744"/>
              <a:gd name="connsiteX14" fmla="*/ 1627094 w 2024550"/>
              <a:gd name="connsiteY14" fmla="*/ 876062 h 956744"/>
              <a:gd name="connsiteX15" fmla="*/ 1775011 w 2024550"/>
              <a:gd name="connsiteY15" fmla="*/ 896232 h 956744"/>
              <a:gd name="connsiteX16" fmla="*/ 1815352 w 2024550"/>
              <a:gd name="connsiteY16" fmla="*/ 916403 h 956744"/>
              <a:gd name="connsiteX17" fmla="*/ 1909482 w 2024550"/>
              <a:gd name="connsiteY17" fmla="*/ 929850 h 956744"/>
              <a:gd name="connsiteX18" fmla="*/ 2010335 w 2024550"/>
              <a:gd name="connsiteY18" fmla="*/ 929850 h 956744"/>
              <a:gd name="connsiteX19" fmla="*/ 2023782 w 2024550"/>
              <a:gd name="connsiteY19" fmla="*/ 950020 h 956744"/>
              <a:gd name="connsiteX20" fmla="*/ 2023782 w 2024550"/>
              <a:gd name="connsiteY20" fmla="*/ 950020 h 956744"/>
              <a:gd name="connsiteX0" fmla="*/ 0 w 2024550"/>
              <a:gd name="connsiteY0" fmla="*/ 956744 h 956744"/>
              <a:gd name="connsiteX1" fmla="*/ 127746 w 2024550"/>
              <a:gd name="connsiteY1" fmla="*/ 822273 h 956744"/>
              <a:gd name="connsiteX2" fmla="*/ 268941 w 2024550"/>
              <a:gd name="connsiteY2" fmla="*/ 828997 h 956744"/>
              <a:gd name="connsiteX3" fmla="*/ 416858 w 2024550"/>
              <a:gd name="connsiteY3" fmla="*/ 2003 h 956744"/>
              <a:gd name="connsiteX4" fmla="*/ 558052 w 2024550"/>
              <a:gd name="connsiteY4" fmla="*/ 607120 h 956744"/>
              <a:gd name="connsiteX5" fmla="*/ 632011 w 2024550"/>
              <a:gd name="connsiteY5" fmla="*/ 943297 h 956744"/>
              <a:gd name="connsiteX6" fmla="*/ 726141 w 2024550"/>
              <a:gd name="connsiteY6" fmla="*/ 788656 h 956744"/>
              <a:gd name="connsiteX7" fmla="*/ 826994 w 2024550"/>
              <a:gd name="connsiteY7" fmla="*/ 439032 h 956744"/>
              <a:gd name="connsiteX8" fmla="*/ 961464 w 2024550"/>
              <a:gd name="connsiteY8" fmla="*/ 835720 h 956744"/>
              <a:gd name="connsiteX9" fmla="*/ 1143000 w 2024550"/>
              <a:gd name="connsiteY9" fmla="*/ 902956 h 956744"/>
              <a:gd name="connsiteX10" fmla="*/ 1203511 w 2024550"/>
              <a:gd name="connsiteY10" fmla="*/ 936573 h 956744"/>
              <a:gd name="connsiteX11" fmla="*/ 1243852 w 2024550"/>
              <a:gd name="connsiteY11" fmla="*/ 882785 h 956744"/>
              <a:gd name="connsiteX12" fmla="*/ 1337982 w 2024550"/>
              <a:gd name="connsiteY12" fmla="*/ 896232 h 956744"/>
              <a:gd name="connsiteX13" fmla="*/ 1459005 w 2024550"/>
              <a:gd name="connsiteY13" fmla="*/ 270944 h 956744"/>
              <a:gd name="connsiteX14" fmla="*/ 1627094 w 2024550"/>
              <a:gd name="connsiteY14" fmla="*/ 876062 h 956744"/>
              <a:gd name="connsiteX15" fmla="*/ 1775011 w 2024550"/>
              <a:gd name="connsiteY15" fmla="*/ 896232 h 956744"/>
              <a:gd name="connsiteX16" fmla="*/ 1815352 w 2024550"/>
              <a:gd name="connsiteY16" fmla="*/ 916403 h 956744"/>
              <a:gd name="connsiteX17" fmla="*/ 1909482 w 2024550"/>
              <a:gd name="connsiteY17" fmla="*/ 929850 h 956744"/>
              <a:gd name="connsiteX18" fmla="*/ 2010335 w 2024550"/>
              <a:gd name="connsiteY18" fmla="*/ 929850 h 956744"/>
              <a:gd name="connsiteX19" fmla="*/ 2023782 w 2024550"/>
              <a:gd name="connsiteY19" fmla="*/ 950020 h 956744"/>
              <a:gd name="connsiteX20" fmla="*/ 2023782 w 2024550"/>
              <a:gd name="connsiteY20" fmla="*/ 950020 h 956744"/>
              <a:gd name="connsiteX0" fmla="*/ 0 w 2024550"/>
              <a:gd name="connsiteY0" fmla="*/ 1003666 h 1003666"/>
              <a:gd name="connsiteX1" fmla="*/ 127746 w 2024550"/>
              <a:gd name="connsiteY1" fmla="*/ 869195 h 1003666"/>
              <a:gd name="connsiteX2" fmla="*/ 268941 w 2024550"/>
              <a:gd name="connsiteY2" fmla="*/ 875919 h 1003666"/>
              <a:gd name="connsiteX3" fmla="*/ 450476 w 2024550"/>
              <a:gd name="connsiteY3" fmla="*/ 1861 h 1003666"/>
              <a:gd name="connsiteX4" fmla="*/ 558052 w 2024550"/>
              <a:gd name="connsiteY4" fmla="*/ 654042 h 1003666"/>
              <a:gd name="connsiteX5" fmla="*/ 632011 w 2024550"/>
              <a:gd name="connsiteY5" fmla="*/ 990219 h 1003666"/>
              <a:gd name="connsiteX6" fmla="*/ 726141 w 2024550"/>
              <a:gd name="connsiteY6" fmla="*/ 835578 h 1003666"/>
              <a:gd name="connsiteX7" fmla="*/ 826994 w 2024550"/>
              <a:gd name="connsiteY7" fmla="*/ 485954 h 1003666"/>
              <a:gd name="connsiteX8" fmla="*/ 961464 w 2024550"/>
              <a:gd name="connsiteY8" fmla="*/ 882642 h 1003666"/>
              <a:gd name="connsiteX9" fmla="*/ 1143000 w 2024550"/>
              <a:gd name="connsiteY9" fmla="*/ 949878 h 1003666"/>
              <a:gd name="connsiteX10" fmla="*/ 1203511 w 2024550"/>
              <a:gd name="connsiteY10" fmla="*/ 983495 h 1003666"/>
              <a:gd name="connsiteX11" fmla="*/ 1243852 w 2024550"/>
              <a:gd name="connsiteY11" fmla="*/ 929707 h 1003666"/>
              <a:gd name="connsiteX12" fmla="*/ 1337982 w 2024550"/>
              <a:gd name="connsiteY12" fmla="*/ 943154 h 1003666"/>
              <a:gd name="connsiteX13" fmla="*/ 1459005 w 2024550"/>
              <a:gd name="connsiteY13" fmla="*/ 317866 h 1003666"/>
              <a:gd name="connsiteX14" fmla="*/ 1627094 w 2024550"/>
              <a:gd name="connsiteY14" fmla="*/ 922984 h 1003666"/>
              <a:gd name="connsiteX15" fmla="*/ 1775011 w 2024550"/>
              <a:gd name="connsiteY15" fmla="*/ 943154 h 1003666"/>
              <a:gd name="connsiteX16" fmla="*/ 1815352 w 2024550"/>
              <a:gd name="connsiteY16" fmla="*/ 963325 h 1003666"/>
              <a:gd name="connsiteX17" fmla="*/ 1909482 w 2024550"/>
              <a:gd name="connsiteY17" fmla="*/ 976772 h 1003666"/>
              <a:gd name="connsiteX18" fmla="*/ 2010335 w 2024550"/>
              <a:gd name="connsiteY18" fmla="*/ 976772 h 1003666"/>
              <a:gd name="connsiteX19" fmla="*/ 2023782 w 2024550"/>
              <a:gd name="connsiteY19" fmla="*/ 996942 h 1003666"/>
              <a:gd name="connsiteX20" fmla="*/ 2023782 w 2024550"/>
              <a:gd name="connsiteY20" fmla="*/ 996942 h 100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4550" h="1003666">
                <a:moveTo>
                  <a:pt x="0" y="1003666"/>
                </a:moveTo>
                <a:cubicBezTo>
                  <a:pt x="24653" y="996943"/>
                  <a:pt x="82923" y="890486"/>
                  <a:pt x="127746" y="869195"/>
                </a:cubicBezTo>
                <a:cubicBezTo>
                  <a:pt x="172570" y="847904"/>
                  <a:pt x="215153" y="1020475"/>
                  <a:pt x="268941" y="875919"/>
                </a:cubicBezTo>
                <a:cubicBezTo>
                  <a:pt x="322729" y="731363"/>
                  <a:pt x="402291" y="38840"/>
                  <a:pt x="450476" y="1861"/>
                </a:cubicBezTo>
                <a:cubicBezTo>
                  <a:pt x="498661" y="-35118"/>
                  <a:pt x="527796" y="489316"/>
                  <a:pt x="558052" y="654042"/>
                </a:cubicBezTo>
                <a:cubicBezTo>
                  <a:pt x="588308" y="818768"/>
                  <a:pt x="603996" y="959963"/>
                  <a:pt x="632011" y="990219"/>
                </a:cubicBezTo>
                <a:cubicBezTo>
                  <a:pt x="660026" y="1020475"/>
                  <a:pt x="693644" y="919622"/>
                  <a:pt x="726141" y="835578"/>
                </a:cubicBezTo>
                <a:cubicBezTo>
                  <a:pt x="758638" y="751534"/>
                  <a:pt x="787774" y="478110"/>
                  <a:pt x="826994" y="485954"/>
                </a:cubicBezTo>
                <a:cubicBezTo>
                  <a:pt x="866215" y="493798"/>
                  <a:pt x="908796" y="805321"/>
                  <a:pt x="961464" y="882642"/>
                </a:cubicBezTo>
                <a:cubicBezTo>
                  <a:pt x="1014132" y="959963"/>
                  <a:pt x="1102659" y="933069"/>
                  <a:pt x="1143000" y="949878"/>
                </a:cubicBezTo>
                <a:cubicBezTo>
                  <a:pt x="1183341" y="966687"/>
                  <a:pt x="1186702" y="986857"/>
                  <a:pt x="1203511" y="983495"/>
                </a:cubicBezTo>
                <a:cubicBezTo>
                  <a:pt x="1220320" y="980133"/>
                  <a:pt x="1221440" y="936430"/>
                  <a:pt x="1243852" y="929707"/>
                </a:cubicBezTo>
                <a:cubicBezTo>
                  <a:pt x="1266264" y="922984"/>
                  <a:pt x="1302123" y="1045127"/>
                  <a:pt x="1337982" y="943154"/>
                </a:cubicBezTo>
                <a:cubicBezTo>
                  <a:pt x="1373841" y="841181"/>
                  <a:pt x="1410820" y="321228"/>
                  <a:pt x="1459005" y="317866"/>
                </a:cubicBezTo>
                <a:cubicBezTo>
                  <a:pt x="1507190" y="314504"/>
                  <a:pt x="1574426" y="818770"/>
                  <a:pt x="1627094" y="922984"/>
                </a:cubicBezTo>
                <a:cubicBezTo>
                  <a:pt x="1679762" y="1027198"/>
                  <a:pt x="1743635" y="936431"/>
                  <a:pt x="1775011" y="943154"/>
                </a:cubicBezTo>
                <a:cubicBezTo>
                  <a:pt x="1806387" y="949877"/>
                  <a:pt x="1792940" y="957722"/>
                  <a:pt x="1815352" y="963325"/>
                </a:cubicBezTo>
                <a:cubicBezTo>
                  <a:pt x="1837764" y="968928"/>
                  <a:pt x="1876985" y="974531"/>
                  <a:pt x="1909482" y="976772"/>
                </a:cubicBezTo>
                <a:cubicBezTo>
                  <a:pt x="1941979" y="979013"/>
                  <a:pt x="2010335" y="976772"/>
                  <a:pt x="2010335" y="976772"/>
                </a:cubicBezTo>
                <a:cubicBezTo>
                  <a:pt x="2029385" y="980134"/>
                  <a:pt x="2023782" y="996942"/>
                  <a:pt x="2023782" y="996942"/>
                </a:cubicBezTo>
                <a:lnTo>
                  <a:pt x="2023782" y="996942"/>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837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61"/>
                                        </p:tgtEl>
                                      </p:cBhvr>
                                    </p:animEffect>
                                    <p:set>
                                      <p:cBhvr>
                                        <p:cTn id="11" dur="1" fill="hold">
                                          <p:stCondLst>
                                            <p:cond delay="499"/>
                                          </p:stCondLst>
                                        </p:cTn>
                                        <p:tgtEl>
                                          <p:spTgt spid="61"/>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2"/>
                                        </p:tgtEl>
                                      </p:cBhvr>
                                    </p:animEffect>
                                    <p:set>
                                      <p:cBhvr>
                                        <p:cTn id="14" dur="1" fill="hold">
                                          <p:stCondLst>
                                            <p:cond delay="499"/>
                                          </p:stCondLst>
                                        </p:cTn>
                                        <p:tgtEl>
                                          <p:spTgt spid="6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4"/>
                                        </p:tgtEl>
                                      </p:cBhvr>
                                    </p:animEffect>
                                    <p:set>
                                      <p:cBhvr>
                                        <p:cTn id="17" dur="1" fill="hold">
                                          <p:stCondLst>
                                            <p:cond delay="499"/>
                                          </p:stCondLst>
                                        </p:cTn>
                                        <p:tgtEl>
                                          <p:spTgt spid="6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853D-11E2-4A2B-A523-4E2F7CEF13E7}"/>
              </a:ext>
            </a:extLst>
          </p:cNvPr>
          <p:cNvSpPr>
            <a:spLocks noGrp="1"/>
          </p:cNvSpPr>
          <p:nvPr>
            <p:ph type="title"/>
          </p:nvPr>
        </p:nvSpPr>
        <p:spPr/>
        <p:txBody>
          <a:bodyPr/>
          <a:lstStyle/>
          <a:p>
            <a:r>
              <a:rPr lang="en-US" dirty="0"/>
              <a:t>Channel Impulse Response</a:t>
            </a:r>
          </a:p>
        </p:txBody>
      </p:sp>
      <p:sp>
        <p:nvSpPr>
          <p:cNvPr id="4" name="Slide Number Placeholder 3">
            <a:extLst>
              <a:ext uri="{FF2B5EF4-FFF2-40B4-BE49-F238E27FC236}">
                <a16:creationId xmlns:a16="http://schemas.microsoft.com/office/drawing/2014/main" id="{6699B872-C455-4306-89D7-CEBFE7442F75}"/>
              </a:ext>
            </a:extLst>
          </p:cNvPr>
          <p:cNvSpPr>
            <a:spLocks noGrp="1"/>
          </p:cNvSpPr>
          <p:nvPr>
            <p:ph type="sldNum" sz="quarter" idx="12"/>
          </p:nvPr>
        </p:nvSpPr>
        <p:spPr/>
        <p:txBody>
          <a:bodyPr/>
          <a:lstStyle/>
          <a:p>
            <a:fld id="{2613B20D-9B73-4C13-A358-2357A5C96DDA}" type="slidenum">
              <a:rPr lang="en-US" smtClean="0"/>
              <a:t>32</a:t>
            </a:fld>
            <a:endParaRPr lang="en-US" dirty="0"/>
          </a:p>
        </p:txBody>
      </p:sp>
      <p:grpSp>
        <p:nvGrpSpPr>
          <p:cNvPr id="188" name="Group 187">
            <a:extLst>
              <a:ext uri="{FF2B5EF4-FFF2-40B4-BE49-F238E27FC236}">
                <a16:creationId xmlns:a16="http://schemas.microsoft.com/office/drawing/2014/main" id="{444C4F27-7BA4-46E6-8F8E-B74C9B0DF653}"/>
              </a:ext>
            </a:extLst>
          </p:cNvPr>
          <p:cNvGrpSpPr/>
          <p:nvPr/>
        </p:nvGrpSpPr>
        <p:grpSpPr>
          <a:xfrm>
            <a:off x="-240090" y="1870075"/>
            <a:ext cx="8022895" cy="4851400"/>
            <a:chOff x="59453" y="1241488"/>
            <a:chExt cx="9702800" cy="4851400"/>
          </a:xfrm>
        </p:grpSpPr>
        <p:sp>
          <p:nvSpPr>
            <p:cNvPr id="189" name="AutoShape 102">
              <a:extLst>
                <a:ext uri="{FF2B5EF4-FFF2-40B4-BE49-F238E27FC236}">
                  <a16:creationId xmlns:a16="http://schemas.microsoft.com/office/drawing/2014/main" id="{D5F7D047-7170-4D54-B4AB-A47BB4982377}"/>
                </a:ext>
              </a:extLst>
            </p:cNvPr>
            <p:cNvSpPr>
              <a:spLocks noChangeAspect="1" noChangeArrowheads="1" noTextEdit="1"/>
            </p:cNvSpPr>
            <p:nvPr/>
          </p:nvSpPr>
          <p:spPr bwMode="auto">
            <a:xfrm>
              <a:off x="59453" y="1241488"/>
              <a:ext cx="970280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06">
              <a:extLst>
                <a:ext uri="{FF2B5EF4-FFF2-40B4-BE49-F238E27FC236}">
                  <a16:creationId xmlns:a16="http://schemas.microsoft.com/office/drawing/2014/main" id="{6AD6422D-49E5-467B-9735-4B12A975589E}"/>
                </a:ext>
              </a:extLst>
            </p:cNvPr>
            <p:cNvSpPr>
              <a:spLocks noChangeArrowheads="1"/>
            </p:cNvSpPr>
            <p:nvPr/>
          </p:nvSpPr>
          <p:spPr bwMode="auto">
            <a:xfrm>
              <a:off x="1321516" y="1603438"/>
              <a:ext cx="7521575" cy="3498850"/>
            </a:xfrm>
            <a:prstGeom prst="rect">
              <a:avLst/>
            </a:prstGeom>
            <a:solidFill>
              <a:srgbClr val="FFFFFF"/>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1" name="Line 107">
              <a:extLst>
                <a:ext uri="{FF2B5EF4-FFF2-40B4-BE49-F238E27FC236}">
                  <a16:creationId xmlns:a16="http://schemas.microsoft.com/office/drawing/2014/main" id="{683FB6E3-A2CB-4947-9087-873C269A7118}"/>
                </a:ext>
              </a:extLst>
            </p:cNvPr>
            <p:cNvSpPr>
              <a:spLocks noChangeShapeType="1"/>
            </p:cNvSpPr>
            <p:nvPr/>
          </p:nvSpPr>
          <p:spPr bwMode="auto">
            <a:xfrm>
              <a:off x="1321516" y="510228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108">
              <a:extLst>
                <a:ext uri="{FF2B5EF4-FFF2-40B4-BE49-F238E27FC236}">
                  <a16:creationId xmlns:a16="http://schemas.microsoft.com/office/drawing/2014/main" id="{77A91B16-7C5D-4BC7-BFFC-B623BB8F516B}"/>
                </a:ext>
              </a:extLst>
            </p:cNvPr>
            <p:cNvSpPr>
              <a:spLocks noChangeShapeType="1"/>
            </p:cNvSpPr>
            <p:nvPr/>
          </p:nvSpPr>
          <p:spPr bwMode="auto">
            <a:xfrm>
              <a:off x="1321516" y="160343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109">
              <a:extLst>
                <a:ext uri="{FF2B5EF4-FFF2-40B4-BE49-F238E27FC236}">
                  <a16:creationId xmlns:a16="http://schemas.microsoft.com/office/drawing/2014/main" id="{FD87207F-77B7-4595-AB3E-01AF1F94F18D}"/>
                </a:ext>
              </a:extLst>
            </p:cNvPr>
            <p:cNvSpPr>
              <a:spLocks noChangeShapeType="1"/>
            </p:cNvSpPr>
            <p:nvPr/>
          </p:nvSpPr>
          <p:spPr bwMode="auto">
            <a:xfrm flipV="1">
              <a:off x="13215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110">
              <a:extLst>
                <a:ext uri="{FF2B5EF4-FFF2-40B4-BE49-F238E27FC236}">
                  <a16:creationId xmlns:a16="http://schemas.microsoft.com/office/drawing/2014/main" id="{0B229CD5-59B1-4E68-A368-42AEBA5001F3}"/>
                </a:ext>
              </a:extLst>
            </p:cNvPr>
            <p:cNvSpPr>
              <a:spLocks noChangeShapeType="1"/>
            </p:cNvSpPr>
            <p:nvPr/>
          </p:nvSpPr>
          <p:spPr bwMode="auto">
            <a:xfrm flipV="1">
              <a:off x="32011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11">
              <a:extLst>
                <a:ext uri="{FF2B5EF4-FFF2-40B4-BE49-F238E27FC236}">
                  <a16:creationId xmlns:a16="http://schemas.microsoft.com/office/drawing/2014/main" id="{0A45DD4D-03B5-4E74-883F-DBE805A441A1}"/>
                </a:ext>
              </a:extLst>
            </p:cNvPr>
            <p:cNvSpPr>
              <a:spLocks noChangeShapeType="1"/>
            </p:cNvSpPr>
            <p:nvPr/>
          </p:nvSpPr>
          <p:spPr bwMode="auto">
            <a:xfrm flipV="1">
              <a:off x="5082303"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112">
              <a:extLst>
                <a:ext uri="{FF2B5EF4-FFF2-40B4-BE49-F238E27FC236}">
                  <a16:creationId xmlns:a16="http://schemas.microsoft.com/office/drawing/2014/main" id="{AB780622-07CA-4F72-8675-FE5EB83737F6}"/>
                </a:ext>
              </a:extLst>
            </p:cNvPr>
            <p:cNvSpPr>
              <a:spLocks noChangeShapeType="1"/>
            </p:cNvSpPr>
            <p:nvPr/>
          </p:nvSpPr>
          <p:spPr bwMode="auto">
            <a:xfrm flipV="1">
              <a:off x="69634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113">
              <a:extLst>
                <a:ext uri="{FF2B5EF4-FFF2-40B4-BE49-F238E27FC236}">
                  <a16:creationId xmlns:a16="http://schemas.microsoft.com/office/drawing/2014/main" id="{F3249AAB-799B-4F42-A342-40883C21292D}"/>
                </a:ext>
              </a:extLst>
            </p:cNvPr>
            <p:cNvSpPr>
              <a:spLocks noChangeShapeType="1"/>
            </p:cNvSpPr>
            <p:nvPr/>
          </p:nvSpPr>
          <p:spPr bwMode="auto">
            <a:xfrm flipV="1">
              <a:off x="88430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Line 114">
              <a:extLst>
                <a:ext uri="{FF2B5EF4-FFF2-40B4-BE49-F238E27FC236}">
                  <a16:creationId xmlns:a16="http://schemas.microsoft.com/office/drawing/2014/main" id="{C48A393B-171D-4133-B6F1-A96044D87072}"/>
                </a:ext>
              </a:extLst>
            </p:cNvPr>
            <p:cNvSpPr>
              <a:spLocks noChangeShapeType="1"/>
            </p:cNvSpPr>
            <p:nvPr/>
          </p:nvSpPr>
          <p:spPr bwMode="auto">
            <a:xfrm>
              <a:off x="13215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115">
              <a:extLst>
                <a:ext uri="{FF2B5EF4-FFF2-40B4-BE49-F238E27FC236}">
                  <a16:creationId xmlns:a16="http://schemas.microsoft.com/office/drawing/2014/main" id="{07D55C5B-3056-450A-A735-624087B8C95F}"/>
                </a:ext>
              </a:extLst>
            </p:cNvPr>
            <p:cNvSpPr>
              <a:spLocks noChangeShapeType="1"/>
            </p:cNvSpPr>
            <p:nvPr/>
          </p:nvSpPr>
          <p:spPr bwMode="auto">
            <a:xfrm>
              <a:off x="32011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116">
              <a:extLst>
                <a:ext uri="{FF2B5EF4-FFF2-40B4-BE49-F238E27FC236}">
                  <a16:creationId xmlns:a16="http://schemas.microsoft.com/office/drawing/2014/main" id="{5C875BF2-9CCD-4BC9-A2D0-F45FE9145A7A}"/>
                </a:ext>
              </a:extLst>
            </p:cNvPr>
            <p:cNvSpPr>
              <a:spLocks noChangeShapeType="1"/>
            </p:cNvSpPr>
            <p:nvPr/>
          </p:nvSpPr>
          <p:spPr bwMode="auto">
            <a:xfrm>
              <a:off x="5082303"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117">
              <a:extLst>
                <a:ext uri="{FF2B5EF4-FFF2-40B4-BE49-F238E27FC236}">
                  <a16:creationId xmlns:a16="http://schemas.microsoft.com/office/drawing/2014/main" id="{C1DFED72-40C5-4260-943E-B61B747214C7}"/>
                </a:ext>
              </a:extLst>
            </p:cNvPr>
            <p:cNvSpPr>
              <a:spLocks noChangeShapeType="1"/>
            </p:cNvSpPr>
            <p:nvPr/>
          </p:nvSpPr>
          <p:spPr bwMode="auto">
            <a:xfrm>
              <a:off x="69634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118">
              <a:extLst>
                <a:ext uri="{FF2B5EF4-FFF2-40B4-BE49-F238E27FC236}">
                  <a16:creationId xmlns:a16="http://schemas.microsoft.com/office/drawing/2014/main" id="{7185C824-69BF-4312-AA84-B1180E3182C0}"/>
                </a:ext>
              </a:extLst>
            </p:cNvPr>
            <p:cNvSpPr>
              <a:spLocks noChangeShapeType="1"/>
            </p:cNvSpPr>
            <p:nvPr/>
          </p:nvSpPr>
          <p:spPr bwMode="auto">
            <a:xfrm>
              <a:off x="88430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Rectangle 124">
              <a:extLst>
                <a:ext uri="{FF2B5EF4-FFF2-40B4-BE49-F238E27FC236}">
                  <a16:creationId xmlns:a16="http://schemas.microsoft.com/office/drawing/2014/main" id="{B9FD0E04-31E0-4537-ADA8-1C7C16781E82}"/>
                </a:ext>
              </a:extLst>
            </p:cNvPr>
            <p:cNvSpPr>
              <a:spLocks noChangeArrowheads="1"/>
            </p:cNvSpPr>
            <p:nvPr/>
          </p:nvSpPr>
          <p:spPr bwMode="auto">
            <a:xfrm>
              <a:off x="4301253" y="5152794"/>
              <a:ext cx="157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262626"/>
                  </a:solidFill>
                  <a:effectLst/>
                  <a:latin typeface="Arial" panose="020B0604020202020204" pitchFamily="34" charset="0"/>
                </a:rPr>
                <a:t>CIR Taps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4" name="Line 125">
              <a:extLst>
                <a:ext uri="{FF2B5EF4-FFF2-40B4-BE49-F238E27FC236}">
                  <a16:creationId xmlns:a16="http://schemas.microsoft.com/office/drawing/2014/main" id="{9C936C89-B03E-4758-AEC2-290CD743DE47}"/>
                </a:ext>
              </a:extLst>
            </p:cNvPr>
            <p:cNvSpPr>
              <a:spLocks noChangeShapeType="1"/>
            </p:cNvSpPr>
            <p:nvPr/>
          </p:nvSpPr>
          <p:spPr bwMode="auto">
            <a:xfrm flipV="1">
              <a:off x="1321516"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Line 126">
              <a:extLst>
                <a:ext uri="{FF2B5EF4-FFF2-40B4-BE49-F238E27FC236}">
                  <a16:creationId xmlns:a16="http://schemas.microsoft.com/office/drawing/2014/main" id="{40BA16FB-8DF9-4596-96E6-2A429974C2FE}"/>
                </a:ext>
              </a:extLst>
            </p:cNvPr>
            <p:cNvSpPr>
              <a:spLocks noChangeShapeType="1"/>
            </p:cNvSpPr>
            <p:nvPr/>
          </p:nvSpPr>
          <p:spPr bwMode="auto">
            <a:xfrm flipV="1">
              <a:off x="8843091"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136">
              <a:extLst>
                <a:ext uri="{FF2B5EF4-FFF2-40B4-BE49-F238E27FC236}">
                  <a16:creationId xmlns:a16="http://schemas.microsoft.com/office/drawing/2014/main" id="{7207E7C8-3B8E-4237-8721-BEA33D7D398E}"/>
                </a:ext>
              </a:extLst>
            </p:cNvPr>
            <p:cNvSpPr>
              <a:spLocks noEditPoints="1"/>
            </p:cNvSpPr>
            <p:nvPr/>
          </p:nvSpPr>
          <p:spPr bwMode="auto">
            <a:xfrm>
              <a:off x="1324691" y="1765363"/>
              <a:ext cx="7527925" cy="3351213"/>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noFill/>
            <a:ln w="25400">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207" name="Group 206">
            <a:extLst>
              <a:ext uri="{FF2B5EF4-FFF2-40B4-BE49-F238E27FC236}">
                <a16:creationId xmlns:a16="http://schemas.microsoft.com/office/drawing/2014/main" id="{590C7BF0-63EE-40E6-8105-F96554C082D5}"/>
              </a:ext>
            </a:extLst>
          </p:cNvPr>
          <p:cNvGrpSpPr/>
          <p:nvPr/>
        </p:nvGrpSpPr>
        <p:grpSpPr>
          <a:xfrm>
            <a:off x="7433269" y="1836442"/>
            <a:ext cx="3321393" cy="4263639"/>
            <a:chOff x="7433269" y="1836442"/>
            <a:chExt cx="3321393" cy="4263639"/>
          </a:xfrm>
        </p:grpSpPr>
        <p:grpSp>
          <p:nvGrpSpPr>
            <p:cNvPr id="208" name="Group 207">
              <a:extLst>
                <a:ext uri="{FF2B5EF4-FFF2-40B4-BE49-F238E27FC236}">
                  <a16:creationId xmlns:a16="http://schemas.microsoft.com/office/drawing/2014/main" id="{83BACF31-311C-4F1D-B9C4-813B46CF770B}"/>
                </a:ext>
              </a:extLst>
            </p:cNvPr>
            <p:cNvGrpSpPr/>
            <p:nvPr/>
          </p:nvGrpSpPr>
          <p:grpSpPr>
            <a:xfrm>
              <a:off x="7433269" y="1836442"/>
              <a:ext cx="3321393" cy="4263639"/>
              <a:chOff x="1657492" y="2293469"/>
              <a:chExt cx="2983014" cy="3492967"/>
            </a:xfrm>
          </p:grpSpPr>
          <p:grpSp>
            <p:nvGrpSpPr>
              <p:cNvPr id="213" name="Group 212">
                <a:extLst>
                  <a:ext uri="{FF2B5EF4-FFF2-40B4-BE49-F238E27FC236}">
                    <a16:creationId xmlns:a16="http://schemas.microsoft.com/office/drawing/2014/main" id="{531D0A33-15E7-4EDE-9A7C-03C0FBDA01E7}"/>
                  </a:ext>
                </a:extLst>
              </p:cNvPr>
              <p:cNvGrpSpPr/>
              <p:nvPr/>
            </p:nvGrpSpPr>
            <p:grpSpPr>
              <a:xfrm>
                <a:off x="2265896" y="2293469"/>
                <a:ext cx="488920" cy="556098"/>
                <a:chOff x="2452430" y="2403007"/>
                <a:chExt cx="488920" cy="556098"/>
              </a:xfrm>
            </p:grpSpPr>
            <p:sp>
              <p:nvSpPr>
                <p:cNvPr id="225" name="Isosceles Triangle 224">
                  <a:extLst>
                    <a:ext uri="{FF2B5EF4-FFF2-40B4-BE49-F238E27FC236}">
                      <a16:creationId xmlns:a16="http://schemas.microsoft.com/office/drawing/2014/main" id="{12E82CB9-6345-4D78-83E8-808A8E2D5B77}"/>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Connector 225">
                  <a:extLst>
                    <a:ext uri="{FF2B5EF4-FFF2-40B4-BE49-F238E27FC236}">
                      <a16:creationId xmlns:a16="http://schemas.microsoft.com/office/drawing/2014/main" id="{5CAD3ED2-D883-4F69-BA39-26CA6519838D}"/>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1C4A3779-9B08-430A-A527-8DBE20284A19}"/>
                  </a:ext>
                </a:extLst>
              </p:cNvPr>
              <p:cNvGrpSpPr/>
              <p:nvPr/>
            </p:nvGrpSpPr>
            <p:grpSpPr>
              <a:xfrm rot="10800000">
                <a:off x="3573071" y="2293469"/>
                <a:ext cx="488920" cy="556098"/>
                <a:chOff x="2452430" y="2403007"/>
                <a:chExt cx="488920" cy="556098"/>
              </a:xfrm>
            </p:grpSpPr>
            <p:sp>
              <p:nvSpPr>
                <p:cNvPr id="223" name="Isosceles Triangle 222">
                  <a:extLst>
                    <a:ext uri="{FF2B5EF4-FFF2-40B4-BE49-F238E27FC236}">
                      <a16:creationId xmlns:a16="http://schemas.microsoft.com/office/drawing/2014/main" id="{C0CDC763-3E96-4650-BE7D-ACB0B102C2C7}"/>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47510E8C-3D90-459B-B103-01A76AFEAC93}"/>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6" name="Straight Connector 215">
                <a:extLst>
                  <a:ext uri="{FF2B5EF4-FFF2-40B4-BE49-F238E27FC236}">
                    <a16:creationId xmlns:a16="http://schemas.microsoft.com/office/drawing/2014/main" id="{EFD33D65-7338-44FC-8B80-57442F9A8BB2}"/>
                  </a:ext>
                </a:extLst>
              </p:cNvPr>
              <p:cNvCxnSpPr>
                <a:cxnSpLocks/>
                <a:stCxn id="225" idx="0"/>
              </p:cNvCxnSpPr>
              <p:nvPr/>
            </p:nvCxnSpPr>
            <p:spPr>
              <a:xfrm flipH="1">
                <a:off x="2093132" y="2571518"/>
                <a:ext cx="1822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70F567A-EB89-4B9E-86D7-0A34F47B17DF}"/>
                  </a:ext>
                </a:extLst>
              </p:cNvPr>
              <p:cNvCxnSpPr>
                <a:cxnSpLocks/>
                <a:stCxn id="218" idx="0"/>
              </p:cNvCxnSpPr>
              <p:nvPr/>
            </p:nvCxnSpPr>
            <p:spPr>
              <a:xfrm flipV="1">
                <a:off x="2093132"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Rounded Corners 217">
                <a:extLst>
                  <a:ext uri="{FF2B5EF4-FFF2-40B4-BE49-F238E27FC236}">
                    <a16:creationId xmlns:a16="http://schemas.microsoft.com/office/drawing/2014/main" id="{12A2EE28-0ED6-45E2-A15A-B35C136C7A0A}"/>
                  </a:ext>
                </a:extLst>
              </p:cNvPr>
              <p:cNvSpPr/>
              <p:nvPr/>
            </p:nvSpPr>
            <p:spPr>
              <a:xfrm>
                <a:off x="1657492"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Tx</a:t>
                </a:r>
              </a:p>
            </p:txBody>
          </p:sp>
          <p:cxnSp>
            <p:nvCxnSpPr>
              <p:cNvPr id="219" name="Straight Connector 218">
                <a:extLst>
                  <a:ext uri="{FF2B5EF4-FFF2-40B4-BE49-F238E27FC236}">
                    <a16:creationId xmlns:a16="http://schemas.microsoft.com/office/drawing/2014/main" id="{71F0EAC4-1F42-415B-9476-65C4511F11AE}"/>
                  </a:ext>
                </a:extLst>
              </p:cNvPr>
              <p:cNvCxnSpPr>
                <a:cxnSpLocks/>
                <a:stCxn id="220" idx="0"/>
              </p:cNvCxnSpPr>
              <p:nvPr/>
            </p:nvCxnSpPr>
            <p:spPr>
              <a:xfrm flipV="1">
                <a:off x="4204866"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Rectangle: Rounded Corners 219">
                <a:extLst>
                  <a:ext uri="{FF2B5EF4-FFF2-40B4-BE49-F238E27FC236}">
                    <a16:creationId xmlns:a16="http://schemas.microsoft.com/office/drawing/2014/main" id="{04CB4A02-590B-4D36-81DE-C1924ABDA780}"/>
                  </a:ext>
                </a:extLst>
              </p:cNvPr>
              <p:cNvSpPr/>
              <p:nvPr/>
            </p:nvSpPr>
            <p:spPr>
              <a:xfrm>
                <a:off x="3769226"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Rx</a:t>
                </a:r>
              </a:p>
            </p:txBody>
          </p:sp>
          <p:cxnSp>
            <p:nvCxnSpPr>
              <p:cNvPr id="221" name="Straight Connector 220">
                <a:extLst>
                  <a:ext uri="{FF2B5EF4-FFF2-40B4-BE49-F238E27FC236}">
                    <a16:creationId xmlns:a16="http://schemas.microsoft.com/office/drawing/2014/main" id="{03A81F0A-107E-4970-BA9E-FE55FE233401}"/>
                  </a:ext>
                </a:extLst>
              </p:cNvPr>
              <p:cNvCxnSpPr>
                <a:cxnSpLocks/>
                <a:endCxn id="223" idx="0"/>
              </p:cNvCxnSpPr>
              <p:nvPr/>
            </p:nvCxnSpPr>
            <p:spPr>
              <a:xfrm flipH="1">
                <a:off x="4052466" y="2571518"/>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9" name="Straight Connector 208">
              <a:extLst>
                <a:ext uri="{FF2B5EF4-FFF2-40B4-BE49-F238E27FC236}">
                  <a16:creationId xmlns:a16="http://schemas.microsoft.com/office/drawing/2014/main" id="{4FB47889-9DFD-49A0-8A4A-58F3421D4927}"/>
                </a:ext>
              </a:extLst>
            </p:cNvPr>
            <p:cNvCxnSpPr>
              <a:cxnSpLocks/>
            </p:cNvCxnSpPr>
            <p:nvPr/>
          </p:nvCxnSpPr>
          <p:spPr>
            <a:xfrm>
              <a:off x="7918326" y="4844955"/>
              <a:ext cx="2351279" cy="0"/>
            </a:xfrm>
            <a:prstGeom prst="line">
              <a:avLst/>
            </a:prstGeom>
            <a:ln w="381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8E619B5C-282D-48DA-BC7B-48354F0FA7E6}"/>
                </a:ext>
              </a:extLst>
            </p:cNvPr>
            <p:cNvSpPr txBox="1"/>
            <p:nvPr/>
          </p:nvSpPr>
          <p:spPr>
            <a:xfrm>
              <a:off x="8417512" y="4796098"/>
              <a:ext cx="1479763" cy="638661"/>
            </a:xfrm>
            <a:prstGeom prst="rect">
              <a:avLst/>
            </a:prstGeom>
            <a:noFill/>
          </p:spPr>
          <p:txBody>
            <a:bodyPr wrap="square" rtlCol="0">
              <a:spAutoFit/>
            </a:bodyPr>
            <a:lstStyle/>
            <a:p>
              <a:pPr algn="ctr"/>
              <a:r>
                <a:rPr lang="en-US" sz="2800" dirty="0"/>
                <a:t>Wire</a:t>
              </a:r>
            </a:p>
          </p:txBody>
        </p:sp>
      </p:grpSp>
    </p:spTree>
    <p:extLst>
      <p:ext uri="{BB962C8B-B14F-4D97-AF65-F5344CB8AC3E}">
        <p14:creationId xmlns:p14="http://schemas.microsoft.com/office/powerpoint/2010/main" val="1376695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F339A87F-ED95-49C2-A197-F5BF0B68D348}"/>
              </a:ext>
            </a:extLst>
          </p:cNvPr>
          <p:cNvGrpSpPr/>
          <p:nvPr/>
        </p:nvGrpSpPr>
        <p:grpSpPr>
          <a:xfrm>
            <a:off x="7433269" y="1836442"/>
            <a:ext cx="3321393" cy="4263639"/>
            <a:chOff x="7433269" y="1836442"/>
            <a:chExt cx="3321393" cy="4263639"/>
          </a:xfrm>
        </p:grpSpPr>
        <p:grpSp>
          <p:nvGrpSpPr>
            <p:cNvPr id="61" name="Group 60">
              <a:extLst>
                <a:ext uri="{FF2B5EF4-FFF2-40B4-BE49-F238E27FC236}">
                  <a16:creationId xmlns:a16="http://schemas.microsoft.com/office/drawing/2014/main" id="{DB971665-37FF-4277-B37F-8631707D9E50}"/>
                </a:ext>
              </a:extLst>
            </p:cNvPr>
            <p:cNvGrpSpPr/>
            <p:nvPr/>
          </p:nvGrpSpPr>
          <p:grpSpPr>
            <a:xfrm>
              <a:off x="7433269" y="1836442"/>
              <a:ext cx="3321393" cy="4263639"/>
              <a:chOff x="1657492" y="2293469"/>
              <a:chExt cx="2983014" cy="3492967"/>
            </a:xfrm>
          </p:grpSpPr>
          <p:grpSp>
            <p:nvGrpSpPr>
              <p:cNvPr id="64" name="Group 63">
                <a:extLst>
                  <a:ext uri="{FF2B5EF4-FFF2-40B4-BE49-F238E27FC236}">
                    <a16:creationId xmlns:a16="http://schemas.microsoft.com/office/drawing/2014/main" id="{3ED95FD5-A048-4B3B-895F-9D2DCA6CF4AD}"/>
                  </a:ext>
                </a:extLst>
              </p:cNvPr>
              <p:cNvGrpSpPr/>
              <p:nvPr/>
            </p:nvGrpSpPr>
            <p:grpSpPr>
              <a:xfrm>
                <a:off x="2265896" y="2293469"/>
                <a:ext cx="488920" cy="556098"/>
                <a:chOff x="2452430" y="2403007"/>
                <a:chExt cx="488920" cy="556098"/>
              </a:xfrm>
            </p:grpSpPr>
            <p:sp>
              <p:nvSpPr>
                <p:cNvPr id="74" name="Isosceles Triangle 73">
                  <a:extLst>
                    <a:ext uri="{FF2B5EF4-FFF2-40B4-BE49-F238E27FC236}">
                      <a16:creationId xmlns:a16="http://schemas.microsoft.com/office/drawing/2014/main" id="{6087BBF5-BA96-4429-8D93-6A610C058200}"/>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A6607004-89AC-42CD-A926-F24D94F26078}"/>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F46F6AC-ACCB-4130-9308-D0E32C7F53EF}"/>
                  </a:ext>
                </a:extLst>
              </p:cNvPr>
              <p:cNvGrpSpPr/>
              <p:nvPr/>
            </p:nvGrpSpPr>
            <p:grpSpPr>
              <a:xfrm rot="10800000">
                <a:off x="3573071" y="2293469"/>
                <a:ext cx="488920" cy="556098"/>
                <a:chOff x="2452430" y="2403007"/>
                <a:chExt cx="488920" cy="556098"/>
              </a:xfrm>
            </p:grpSpPr>
            <p:sp>
              <p:nvSpPr>
                <p:cNvPr id="72" name="Isosceles Triangle 71">
                  <a:extLst>
                    <a:ext uri="{FF2B5EF4-FFF2-40B4-BE49-F238E27FC236}">
                      <a16:creationId xmlns:a16="http://schemas.microsoft.com/office/drawing/2014/main" id="{9E039403-1BE1-4784-A640-75A1D405E3F6}"/>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FDF4B0D0-1D00-41C4-9711-7638BFB7A7D6}"/>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2D13E599-164A-4D32-8F70-766A29AB68A5}"/>
                  </a:ext>
                </a:extLst>
              </p:cNvPr>
              <p:cNvCxnSpPr>
                <a:cxnSpLocks/>
                <a:stCxn id="74" idx="0"/>
              </p:cNvCxnSpPr>
              <p:nvPr/>
            </p:nvCxnSpPr>
            <p:spPr>
              <a:xfrm flipH="1">
                <a:off x="2093132" y="2571518"/>
                <a:ext cx="1822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E1C067-FCAD-4062-9C92-CD10191CAEEC}"/>
                  </a:ext>
                </a:extLst>
              </p:cNvPr>
              <p:cNvCxnSpPr>
                <a:cxnSpLocks/>
                <a:stCxn id="68" idx="0"/>
              </p:cNvCxnSpPr>
              <p:nvPr/>
            </p:nvCxnSpPr>
            <p:spPr>
              <a:xfrm flipV="1">
                <a:off x="2093132"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C71601C1-F59A-4224-BDF7-781122F01C74}"/>
                  </a:ext>
                </a:extLst>
              </p:cNvPr>
              <p:cNvSpPr/>
              <p:nvPr/>
            </p:nvSpPr>
            <p:spPr>
              <a:xfrm>
                <a:off x="1657492"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Tx</a:t>
                </a:r>
              </a:p>
            </p:txBody>
          </p:sp>
          <p:cxnSp>
            <p:nvCxnSpPr>
              <p:cNvPr id="69" name="Straight Connector 68">
                <a:extLst>
                  <a:ext uri="{FF2B5EF4-FFF2-40B4-BE49-F238E27FC236}">
                    <a16:creationId xmlns:a16="http://schemas.microsoft.com/office/drawing/2014/main" id="{E120CED4-A260-4718-9FC4-7144959EBDB8}"/>
                  </a:ext>
                </a:extLst>
              </p:cNvPr>
              <p:cNvCxnSpPr>
                <a:cxnSpLocks/>
                <a:stCxn id="70" idx="0"/>
              </p:cNvCxnSpPr>
              <p:nvPr/>
            </p:nvCxnSpPr>
            <p:spPr>
              <a:xfrm flipV="1">
                <a:off x="4204866"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C74E3F0C-B654-4787-B9E7-4BD3862498EB}"/>
                  </a:ext>
                </a:extLst>
              </p:cNvPr>
              <p:cNvSpPr/>
              <p:nvPr/>
            </p:nvSpPr>
            <p:spPr>
              <a:xfrm>
                <a:off x="3769226"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Rx</a:t>
                </a:r>
              </a:p>
            </p:txBody>
          </p:sp>
          <p:cxnSp>
            <p:nvCxnSpPr>
              <p:cNvPr id="71" name="Straight Connector 70">
                <a:extLst>
                  <a:ext uri="{FF2B5EF4-FFF2-40B4-BE49-F238E27FC236}">
                    <a16:creationId xmlns:a16="http://schemas.microsoft.com/office/drawing/2014/main" id="{B9D0F812-E9E7-4694-BC92-911D49B2125A}"/>
                  </a:ext>
                </a:extLst>
              </p:cNvPr>
              <p:cNvCxnSpPr>
                <a:cxnSpLocks/>
                <a:endCxn id="72" idx="0"/>
              </p:cNvCxnSpPr>
              <p:nvPr/>
            </p:nvCxnSpPr>
            <p:spPr>
              <a:xfrm flipH="1">
                <a:off x="4052466" y="2571518"/>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00088CC2-810B-418D-A71E-7ACD4D9C8B05}"/>
                </a:ext>
              </a:extLst>
            </p:cNvPr>
            <p:cNvCxnSpPr>
              <a:cxnSpLocks/>
            </p:cNvCxnSpPr>
            <p:nvPr/>
          </p:nvCxnSpPr>
          <p:spPr>
            <a:xfrm>
              <a:off x="7918326" y="4844955"/>
              <a:ext cx="2351279" cy="0"/>
            </a:xfrm>
            <a:prstGeom prst="line">
              <a:avLst/>
            </a:prstGeom>
            <a:ln w="381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53A3FAE-F45F-4326-9580-C75F9FDBAC2E}"/>
                </a:ext>
              </a:extLst>
            </p:cNvPr>
            <p:cNvSpPr txBox="1"/>
            <p:nvPr/>
          </p:nvSpPr>
          <p:spPr>
            <a:xfrm>
              <a:off x="8417512" y="4796098"/>
              <a:ext cx="1479763" cy="638661"/>
            </a:xfrm>
            <a:prstGeom prst="rect">
              <a:avLst/>
            </a:prstGeom>
            <a:noFill/>
          </p:spPr>
          <p:txBody>
            <a:bodyPr wrap="square" rtlCol="0">
              <a:spAutoFit/>
            </a:bodyPr>
            <a:lstStyle/>
            <a:p>
              <a:pPr algn="ctr"/>
              <a:r>
                <a:rPr lang="en-US" sz="2800" dirty="0"/>
                <a:t>Wire</a:t>
              </a:r>
            </a:p>
          </p:txBody>
        </p:sp>
      </p:grpSp>
      <p:sp>
        <p:nvSpPr>
          <p:cNvPr id="2" name="Title 1">
            <a:extLst>
              <a:ext uri="{FF2B5EF4-FFF2-40B4-BE49-F238E27FC236}">
                <a16:creationId xmlns:a16="http://schemas.microsoft.com/office/drawing/2014/main" id="{6712853D-11E2-4A2B-A523-4E2F7CEF13E7}"/>
              </a:ext>
            </a:extLst>
          </p:cNvPr>
          <p:cNvSpPr>
            <a:spLocks noGrp="1"/>
          </p:cNvSpPr>
          <p:nvPr>
            <p:ph type="title"/>
          </p:nvPr>
        </p:nvSpPr>
        <p:spPr/>
        <p:txBody>
          <a:bodyPr/>
          <a:lstStyle/>
          <a:p>
            <a:r>
              <a:rPr lang="en-US" dirty="0"/>
              <a:t>Channel Impulse Response</a:t>
            </a:r>
          </a:p>
        </p:txBody>
      </p:sp>
      <p:sp>
        <p:nvSpPr>
          <p:cNvPr id="4" name="Slide Number Placeholder 3">
            <a:extLst>
              <a:ext uri="{FF2B5EF4-FFF2-40B4-BE49-F238E27FC236}">
                <a16:creationId xmlns:a16="http://schemas.microsoft.com/office/drawing/2014/main" id="{6699B872-C455-4306-89D7-CEBFE7442F75}"/>
              </a:ext>
            </a:extLst>
          </p:cNvPr>
          <p:cNvSpPr>
            <a:spLocks noGrp="1"/>
          </p:cNvSpPr>
          <p:nvPr>
            <p:ph type="sldNum" sz="quarter" idx="12"/>
          </p:nvPr>
        </p:nvSpPr>
        <p:spPr/>
        <p:txBody>
          <a:bodyPr/>
          <a:lstStyle/>
          <a:p>
            <a:fld id="{2613B20D-9B73-4C13-A358-2357A5C96DDA}" type="slidenum">
              <a:rPr lang="en-US" smtClean="0"/>
              <a:t>33</a:t>
            </a:fld>
            <a:endParaRPr lang="en-US" dirty="0"/>
          </a:p>
        </p:txBody>
      </p:sp>
      <p:grpSp>
        <p:nvGrpSpPr>
          <p:cNvPr id="187" name="Group 186">
            <a:extLst>
              <a:ext uri="{FF2B5EF4-FFF2-40B4-BE49-F238E27FC236}">
                <a16:creationId xmlns:a16="http://schemas.microsoft.com/office/drawing/2014/main" id="{BFECF6D7-90D9-4C5A-9805-47277F5A25EE}"/>
              </a:ext>
            </a:extLst>
          </p:cNvPr>
          <p:cNvGrpSpPr/>
          <p:nvPr/>
        </p:nvGrpSpPr>
        <p:grpSpPr>
          <a:xfrm>
            <a:off x="-240090" y="1870075"/>
            <a:ext cx="8022895" cy="4851400"/>
            <a:chOff x="59453" y="1241488"/>
            <a:chExt cx="9702800" cy="4851400"/>
          </a:xfrm>
        </p:grpSpPr>
        <p:sp>
          <p:nvSpPr>
            <p:cNvPr id="142" name="AutoShape 102">
              <a:extLst>
                <a:ext uri="{FF2B5EF4-FFF2-40B4-BE49-F238E27FC236}">
                  <a16:creationId xmlns:a16="http://schemas.microsoft.com/office/drawing/2014/main" id="{A015B739-F70E-4BAB-869B-D498C087491F}"/>
                </a:ext>
              </a:extLst>
            </p:cNvPr>
            <p:cNvSpPr>
              <a:spLocks noChangeAspect="1" noChangeArrowheads="1" noTextEdit="1"/>
            </p:cNvSpPr>
            <p:nvPr/>
          </p:nvSpPr>
          <p:spPr bwMode="auto">
            <a:xfrm>
              <a:off x="59453" y="1241488"/>
              <a:ext cx="970280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06">
              <a:extLst>
                <a:ext uri="{FF2B5EF4-FFF2-40B4-BE49-F238E27FC236}">
                  <a16:creationId xmlns:a16="http://schemas.microsoft.com/office/drawing/2014/main" id="{E7E908CB-B0E4-42F7-A2D9-9B6CCEFEF492}"/>
                </a:ext>
              </a:extLst>
            </p:cNvPr>
            <p:cNvSpPr>
              <a:spLocks noChangeArrowheads="1"/>
            </p:cNvSpPr>
            <p:nvPr/>
          </p:nvSpPr>
          <p:spPr bwMode="auto">
            <a:xfrm>
              <a:off x="1321516" y="1603438"/>
              <a:ext cx="7521575" cy="3498850"/>
            </a:xfrm>
            <a:prstGeom prst="rect">
              <a:avLst/>
            </a:prstGeom>
            <a:solidFill>
              <a:srgbClr val="FFFFFF"/>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6" name="Line 107">
              <a:extLst>
                <a:ext uri="{FF2B5EF4-FFF2-40B4-BE49-F238E27FC236}">
                  <a16:creationId xmlns:a16="http://schemas.microsoft.com/office/drawing/2014/main" id="{FABECA99-2E89-4D4B-9F09-472CFB2602B5}"/>
                </a:ext>
              </a:extLst>
            </p:cNvPr>
            <p:cNvSpPr>
              <a:spLocks noChangeShapeType="1"/>
            </p:cNvSpPr>
            <p:nvPr/>
          </p:nvSpPr>
          <p:spPr bwMode="auto">
            <a:xfrm>
              <a:off x="1321516" y="510228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08">
              <a:extLst>
                <a:ext uri="{FF2B5EF4-FFF2-40B4-BE49-F238E27FC236}">
                  <a16:creationId xmlns:a16="http://schemas.microsoft.com/office/drawing/2014/main" id="{3A157058-E5E4-4582-8D4F-9AE7EC026A9B}"/>
                </a:ext>
              </a:extLst>
            </p:cNvPr>
            <p:cNvSpPr>
              <a:spLocks noChangeShapeType="1"/>
            </p:cNvSpPr>
            <p:nvPr/>
          </p:nvSpPr>
          <p:spPr bwMode="auto">
            <a:xfrm>
              <a:off x="1321516" y="160343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09">
              <a:extLst>
                <a:ext uri="{FF2B5EF4-FFF2-40B4-BE49-F238E27FC236}">
                  <a16:creationId xmlns:a16="http://schemas.microsoft.com/office/drawing/2014/main" id="{14F5B4DC-3EE4-4204-BA5E-C065A6A735FE}"/>
                </a:ext>
              </a:extLst>
            </p:cNvPr>
            <p:cNvSpPr>
              <a:spLocks noChangeShapeType="1"/>
            </p:cNvSpPr>
            <p:nvPr/>
          </p:nvSpPr>
          <p:spPr bwMode="auto">
            <a:xfrm flipV="1">
              <a:off x="13215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10">
              <a:extLst>
                <a:ext uri="{FF2B5EF4-FFF2-40B4-BE49-F238E27FC236}">
                  <a16:creationId xmlns:a16="http://schemas.microsoft.com/office/drawing/2014/main" id="{A45D82FD-941F-493B-B961-59C1C56964C1}"/>
                </a:ext>
              </a:extLst>
            </p:cNvPr>
            <p:cNvSpPr>
              <a:spLocks noChangeShapeType="1"/>
            </p:cNvSpPr>
            <p:nvPr/>
          </p:nvSpPr>
          <p:spPr bwMode="auto">
            <a:xfrm flipV="1">
              <a:off x="32011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11">
              <a:extLst>
                <a:ext uri="{FF2B5EF4-FFF2-40B4-BE49-F238E27FC236}">
                  <a16:creationId xmlns:a16="http://schemas.microsoft.com/office/drawing/2014/main" id="{C5FBCE3E-3CF0-4545-B194-C6F8400C9A64}"/>
                </a:ext>
              </a:extLst>
            </p:cNvPr>
            <p:cNvSpPr>
              <a:spLocks noChangeShapeType="1"/>
            </p:cNvSpPr>
            <p:nvPr/>
          </p:nvSpPr>
          <p:spPr bwMode="auto">
            <a:xfrm flipV="1">
              <a:off x="5082303"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12">
              <a:extLst>
                <a:ext uri="{FF2B5EF4-FFF2-40B4-BE49-F238E27FC236}">
                  <a16:creationId xmlns:a16="http://schemas.microsoft.com/office/drawing/2014/main" id="{7121E49E-88AB-48C3-A6D6-5E931658D4C1}"/>
                </a:ext>
              </a:extLst>
            </p:cNvPr>
            <p:cNvSpPr>
              <a:spLocks noChangeShapeType="1"/>
            </p:cNvSpPr>
            <p:nvPr/>
          </p:nvSpPr>
          <p:spPr bwMode="auto">
            <a:xfrm flipV="1">
              <a:off x="69634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13">
              <a:extLst>
                <a:ext uri="{FF2B5EF4-FFF2-40B4-BE49-F238E27FC236}">
                  <a16:creationId xmlns:a16="http://schemas.microsoft.com/office/drawing/2014/main" id="{6D2AA2B2-5771-4137-B7EB-96B0DDD6EE3D}"/>
                </a:ext>
              </a:extLst>
            </p:cNvPr>
            <p:cNvSpPr>
              <a:spLocks noChangeShapeType="1"/>
            </p:cNvSpPr>
            <p:nvPr/>
          </p:nvSpPr>
          <p:spPr bwMode="auto">
            <a:xfrm flipV="1">
              <a:off x="88430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14">
              <a:extLst>
                <a:ext uri="{FF2B5EF4-FFF2-40B4-BE49-F238E27FC236}">
                  <a16:creationId xmlns:a16="http://schemas.microsoft.com/office/drawing/2014/main" id="{F228342B-391F-4BC5-96F8-ED273D4CFD6B}"/>
                </a:ext>
              </a:extLst>
            </p:cNvPr>
            <p:cNvSpPr>
              <a:spLocks noChangeShapeType="1"/>
            </p:cNvSpPr>
            <p:nvPr/>
          </p:nvSpPr>
          <p:spPr bwMode="auto">
            <a:xfrm>
              <a:off x="13215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15">
              <a:extLst>
                <a:ext uri="{FF2B5EF4-FFF2-40B4-BE49-F238E27FC236}">
                  <a16:creationId xmlns:a16="http://schemas.microsoft.com/office/drawing/2014/main" id="{63535F31-CA5E-49FD-9F05-EF5E765A10D2}"/>
                </a:ext>
              </a:extLst>
            </p:cNvPr>
            <p:cNvSpPr>
              <a:spLocks noChangeShapeType="1"/>
            </p:cNvSpPr>
            <p:nvPr/>
          </p:nvSpPr>
          <p:spPr bwMode="auto">
            <a:xfrm>
              <a:off x="32011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16">
              <a:extLst>
                <a:ext uri="{FF2B5EF4-FFF2-40B4-BE49-F238E27FC236}">
                  <a16:creationId xmlns:a16="http://schemas.microsoft.com/office/drawing/2014/main" id="{EE447AC3-A768-4B29-A3A1-26B383C0D61E}"/>
                </a:ext>
              </a:extLst>
            </p:cNvPr>
            <p:cNvSpPr>
              <a:spLocks noChangeShapeType="1"/>
            </p:cNvSpPr>
            <p:nvPr/>
          </p:nvSpPr>
          <p:spPr bwMode="auto">
            <a:xfrm>
              <a:off x="5082303"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17">
              <a:extLst>
                <a:ext uri="{FF2B5EF4-FFF2-40B4-BE49-F238E27FC236}">
                  <a16:creationId xmlns:a16="http://schemas.microsoft.com/office/drawing/2014/main" id="{9D2D0933-8170-4BA4-B866-CCE0D0B24198}"/>
                </a:ext>
              </a:extLst>
            </p:cNvPr>
            <p:cNvSpPr>
              <a:spLocks noChangeShapeType="1"/>
            </p:cNvSpPr>
            <p:nvPr/>
          </p:nvSpPr>
          <p:spPr bwMode="auto">
            <a:xfrm>
              <a:off x="69634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18">
              <a:extLst>
                <a:ext uri="{FF2B5EF4-FFF2-40B4-BE49-F238E27FC236}">
                  <a16:creationId xmlns:a16="http://schemas.microsoft.com/office/drawing/2014/main" id="{7953E82F-9095-49EA-B611-6532B51F082F}"/>
                </a:ext>
              </a:extLst>
            </p:cNvPr>
            <p:cNvSpPr>
              <a:spLocks noChangeShapeType="1"/>
            </p:cNvSpPr>
            <p:nvPr/>
          </p:nvSpPr>
          <p:spPr bwMode="auto">
            <a:xfrm>
              <a:off x="88430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24">
              <a:extLst>
                <a:ext uri="{FF2B5EF4-FFF2-40B4-BE49-F238E27FC236}">
                  <a16:creationId xmlns:a16="http://schemas.microsoft.com/office/drawing/2014/main" id="{2B5236AA-682B-4AFC-9921-08EFA3C0BEB6}"/>
                </a:ext>
              </a:extLst>
            </p:cNvPr>
            <p:cNvSpPr>
              <a:spLocks noChangeArrowheads="1"/>
            </p:cNvSpPr>
            <p:nvPr/>
          </p:nvSpPr>
          <p:spPr bwMode="auto">
            <a:xfrm>
              <a:off x="4301253" y="5152794"/>
              <a:ext cx="157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262626"/>
                  </a:solidFill>
                  <a:effectLst/>
                  <a:latin typeface="Arial" panose="020B0604020202020204" pitchFamily="34" charset="0"/>
                </a:rPr>
                <a:t>CIR Taps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4" name="Line 125">
              <a:extLst>
                <a:ext uri="{FF2B5EF4-FFF2-40B4-BE49-F238E27FC236}">
                  <a16:creationId xmlns:a16="http://schemas.microsoft.com/office/drawing/2014/main" id="{64E68D80-614E-46D7-AE5C-458C5FC7E586}"/>
                </a:ext>
              </a:extLst>
            </p:cNvPr>
            <p:cNvSpPr>
              <a:spLocks noChangeShapeType="1"/>
            </p:cNvSpPr>
            <p:nvPr/>
          </p:nvSpPr>
          <p:spPr bwMode="auto">
            <a:xfrm flipV="1">
              <a:off x="1321516"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26">
              <a:extLst>
                <a:ext uri="{FF2B5EF4-FFF2-40B4-BE49-F238E27FC236}">
                  <a16:creationId xmlns:a16="http://schemas.microsoft.com/office/drawing/2014/main" id="{4E1BC1A5-F297-44CF-8411-B11481103F8F}"/>
                </a:ext>
              </a:extLst>
            </p:cNvPr>
            <p:cNvSpPr>
              <a:spLocks noChangeShapeType="1"/>
            </p:cNvSpPr>
            <p:nvPr/>
          </p:nvSpPr>
          <p:spPr bwMode="auto">
            <a:xfrm flipV="1">
              <a:off x="8843091"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136">
              <a:extLst>
                <a:ext uri="{FF2B5EF4-FFF2-40B4-BE49-F238E27FC236}">
                  <a16:creationId xmlns:a16="http://schemas.microsoft.com/office/drawing/2014/main" id="{D44A21E5-8009-4E4B-AAF4-E6BB9CBDF425}"/>
                </a:ext>
              </a:extLst>
            </p:cNvPr>
            <p:cNvSpPr>
              <a:spLocks noEditPoints="1"/>
            </p:cNvSpPr>
            <p:nvPr/>
          </p:nvSpPr>
          <p:spPr bwMode="auto">
            <a:xfrm>
              <a:off x="1324691" y="1765363"/>
              <a:ext cx="7527925" cy="3351213"/>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noFill/>
            <a:ln w="25400">
              <a:gradFill flip="none" rotWithShape="1">
                <a:gsLst>
                  <a:gs pos="0">
                    <a:srgbClr val="FF0000"/>
                  </a:gs>
                  <a:gs pos="71000">
                    <a:schemeClr val="tx1"/>
                  </a:gs>
                  <a:gs pos="75000">
                    <a:srgbClr val="00B050"/>
                  </a:gs>
                  <a:gs pos="23000">
                    <a:srgbClr val="FF0000"/>
                  </a:gs>
                  <a:gs pos="27000">
                    <a:schemeClr val="tx1"/>
                  </a:gs>
                </a:gsLst>
                <a:lin ang="0" scaled="1"/>
                <a:tileRect/>
              </a:gra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39" name="TextBox 38">
            <a:extLst>
              <a:ext uri="{FF2B5EF4-FFF2-40B4-BE49-F238E27FC236}">
                <a16:creationId xmlns:a16="http://schemas.microsoft.com/office/drawing/2014/main" id="{0E7C564F-771F-4552-ABB6-BAAD3783267C}"/>
              </a:ext>
            </a:extLst>
          </p:cNvPr>
          <p:cNvSpPr txBox="1"/>
          <p:nvPr/>
        </p:nvSpPr>
        <p:spPr>
          <a:xfrm>
            <a:off x="962546" y="3484781"/>
            <a:ext cx="850939" cy="584775"/>
          </a:xfrm>
          <a:prstGeom prst="rect">
            <a:avLst/>
          </a:prstGeom>
          <a:noFill/>
        </p:spPr>
        <p:txBody>
          <a:bodyPr wrap="none" rtlCol="0">
            <a:spAutoFit/>
          </a:bodyPr>
          <a:lstStyle/>
          <a:p>
            <a:r>
              <a:rPr lang="en-US" sz="3200" i="1" dirty="0" err="1"/>
              <a:t>T</a:t>
            </a:r>
            <a:r>
              <a:rPr lang="en-US" sz="3200" i="1" baseline="-25000" dirty="0" err="1"/>
              <a:t>wire</a:t>
            </a:r>
            <a:endParaRPr lang="en-US" sz="3200" i="1" baseline="-25000" dirty="0"/>
          </a:p>
        </p:txBody>
      </p:sp>
      <p:cxnSp>
        <p:nvCxnSpPr>
          <p:cNvPr id="7" name="Straight Connector 6">
            <a:extLst>
              <a:ext uri="{FF2B5EF4-FFF2-40B4-BE49-F238E27FC236}">
                <a16:creationId xmlns:a16="http://schemas.microsoft.com/office/drawing/2014/main" id="{608A8C75-3C8C-46BF-B701-88B7F3A6173B}"/>
              </a:ext>
            </a:extLst>
          </p:cNvPr>
          <p:cNvCxnSpPr>
            <a:cxnSpLocks/>
          </p:cNvCxnSpPr>
          <p:nvPr/>
        </p:nvCxnSpPr>
        <p:spPr>
          <a:xfrm flipV="1">
            <a:off x="7918326" y="4872057"/>
            <a:ext cx="0" cy="2513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8C01FC-D9D1-4647-9D45-7A175B55716A}"/>
              </a:ext>
            </a:extLst>
          </p:cNvPr>
          <p:cNvCxnSpPr>
            <a:cxnSpLocks/>
          </p:cNvCxnSpPr>
          <p:nvPr/>
        </p:nvCxnSpPr>
        <p:spPr>
          <a:xfrm flipV="1">
            <a:off x="10269605" y="4872057"/>
            <a:ext cx="0" cy="2513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05D22F-FD0F-41B2-A9BB-0D25E3D0D331}"/>
              </a:ext>
            </a:extLst>
          </p:cNvPr>
          <p:cNvCxnSpPr>
            <a:cxnSpLocks/>
          </p:cNvCxnSpPr>
          <p:nvPr/>
        </p:nvCxnSpPr>
        <p:spPr>
          <a:xfrm>
            <a:off x="7918326" y="4844955"/>
            <a:ext cx="2351279" cy="0"/>
          </a:xfrm>
          <a:prstGeom prst="line">
            <a:avLst/>
          </a:prstGeom>
          <a:ln w="381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BF2855-4897-4351-8E6D-731F8A7F4A54}"/>
              </a:ext>
            </a:extLst>
          </p:cNvPr>
          <p:cNvCxnSpPr>
            <a:cxnSpLocks/>
          </p:cNvCxnSpPr>
          <p:nvPr/>
        </p:nvCxnSpPr>
        <p:spPr>
          <a:xfrm flipV="1">
            <a:off x="7918326" y="2175839"/>
            <a:ext cx="0" cy="2620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767C5C-F810-4446-A9E3-2C3A7BAAE888}"/>
              </a:ext>
            </a:extLst>
          </p:cNvPr>
          <p:cNvCxnSpPr>
            <a:cxnSpLocks/>
          </p:cNvCxnSpPr>
          <p:nvPr/>
        </p:nvCxnSpPr>
        <p:spPr>
          <a:xfrm flipV="1">
            <a:off x="10269605" y="2151119"/>
            <a:ext cx="0" cy="26449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88212C-C5C9-497F-B364-4794EF0718D6}"/>
              </a:ext>
            </a:extLst>
          </p:cNvPr>
          <p:cNvCxnSpPr>
            <a:cxnSpLocks/>
          </p:cNvCxnSpPr>
          <p:nvPr/>
        </p:nvCxnSpPr>
        <p:spPr>
          <a:xfrm>
            <a:off x="7924804" y="2175838"/>
            <a:ext cx="19648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2822B5A-E3A3-4975-AD88-242529C4ACD3}"/>
              </a:ext>
            </a:extLst>
          </p:cNvPr>
          <p:cNvCxnSpPr>
            <a:cxnSpLocks/>
          </p:cNvCxnSpPr>
          <p:nvPr/>
        </p:nvCxnSpPr>
        <p:spPr>
          <a:xfrm>
            <a:off x="10147354" y="2182906"/>
            <a:ext cx="12225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BD4A4C8-7AB5-49B8-A524-D0ADB5347F27}"/>
              </a:ext>
            </a:extLst>
          </p:cNvPr>
          <p:cNvSpPr txBox="1"/>
          <p:nvPr/>
        </p:nvSpPr>
        <p:spPr>
          <a:xfrm>
            <a:off x="4970833" y="2283134"/>
            <a:ext cx="1019240" cy="584775"/>
          </a:xfrm>
          <a:prstGeom prst="rect">
            <a:avLst/>
          </a:prstGeom>
          <a:noFill/>
        </p:spPr>
        <p:txBody>
          <a:bodyPr wrap="square" rtlCol="0">
            <a:spAutoFit/>
          </a:bodyPr>
          <a:lstStyle/>
          <a:p>
            <a:r>
              <a:rPr lang="en-US" sz="3200" i="1" dirty="0" err="1"/>
              <a:t>T</a:t>
            </a:r>
            <a:r>
              <a:rPr lang="en-US" sz="3200" i="1" baseline="-25000" dirty="0" err="1"/>
              <a:t>air</a:t>
            </a:r>
            <a:endParaRPr lang="en-US" sz="3200" i="1" baseline="-25000" dirty="0"/>
          </a:p>
        </p:txBody>
      </p:sp>
      <p:sp>
        <p:nvSpPr>
          <p:cNvPr id="59" name="Freeform 136">
            <a:extLst>
              <a:ext uri="{FF2B5EF4-FFF2-40B4-BE49-F238E27FC236}">
                <a16:creationId xmlns:a16="http://schemas.microsoft.com/office/drawing/2014/main" id="{055CB0AF-D030-4F4F-AEF9-A55F20054DAB}"/>
              </a:ext>
            </a:extLst>
          </p:cNvPr>
          <p:cNvSpPr>
            <a:spLocks noEditPoints="1"/>
          </p:cNvSpPr>
          <p:nvPr/>
        </p:nvSpPr>
        <p:spPr bwMode="auto">
          <a:xfrm>
            <a:off x="809661" y="2388435"/>
            <a:ext cx="6224569" cy="3351213"/>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noFill/>
          <a:ln w="25400">
            <a:gradFill flip="none" rotWithShape="1">
              <a:gsLst>
                <a:gs pos="0">
                  <a:srgbClr val="FF0000"/>
                </a:gs>
                <a:gs pos="23000">
                  <a:srgbClr val="FF0000"/>
                </a:gs>
                <a:gs pos="27000">
                  <a:schemeClr val="tx1"/>
                </a:gs>
              </a:gsLst>
              <a:lin ang="0" scaled="1"/>
              <a:tileRect/>
            </a:gra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5" name="Straight Arrow Connector 4">
            <a:extLst>
              <a:ext uri="{FF2B5EF4-FFF2-40B4-BE49-F238E27FC236}">
                <a16:creationId xmlns:a16="http://schemas.microsoft.com/office/drawing/2014/main" id="{87BA6CC6-6E04-4895-B283-1B588D31BB84}"/>
              </a:ext>
            </a:extLst>
          </p:cNvPr>
          <p:cNvCxnSpPr>
            <a:cxnSpLocks/>
            <a:endCxn id="59" idx="3"/>
          </p:cNvCxnSpPr>
          <p:nvPr/>
        </p:nvCxnSpPr>
        <p:spPr>
          <a:xfrm flipV="1">
            <a:off x="1397727" y="4326773"/>
            <a:ext cx="0" cy="1404102"/>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D725CBA-8CB7-41C9-ADCB-7FDB20CCBA04}"/>
              </a:ext>
            </a:extLst>
          </p:cNvPr>
          <p:cNvCxnSpPr>
            <a:cxnSpLocks/>
            <a:endCxn id="59" idx="47"/>
          </p:cNvCxnSpPr>
          <p:nvPr/>
        </p:nvCxnSpPr>
        <p:spPr>
          <a:xfrm flipV="1">
            <a:off x="5918927" y="2407485"/>
            <a:ext cx="3492" cy="3323390"/>
          </a:xfrm>
          <a:prstGeom prst="straightConnector1">
            <a:avLst/>
          </a:prstGeom>
          <a:ln w="2540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02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xit" presetSubtype="0" fill="hold" grpId="0" nodeType="withEffect">
                                  <p:stCondLst>
                                    <p:cond delay="0"/>
                                  </p:stCondLst>
                                  <p:childTnLst>
                                    <p:animEffect transition="out" filter="fade">
                                      <p:cBhvr>
                                        <p:cTn id="23" dur="500"/>
                                        <p:tgtEl>
                                          <p:spTgt spid="59"/>
                                        </p:tgtEl>
                                      </p:cBhvr>
                                    </p:animEffect>
                                    <p:set>
                                      <p:cBhvr>
                                        <p:cTn id="24" dur="1" fill="hold">
                                          <p:stCondLst>
                                            <p:cond delay="499"/>
                                          </p:stCondLst>
                                        </p:cTn>
                                        <p:tgtEl>
                                          <p:spTgt spid="59"/>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8" grpId="0"/>
      <p:bldP spid="5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23F0-82F7-4D10-88B7-ECFE727E005F}"/>
              </a:ext>
            </a:extLst>
          </p:cNvPr>
          <p:cNvSpPr>
            <a:spLocks noGrp="1"/>
          </p:cNvSpPr>
          <p:nvPr>
            <p:ph type="title"/>
          </p:nvPr>
        </p:nvSpPr>
        <p:spPr/>
        <p:txBody>
          <a:bodyPr/>
          <a:lstStyle/>
          <a:p>
            <a:r>
              <a:rPr lang="en-US" dirty="0"/>
              <a:t>CIR with Liquid</a:t>
            </a:r>
          </a:p>
        </p:txBody>
      </p:sp>
      <p:sp>
        <p:nvSpPr>
          <p:cNvPr id="3" name="Content Placeholder 2">
            <a:extLst>
              <a:ext uri="{FF2B5EF4-FFF2-40B4-BE49-F238E27FC236}">
                <a16:creationId xmlns:a16="http://schemas.microsoft.com/office/drawing/2014/main" id="{06F760CA-123C-4169-ABD2-FAC9679919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E82BAF1-1DC8-4B95-BCC7-0A9864D1B46F}"/>
              </a:ext>
            </a:extLst>
          </p:cNvPr>
          <p:cNvSpPr>
            <a:spLocks noGrp="1"/>
          </p:cNvSpPr>
          <p:nvPr>
            <p:ph type="sldNum" sz="quarter" idx="12"/>
          </p:nvPr>
        </p:nvSpPr>
        <p:spPr/>
        <p:txBody>
          <a:bodyPr/>
          <a:lstStyle/>
          <a:p>
            <a:fld id="{2613B20D-9B73-4C13-A358-2357A5C96DDA}" type="slidenum">
              <a:rPr lang="en-US" smtClean="0"/>
              <a:t>34</a:t>
            </a:fld>
            <a:endParaRPr lang="en-US" dirty="0"/>
          </a:p>
        </p:txBody>
      </p:sp>
      <p:grpSp>
        <p:nvGrpSpPr>
          <p:cNvPr id="5" name="Group 4">
            <a:extLst>
              <a:ext uri="{FF2B5EF4-FFF2-40B4-BE49-F238E27FC236}">
                <a16:creationId xmlns:a16="http://schemas.microsoft.com/office/drawing/2014/main" id="{F324BEA0-C688-4076-9EB8-7BB49CCC0DF5}"/>
              </a:ext>
            </a:extLst>
          </p:cNvPr>
          <p:cNvGrpSpPr/>
          <p:nvPr/>
        </p:nvGrpSpPr>
        <p:grpSpPr>
          <a:xfrm>
            <a:off x="-240090" y="1870075"/>
            <a:ext cx="8022895" cy="4851400"/>
            <a:chOff x="59453" y="1241488"/>
            <a:chExt cx="9702800" cy="4851400"/>
          </a:xfrm>
        </p:grpSpPr>
        <p:sp>
          <p:nvSpPr>
            <p:cNvPr id="6" name="AutoShape 102">
              <a:extLst>
                <a:ext uri="{FF2B5EF4-FFF2-40B4-BE49-F238E27FC236}">
                  <a16:creationId xmlns:a16="http://schemas.microsoft.com/office/drawing/2014/main" id="{8C4DE649-CAD7-42DA-A763-8F0A2EE54249}"/>
                </a:ext>
              </a:extLst>
            </p:cNvPr>
            <p:cNvSpPr>
              <a:spLocks noChangeAspect="1" noChangeArrowheads="1" noTextEdit="1"/>
            </p:cNvSpPr>
            <p:nvPr/>
          </p:nvSpPr>
          <p:spPr bwMode="auto">
            <a:xfrm>
              <a:off x="59453" y="1241488"/>
              <a:ext cx="970280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06">
              <a:extLst>
                <a:ext uri="{FF2B5EF4-FFF2-40B4-BE49-F238E27FC236}">
                  <a16:creationId xmlns:a16="http://schemas.microsoft.com/office/drawing/2014/main" id="{706F2731-FBD9-40EC-9B60-27F5413D86E4}"/>
                </a:ext>
              </a:extLst>
            </p:cNvPr>
            <p:cNvSpPr>
              <a:spLocks noChangeArrowheads="1"/>
            </p:cNvSpPr>
            <p:nvPr/>
          </p:nvSpPr>
          <p:spPr bwMode="auto">
            <a:xfrm>
              <a:off x="1321516" y="1603438"/>
              <a:ext cx="7521575" cy="3498850"/>
            </a:xfrm>
            <a:prstGeom prst="rect">
              <a:avLst/>
            </a:prstGeom>
            <a:solidFill>
              <a:srgbClr val="FFFFFF"/>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 name="Line 107">
              <a:extLst>
                <a:ext uri="{FF2B5EF4-FFF2-40B4-BE49-F238E27FC236}">
                  <a16:creationId xmlns:a16="http://schemas.microsoft.com/office/drawing/2014/main" id="{1928EBBC-5FCD-49F4-934B-5C3D9A5B743B}"/>
                </a:ext>
              </a:extLst>
            </p:cNvPr>
            <p:cNvSpPr>
              <a:spLocks noChangeShapeType="1"/>
            </p:cNvSpPr>
            <p:nvPr/>
          </p:nvSpPr>
          <p:spPr bwMode="auto">
            <a:xfrm>
              <a:off x="1321516" y="510228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108">
              <a:extLst>
                <a:ext uri="{FF2B5EF4-FFF2-40B4-BE49-F238E27FC236}">
                  <a16:creationId xmlns:a16="http://schemas.microsoft.com/office/drawing/2014/main" id="{6BF5E445-13DE-456F-AEE0-9DD0DA68BC81}"/>
                </a:ext>
              </a:extLst>
            </p:cNvPr>
            <p:cNvSpPr>
              <a:spLocks noChangeShapeType="1"/>
            </p:cNvSpPr>
            <p:nvPr/>
          </p:nvSpPr>
          <p:spPr bwMode="auto">
            <a:xfrm>
              <a:off x="1321516" y="160343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109">
              <a:extLst>
                <a:ext uri="{FF2B5EF4-FFF2-40B4-BE49-F238E27FC236}">
                  <a16:creationId xmlns:a16="http://schemas.microsoft.com/office/drawing/2014/main" id="{6E4CA2CE-24AD-4660-9351-313A3F9E4DD8}"/>
                </a:ext>
              </a:extLst>
            </p:cNvPr>
            <p:cNvSpPr>
              <a:spLocks noChangeShapeType="1"/>
            </p:cNvSpPr>
            <p:nvPr/>
          </p:nvSpPr>
          <p:spPr bwMode="auto">
            <a:xfrm flipV="1">
              <a:off x="13215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10">
              <a:extLst>
                <a:ext uri="{FF2B5EF4-FFF2-40B4-BE49-F238E27FC236}">
                  <a16:creationId xmlns:a16="http://schemas.microsoft.com/office/drawing/2014/main" id="{E86EC167-105B-40AB-BBA2-CE371E595C65}"/>
                </a:ext>
              </a:extLst>
            </p:cNvPr>
            <p:cNvSpPr>
              <a:spLocks noChangeShapeType="1"/>
            </p:cNvSpPr>
            <p:nvPr/>
          </p:nvSpPr>
          <p:spPr bwMode="auto">
            <a:xfrm flipV="1">
              <a:off x="32011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11">
              <a:extLst>
                <a:ext uri="{FF2B5EF4-FFF2-40B4-BE49-F238E27FC236}">
                  <a16:creationId xmlns:a16="http://schemas.microsoft.com/office/drawing/2014/main" id="{E05428C2-E192-4284-A301-69018A013894}"/>
                </a:ext>
              </a:extLst>
            </p:cNvPr>
            <p:cNvSpPr>
              <a:spLocks noChangeShapeType="1"/>
            </p:cNvSpPr>
            <p:nvPr/>
          </p:nvSpPr>
          <p:spPr bwMode="auto">
            <a:xfrm flipV="1">
              <a:off x="5082303"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2">
              <a:extLst>
                <a:ext uri="{FF2B5EF4-FFF2-40B4-BE49-F238E27FC236}">
                  <a16:creationId xmlns:a16="http://schemas.microsoft.com/office/drawing/2014/main" id="{A07C8FD2-B97A-4A36-B6E3-9C0C0E61F631}"/>
                </a:ext>
              </a:extLst>
            </p:cNvPr>
            <p:cNvSpPr>
              <a:spLocks noChangeShapeType="1"/>
            </p:cNvSpPr>
            <p:nvPr/>
          </p:nvSpPr>
          <p:spPr bwMode="auto">
            <a:xfrm flipV="1">
              <a:off x="69634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3">
              <a:extLst>
                <a:ext uri="{FF2B5EF4-FFF2-40B4-BE49-F238E27FC236}">
                  <a16:creationId xmlns:a16="http://schemas.microsoft.com/office/drawing/2014/main" id="{260C6D5C-C365-465C-8479-BFA32F6F2487}"/>
                </a:ext>
              </a:extLst>
            </p:cNvPr>
            <p:cNvSpPr>
              <a:spLocks noChangeShapeType="1"/>
            </p:cNvSpPr>
            <p:nvPr/>
          </p:nvSpPr>
          <p:spPr bwMode="auto">
            <a:xfrm flipV="1">
              <a:off x="88430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4">
              <a:extLst>
                <a:ext uri="{FF2B5EF4-FFF2-40B4-BE49-F238E27FC236}">
                  <a16:creationId xmlns:a16="http://schemas.microsoft.com/office/drawing/2014/main" id="{647C22F7-B019-4B40-AAD6-B2B5E6867378}"/>
                </a:ext>
              </a:extLst>
            </p:cNvPr>
            <p:cNvSpPr>
              <a:spLocks noChangeShapeType="1"/>
            </p:cNvSpPr>
            <p:nvPr/>
          </p:nvSpPr>
          <p:spPr bwMode="auto">
            <a:xfrm>
              <a:off x="13215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5">
              <a:extLst>
                <a:ext uri="{FF2B5EF4-FFF2-40B4-BE49-F238E27FC236}">
                  <a16:creationId xmlns:a16="http://schemas.microsoft.com/office/drawing/2014/main" id="{6FE30EA8-D347-46A8-8E88-18CF02370941}"/>
                </a:ext>
              </a:extLst>
            </p:cNvPr>
            <p:cNvSpPr>
              <a:spLocks noChangeShapeType="1"/>
            </p:cNvSpPr>
            <p:nvPr/>
          </p:nvSpPr>
          <p:spPr bwMode="auto">
            <a:xfrm>
              <a:off x="32011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16">
              <a:extLst>
                <a:ext uri="{FF2B5EF4-FFF2-40B4-BE49-F238E27FC236}">
                  <a16:creationId xmlns:a16="http://schemas.microsoft.com/office/drawing/2014/main" id="{95B2E6B6-BC58-4534-94E8-8DB46AFB4781}"/>
                </a:ext>
              </a:extLst>
            </p:cNvPr>
            <p:cNvSpPr>
              <a:spLocks noChangeShapeType="1"/>
            </p:cNvSpPr>
            <p:nvPr/>
          </p:nvSpPr>
          <p:spPr bwMode="auto">
            <a:xfrm>
              <a:off x="5082303"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17">
              <a:extLst>
                <a:ext uri="{FF2B5EF4-FFF2-40B4-BE49-F238E27FC236}">
                  <a16:creationId xmlns:a16="http://schemas.microsoft.com/office/drawing/2014/main" id="{4A1D93B3-0578-4ECA-9BF1-3CB5F67E5805}"/>
                </a:ext>
              </a:extLst>
            </p:cNvPr>
            <p:cNvSpPr>
              <a:spLocks noChangeShapeType="1"/>
            </p:cNvSpPr>
            <p:nvPr/>
          </p:nvSpPr>
          <p:spPr bwMode="auto">
            <a:xfrm>
              <a:off x="69634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18">
              <a:extLst>
                <a:ext uri="{FF2B5EF4-FFF2-40B4-BE49-F238E27FC236}">
                  <a16:creationId xmlns:a16="http://schemas.microsoft.com/office/drawing/2014/main" id="{AD54612C-E954-4ACC-B859-6A959962CB14}"/>
                </a:ext>
              </a:extLst>
            </p:cNvPr>
            <p:cNvSpPr>
              <a:spLocks noChangeShapeType="1"/>
            </p:cNvSpPr>
            <p:nvPr/>
          </p:nvSpPr>
          <p:spPr bwMode="auto">
            <a:xfrm>
              <a:off x="88430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24">
              <a:extLst>
                <a:ext uri="{FF2B5EF4-FFF2-40B4-BE49-F238E27FC236}">
                  <a16:creationId xmlns:a16="http://schemas.microsoft.com/office/drawing/2014/main" id="{75FCC8D5-89DA-42CC-AF8C-16117935F451}"/>
                </a:ext>
              </a:extLst>
            </p:cNvPr>
            <p:cNvSpPr>
              <a:spLocks noChangeArrowheads="1"/>
            </p:cNvSpPr>
            <p:nvPr/>
          </p:nvSpPr>
          <p:spPr bwMode="auto">
            <a:xfrm>
              <a:off x="4301253" y="5152794"/>
              <a:ext cx="157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262626"/>
                  </a:solidFill>
                  <a:effectLst/>
                  <a:latin typeface="Arial" panose="020B0604020202020204" pitchFamily="34" charset="0"/>
                </a:rPr>
                <a:t>CIR Taps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Line 125">
              <a:extLst>
                <a:ext uri="{FF2B5EF4-FFF2-40B4-BE49-F238E27FC236}">
                  <a16:creationId xmlns:a16="http://schemas.microsoft.com/office/drawing/2014/main" id="{9CDFE064-EBDE-472C-8DDB-39A4D9A5A36E}"/>
                </a:ext>
              </a:extLst>
            </p:cNvPr>
            <p:cNvSpPr>
              <a:spLocks noChangeShapeType="1"/>
            </p:cNvSpPr>
            <p:nvPr/>
          </p:nvSpPr>
          <p:spPr bwMode="auto">
            <a:xfrm flipV="1">
              <a:off x="1321516"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26">
              <a:extLst>
                <a:ext uri="{FF2B5EF4-FFF2-40B4-BE49-F238E27FC236}">
                  <a16:creationId xmlns:a16="http://schemas.microsoft.com/office/drawing/2014/main" id="{2AB72FD9-3646-4BB4-84EB-9221DF1CEFBF}"/>
                </a:ext>
              </a:extLst>
            </p:cNvPr>
            <p:cNvSpPr>
              <a:spLocks noChangeShapeType="1"/>
            </p:cNvSpPr>
            <p:nvPr/>
          </p:nvSpPr>
          <p:spPr bwMode="auto">
            <a:xfrm flipV="1">
              <a:off x="8843091"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36">
              <a:extLst>
                <a:ext uri="{FF2B5EF4-FFF2-40B4-BE49-F238E27FC236}">
                  <a16:creationId xmlns:a16="http://schemas.microsoft.com/office/drawing/2014/main" id="{323C08F2-12DC-4221-A313-B4B4C95FC95C}"/>
                </a:ext>
              </a:extLst>
            </p:cNvPr>
            <p:cNvSpPr>
              <a:spLocks noEditPoints="1"/>
            </p:cNvSpPr>
            <p:nvPr/>
          </p:nvSpPr>
          <p:spPr bwMode="auto">
            <a:xfrm>
              <a:off x="1324691" y="1765363"/>
              <a:ext cx="7527925" cy="3351213"/>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noFill/>
            <a:ln w="25400">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F492290B-E8B0-479E-A45C-2A88DF4A87EC}"/>
              </a:ext>
            </a:extLst>
          </p:cNvPr>
          <p:cNvGrpSpPr/>
          <p:nvPr/>
        </p:nvGrpSpPr>
        <p:grpSpPr>
          <a:xfrm>
            <a:off x="7433269" y="1200310"/>
            <a:ext cx="3321393" cy="4899771"/>
            <a:chOff x="7433269" y="1200310"/>
            <a:chExt cx="3321393" cy="4899771"/>
          </a:xfrm>
        </p:grpSpPr>
        <p:grpSp>
          <p:nvGrpSpPr>
            <p:cNvPr id="25" name="Group 24">
              <a:extLst>
                <a:ext uri="{FF2B5EF4-FFF2-40B4-BE49-F238E27FC236}">
                  <a16:creationId xmlns:a16="http://schemas.microsoft.com/office/drawing/2014/main" id="{8EBDE398-DFEE-496D-BDDC-CBABF1318ECC}"/>
                </a:ext>
              </a:extLst>
            </p:cNvPr>
            <p:cNvGrpSpPr/>
            <p:nvPr/>
          </p:nvGrpSpPr>
          <p:grpSpPr>
            <a:xfrm>
              <a:off x="7433269" y="1397063"/>
              <a:ext cx="3321393" cy="4703018"/>
              <a:chOff x="1657492" y="1933510"/>
              <a:chExt cx="2983014" cy="3852926"/>
            </a:xfrm>
          </p:grpSpPr>
          <p:grpSp>
            <p:nvGrpSpPr>
              <p:cNvPr id="30" name="Group 29">
                <a:extLst>
                  <a:ext uri="{FF2B5EF4-FFF2-40B4-BE49-F238E27FC236}">
                    <a16:creationId xmlns:a16="http://schemas.microsoft.com/office/drawing/2014/main" id="{7D756862-4B6C-4B52-BF17-19C65E4D677D}"/>
                  </a:ext>
                </a:extLst>
              </p:cNvPr>
              <p:cNvGrpSpPr/>
              <p:nvPr/>
            </p:nvGrpSpPr>
            <p:grpSpPr>
              <a:xfrm>
                <a:off x="2265896" y="2293469"/>
                <a:ext cx="488920" cy="556098"/>
                <a:chOff x="2452430" y="2403007"/>
                <a:chExt cx="488920" cy="556098"/>
              </a:xfrm>
            </p:grpSpPr>
            <p:sp>
              <p:nvSpPr>
                <p:cNvPr id="42" name="Isosceles Triangle 41">
                  <a:extLst>
                    <a:ext uri="{FF2B5EF4-FFF2-40B4-BE49-F238E27FC236}">
                      <a16:creationId xmlns:a16="http://schemas.microsoft.com/office/drawing/2014/main" id="{B631472F-BF02-4F5D-8747-57EC54838A0C}"/>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53971623-8F2F-4B21-91C4-19B7C31CAF05}"/>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79BF633-4C6B-4F26-B03C-33735B848B76}"/>
                  </a:ext>
                </a:extLst>
              </p:cNvPr>
              <p:cNvGrpSpPr/>
              <p:nvPr/>
            </p:nvGrpSpPr>
            <p:grpSpPr>
              <a:xfrm rot="10800000">
                <a:off x="3573071" y="2293469"/>
                <a:ext cx="488920" cy="556098"/>
                <a:chOff x="2452430" y="2403007"/>
                <a:chExt cx="488920" cy="556098"/>
              </a:xfrm>
            </p:grpSpPr>
            <p:sp>
              <p:nvSpPr>
                <p:cNvPr id="40" name="Isosceles Triangle 39">
                  <a:extLst>
                    <a:ext uri="{FF2B5EF4-FFF2-40B4-BE49-F238E27FC236}">
                      <a16:creationId xmlns:a16="http://schemas.microsoft.com/office/drawing/2014/main" id="{68C566F2-1AED-4134-B4DB-64B5F4E85EE8}"/>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E4591827-F611-428E-B06A-E411FF1E3A2A}"/>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8554D38F-C544-4251-8F47-149E13703D06}"/>
                  </a:ext>
                </a:extLst>
              </p:cNvPr>
              <p:cNvSpPr/>
              <p:nvPr/>
            </p:nvSpPr>
            <p:spPr>
              <a:xfrm>
                <a:off x="2909091" y="1933510"/>
                <a:ext cx="485775" cy="1304462"/>
              </a:xfrm>
              <a:prstGeom prst="rect">
                <a:avLst/>
              </a:prstGeom>
              <a:pattFill prst="dashHorz">
                <a:fgClr>
                  <a:schemeClr val="tx1"/>
                </a:fgClr>
                <a:bgClr>
                  <a:schemeClr val="bg1">
                    <a:lumMod val="95000"/>
                  </a:schemeClr>
                </a:bgClr>
              </a:patt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A818468C-EA01-41F0-845E-0300C135011E}"/>
                  </a:ext>
                </a:extLst>
              </p:cNvPr>
              <p:cNvCxnSpPr>
                <a:cxnSpLocks/>
                <a:stCxn id="42" idx="0"/>
              </p:cNvCxnSpPr>
              <p:nvPr/>
            </p:nvCxnSpPr>
            <p:spPr>
              <a:xfrm flipH="1">
                <a:off x="2093132" y="2571518"/>
                <a:ext cx="1822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2B9F25-D188-4A54-B417-A2D6DEBFAC46}"/>
                  </a:ext>
                </a:extLst>
              </p:cNvPr>
              <p:cNvCxnSpPr>
                <a:cxnSpLocks/>
                <a:stCxn id="35" idx="0"/>
              </p:cNvCxnSpPr>
              <p:nvPr/>
            </p:nvCxnSpPr>
            <p:spPr>
              <a:xfrm flipV="1">
                <a:off x="2093132"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66227B68-C955-47CF-BC43-2FEB309D6470}"/>
                  </a:ext>
                </a:extLst>
              </p:cNvPr>
              <p:cNvSpPr/>
              <p:nvPr/>
            </p:nvSpPr>
            <p:spPr>
              <a:xfrm>
                <a:off x="1657492"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Tx</a:t>
                </a:r>
              </a:p>
            </p:txBody>
          </p:sp>
          <p:cxnSp>
            <p:nvCxnSpPr>
              <p:cNvPr id="36" name="Straight Connector 35">
                <a:extLst>
                  <a:ext uri="{FF2B5EF4-FFF2-40B4-BE49-F238E27FC236}">
                    <a16:creationId xmlns:a16="http://schemas.microsoft.com/office/drawing/2014/main" id="{0FE60FC8-4C25-4A00-8B1D-8E74986E6ACF}"/>
                  </a:ext>
                </a:extLst>
              </p:cNvPr>
              <p:cNvCxnSpPr>
                <a:cxnSpLocks/>
                <a:stCxn id="37" idx="0"/>
              </p:cNvCxnSpPr>
              <p:nvPr/>
            </p:nvCxnSpPr>
            <p:spPr>
              <a:xfrm flipV="1">
                <a:off x="4204866"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0CADF664-1EE7-4F39-99C9-68C8CC54AF68}"/>
                  </a:ext>
                </a:extLst>
              </p:cNvPr>
              <p:cNvSpPr/>
              <p:nvPr/>
            </p:nvSpPr>
            <p:spPr>
              <a:xfrm>
                <a:off x="3769226"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Rx</a:t>
                </a:r>
              </a:p>
            </p:txBody>
          </p:sp>
          <p:cxnSp>
            <p:nvCxnSpPr>
              <p:cNvPr id="38" name="Straight Connector 37">
                <a:extLst>
                  <a:ext uri="{FF2B5EF4-FFF2-40B4-BE49-F238E27FC236}">
                    <a16:creationId xmlns:a16="http://schemas.microsoft.com/office/drawing/2014/main" id="{2F7068E0-D0C8-4A5A-A7DD-F72AA8E6DC9F}"/>
                  </a:ext>
                </a:extLst>
              </p:cNvPr>
              <p:cNvCxnSpPr>
                <a:cxnSpLocks/>
                <a:endCxn id="40" idx="0"/>
              </p:cNvCxnSpPr>
              <p:nvPr/>
            </p:nvCxnSpPr>
            <p:spPr>
              <a:xfrm flipH="1">
                <a:off x="4052466" y="2571518"/>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3208E56-5295-45EC-94AD-5703BBEFDD28}"/>
                  </a:ext>
                </a:extLst>
              </p:cNvPr>
              <p:cNvSpPr txBox="1"/>
              <p:nvPr/>
            </p:nvSpPr>
            <p:spPr>
              <a:xfrm>
                <a:off x="2440218" y="3329581"/>
                <a:ext cx="1329007" cy="523220"/>
              </a:xfrm>
              <a:prstGeom prst="rect">
                <a:avLst/>
              </a:prstGeom>
              <a:noFill/>
            </p:spPr>
            <p:txBody>
              <a:bodyPr wrap="square" rtlCol="0">
                <a:spAutoFit/>
              </a:bodyPr>
              <a:lstStyle/>
              <a:p>
                <a:pPr algn="ctr"/>
                <a:r>
                  <a:rPr lang="en-US" sz="2800" dirty="0"/>
                  <a:t>Liquid</a:t>
                </a:r>
              </a:p>
            </p:txBody>
          </p:sp>
        </p:grpSp>
        <p:cxnSp>
          <p:nvCxnSpPr>
            <p:cNvPr id="26" name="Straight Connector 25">
              <a:extLst>
                <a:ext uri="{FF2B5EF4-FFF2-40B4-BE49-F238E27FC236}">
                  <a16:creationId xmlns:a16="http://schemas.microsoft.com/office/drawing/2014/main" id="{EE9F4F80-0E75-49B7-B5D4-C1A710921E8E}"/>
                </a:ext>
              </a:extLst>
            </p:cNvPr>
            <p:cNvCxnSpPr>
              <a:cxnSpLocks/>
            </p:cNvCxnSpPr>
            <p:nvPr/>
          </p:nvCxnSpPr>
          <p:spPr>
            <a:xfrm>
              <a:off x="7918326" y="4844955"/>
              <a:ext cx="2351279" cy="0"/>
            </a:xfrm>
            <a:prstGeom prst="line">
              <a:avLst/>
            </a:prstGeom>
            <a:ln w="381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8301D6-4703-4622-99CB-4E211CCC1540}"/>
                </a:ext>
              </a:extLst>
            </p:cNvPr>
            <p:cNvSpPr txBox="1"/>
            <p:nvPr/>
          </p:nvSpPr>
          <p:spPr>
            <a:xfrm>
              <a:off x="8417512" y="4796098"/>
              <a:ext cx="1479763" cy="638661"/>
            </a:xfrm>
            <a:prstGeom prst="rect">
              <a:avLst/>
            </a:prstGeom>
            <a:noFill/>
          </p:spPr>
          <p:txBody>
            <a:bodyPr wrap="square" rtlCol="0">
              <a:spAutoFit/>
            </a:bodyPr>
            <a:lstStyle/>
            <a:p>
              <a:pPr algn="ctr"/>
              <a:r>
                <a:rPr lang="en-US" sz="2800" dirty="0"/>
                <a:t>Wire</a:t>
              </a:r>
            </a:p>
          </p:txBody>
        </p:sp>
        <p:cxnSp>
          <p:nvCxnSpPr>
            <p:cNvPr id="28" name="Straight Connector 27">
              <a:extLst>
                <a:ext uri="{FF2B5EF4-FFF2-40B4-BE49-F238E27FC236}">
                  <a16:creationId xmlns:a16="http://schemas.microsoft.com/office/drawing/2014/main" id="{20378796-5D37-46E7-8593-982579389198}"/>
                </a:ext>
              </a:extLst>
            </p:cNvPr>
            <p:cNvCxnSpPr>
              <a:cxnSpLocks/>
            </p:cNvCxnSpPr>
            <p:nvPr/>
          </p:nvCxnSpPr>
          <p:spPr>
            <a:xfrm flipH="1" flipV="1">
              <a:off x="8812976" y="1201682"/>
              <a:ext cx="7234" cy="1799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D2127F-1113-4C1C-A497-6559B95C58B9}"/>
                </a:ext>
              </a:extLst>
            </p:cNvPr>
            <p:cNvCxnSpPr>
              <a:cxnSpLocks/>
            </p:cNvCxnSpPr>
            <p:nvPr/>
          </p:nvCxnSpPr>
          <p:spPr>
            <a:xfrm flipH="1" flipV="1">
              <a:off x="9374255" y="1200310"/>
              <a:ext cx="7234" cy="1799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Freeform 138">
            <a:extLst>
              <a:ext uri="{FF2B5EF4-FFF2-40B4-BE49-F238E27FC236}">
                <a16:creationId xmlns:a16="http://schemas.microsoft.com/office/drawing/2014/main" id="{628BE3EA-D242-439D-9F99-8F4BE744F7AE}"/>
              </a:ext>
            </a:extLst>
          </p:cNvPr>
          <p:cNvSpPr>
            <a:spLocks/>
          </p:cNvSpPr>
          <p:nvPr/>
        </p:nvSpPr>
        <p:spPr bwMode="auto">
          <a:xfrm>
            <a:off x="820038" y="4320207"/>
            <a:ext cx="6207084" cy="1383915"/>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TextBox 44">
            <a:extLst>
              <a:ext uri="{FF2B5EF4-FFF2-40B4-BE49-F238E27FC236}">
                <a16:creationId xmlns:a16="http://schemas.microsoft.com/office/drawing/2014/main" id="{E433EF73-6169-4D8A-A68F-ADF8866436A7}"/>
              </a:ext>
            </a:extLst>
          </p:cNvPr>
          <p:cNvSpPr txBox="1"/>
          <p:nvPr/>
        </p:nvSpPr>
        <p:spPr>
          <a:xfrm>
            <a:off x="962546" y="3484781"/>
            <a:ext cx="850939" cy="584775"/>
          </a:xfrm>
          <a:prstGeom prst="rect">
            <a:avLst/>
          </a:prstGeom>
          <a:noFill/>
        </p:spPr>
        <p:txBody>
          <a:bodyPr wrap="none" rtlCol="0">
            <a:spAutoFit/>
          </a:bodyPr>
          <a:lstStyle/>
          <a:p>
            <a:r>
              <a:rPr lang="en-US" sz="3200" i="1" dirty="0" err="1"/>
              <a:t>T</a:t>
            </a:r>
            <a:r>
              <a:rPr lang="en-US" sz="3200" i="1" baseline="-25000" dirty="0" err="1"/>
              <a:t>wire</a:t>
            </a:r>
            <a:endParaRPr lang="en-US" sz="3200" i="1" baseline="-25000" dirty="0"/>
          </a:p>
        </p:txBody>
      </p:sp>
      <p:sp>
        <p:nvSpPr>
          <p:cNvPr id="46" name="TextBox 45">
            <a:extLst>
              <a:ext uri="{FF2B5EF4-FFF2-40B4-BE49-F238E27FC236}">
                <a16:creationId xmlns:a16="http://schemas.microsoft.com/office/drawing/2014/main" id="{E3F92B1F-ACD0-41E1-B41E-AF8292B6F990}"/>
              </a:ext>
            </a:extLst>
          </p:cNvPr>
          <p:cNvSpPr txBox="1"/>
          <p:nvPr/>
        </p:nvSpPr>
        <p:spPr>
          <a:xfrm>
            <a:off x="4970833" y="2283134"/>
            <a:ext cx="1019240" cy="584775"/>
          </a:xfrm>
          <a:prstGeom prst="rect">
            <a:avLst/>
          </a:prstGeom>
          <a:noFill/>
        </p:spPr>
        <p:txBody>
          <a:bodyPr wrap="square" rtlCol="0">
            <a:spAutoFit/>
          </a:bodyPr>
          <a:lstStyle/>
          <a:p>
            <a:r>
              <a:rPr lang="en-US" sz="3200" i="1" dirty="0" err="1"/>
              <a:t>T</a:t>
            </a:r>
            <a:r>
              <a:rPr lang="en-US" sz="3200" i="1" baseline="-25000" dirty="0" err="1"/>
              <a:t>air</a:t>
            </a:r>
            <a:endParaRPr lang="en-US" sz="3200" i="1" baseline="-25000" dirty="0"/>
          </a:p>
        </p:txBody>
      </p:sp>
      <p:sp>
        <p:nvSpPr>
          <p:cNvPr id="47" name="TextBox 46">
            <a:extLst>
              <a:ext uri="{FF2B5EF4-FFF2-40B4-BE49-F238E27FC236}">
                <a16:creationId xmlns:a16="http://schemas.microsoft.com/office/drawing/2014/main" id="{AC7122E8-A8E9-4686-A7C4-E33FAA06D622}"/>
              </a:ext>
            </a:extLst>
          </p:cNvPr>
          <p:cNvSpPr txBox="1"/>
          <p:nvPr/>
        </p:nvSpPr>
        <p:spPr>
          <a:xfrm>
            <a:off x="4769226" y="4788212"/>
            <a:ext cx="1019240" cy="584775"/>
          </a:xfrm>
          <a:prstGeom prst="rect">
            <a:avLst/>
          </a:prstGeom>
          <a:noFill/>
        </p:spPr>
        <p:txBody>
          <a:bodyPr wrap="square" rtlCol="0">
            <a:spAutoFit/>
          </a:bodyPr>
          <a:lstStyle/>
          <a:p>
            <a:r>
              <a:rPr lang="en-US" sz="3200" i="1" dirty="0" err="1"/>
              <a:t>T</a:t>
            </a:r>
            <a:r>
              <a:rPr lang="en-US" sz="3200" i="1" baseline="-25000" dirty="0" err="1"/>
              <a:t>liq</a:t>
            </a:r>
            <a:endParaRPr lang="en-US" sz="3200" i="1" baseline="-25000" dirty="0"/>
          </a:p>
        </p:txBody>
      </p:sp>
      <p:cxnSp>
        <p:nvCxnSpPr>
          <p:cNvPr id="48" name="Straight Arrow Connector 47">
            <a:extLst>
              <a:ext uri="{FF2B5EF4-FFF2-40B4-BE49-F238E27FC236}">
                <a16:creationId xmlns:a16="http://schemas.microsoft.com/office/drawing/2014/main" id="{69575EB7-53C3-4328-9681-DB8F17F5B679}"/>
              </a:ext>
            </a:extLst>
          </p:cNvPr>
          <p:cNvCxnSpPr>
            <a:cxnSpLocks/>
          </p:cNvCxnSpPr>
          <p:nvPr/>
        </p:nvCxnSpPr>
        <p:spPr>
          <a:xfrm flipV="1">
            <a:off x="1397727" y="4326773"/>
            <a:ext cx="0" cy="1404102"/>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9944A2A-4417-48F6-BB59-577C6819A47A}"/>
              </a:ext>
            </a:extLst>
          </p:cNvPr>
          <p:cNvCxnSpPr>
            <a:cxnSpLocks/>
          </p:cNvCxnSpPr>
          <p:nvPr/>
        </p:nvCxnSpPr>
        <p:spPr>
          <a:xfrm flipV="1">
            <a:off x="5918927" y="2407485"/>
            <a:ext cx="3492" cy="3323390"/>
          </a:xfrm>
          <a:prstGeom prst="straightConnector1">
            <a:avLst/>
          </a:prstGeom>
          <a:ln w="2540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CA7136-7758-4B9A-AA63-31CA920993BA}"/>
              </a:ext>
            </a:extLst>
          </p:cNvPr>
          <p:cNvCxnSpPr>
            <a:cxnSpLocks/>
          </p:cNvCxnSpPr>
          <p:nvPr/>
        </p:nvCxnSpPr>
        <p:spPr>
          <a:xfrm flipH="1" flipV="1">
            <a:off x="5982780" y="5161148"/>
            <a:ext cx="10128" cy="557934"/>
          </a:xfrm>
          <a:prstGeom prst="straightConnector1">
            <a:avLst/>
          </a:prstGeom>
          <a:ln w="2540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716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09ED-16B3-48BB-BDD8-3CE65747CB53}"/>
              </a:ext>
            </a:extLst>
          </p:cNvPr>
          <p:cNvSpPr>
            <a:spLocks noGrp="1"/>
          </p:cNvSpPr>
          <p:nvPr>
            <p:ph type="title"/>
          </p:nvPr>
        </p:nvSpPr>
        <p:spPr/>
        <p:txBody>
          <a:bodyPr/>
          <a:lstStyle/>
          <a:p>
            <a:r>
              <a:rPr lang="en-US" dirty="0"/>
              <a:t>Double Differencing – Relative </a:t>
            </a:r>
            <a:r>
              <a:rPr lang="en-US" dirty="0" err="1"/>
              <a:t>ToF</a:t>
            </a:r>
            <a:r>
              <a:rPr lang="en-US" dirty="0"/>
              <a:t> </a:t>
            </a:r>
          </a:p>
        </p:txBody>
      </p:sp>
      <p:sp>
        <p:nvSpPr>
          <p:cNvPr id="3" name="Content Placeholder 2">
            <a:extLst>
              <a:ext uri="{FF2B5EF4-FFF2-40B4-BE49-F238E27FC236}">
                <a16:creationId xmlns:a16="http://schemas.microsoft.com/office/drawing/2014/main" id="{F0F0F06B-6670-4979-9A70-9E0200180DD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EA8F138-C770-4666-B18D-3335E791C7C0}"/>
              </a:ext>
            </a:extLst>
          </p:cNvPr>
          <p:cNvSpPr>
            <a:spLocks noGrp="1"/>
          </p:cNvSpPr>
          <p:nvPr>
            <p:ph type="sldNum" sz="quarter" idx="12"/>
          </p:nvPr>
        </p:nvSpPr>
        <p:spPr/>
        <p:txBody>
          <a:bodyPr/>
          <a:lstStyle/>
          <a:p>
            <a:fld id="{2613B20D-9B73-4C13-A358-2357A5C96DDA}" type="slidenum">
              <a:rPr lang="en-US" smtClean="0"/>
              <a:t>35</a:t>
            </a:fld>
            <a:endParaRPr lang="en-US" dirty="0"/>
          </a:p>
        </p:txBody>
      </p:sp>
      <p:sp>
        <p:nvSpPr>
          <p:cNvPr id="6" name="Rectangle 5">
            <a:extLst>
              <a:ext uri="{FF2B5EF4-FFF2-40B4-BE49-F238E27FC236}">
                <a16:creationId xmlns:a16="http://schemas.microsoft.com/office/drawing/2014/main" id="{8982A45B-8FE0-4006-B54B-2E29D2CE4AA1}"/>
              </a:ext>
            </a:extLst>
          </p:cNvPr>
          <p:cNvSpPr/>
          <p:nvPr/>
        </p:nvSpPr>
        <p:spPr>
          <a:xfrm>
            <a:off x="4281489" y="1825625"/>
            <a:ext cx="2809874" cy="3015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03">
            <a:extLst>
              <a:ext uri="{FF2B5EF4-FFF2-40B4-BE49-F238E27FC236}">
                <a16:creationId xmlns:a16="http://schemas.microsoft.com/office/drawing/2014/main" id="{82444A95-39FA-4B8E-93DC-2A7152EAC471}"/>
              </a:ext>
            </a:extLst>
          </p:cNvPr>
          <p:cNvGrpSpPr>
            <a:grpSpLocks noChangeAspect="1"/>
          </p:cNvGrpSpPr>
          <p:nvPr/>
        </p:nvGrpSpPr>
        <p:grpSpPr bwMode="auto">
          <a:xfrm>
            <a:off x="1243012" y="1420812"/>
            <a:ext cx="9705975" cy="4935538"/>
            <a:chOff x="1840" y="632"/>
            <a:chExt cx="6114" cy="3109"/>
          </a:xfrm>
        </p:grpSpPr>
        <p:sp>
          <p:nvSpPr>
            <p:cNvPr id="8" name="AutoShape 102">
              <a:extLst>
                <a:ext uri="{FF2B5EF4-FFF2-40B4-BE49-F238E27FC236}">
                  <a16:creationId xmlns:a16="http://schemas.microsoft.com/office/drawing/2014/main" id="{059F18D6-B4DC-453E-A5D3-DDDB3A9154CD}"/>
                </a:ext>
              </a:extLst>
            </p:cNvPr>
            <p:cNvSpPr>
              <a:spLocks noChangeAspect="1" noChangeArrowheads="1" noTextEdit="1"/>
            </p:cNvSpPr>
            <p:nvPr/>
          </p:nvSpPr>
          <p:spPr bwMode="auto">
            <a:xfrm>
              <a:off x="1840" y="632"/>
              <a:ext cx="6112" cy="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4">
              <a:extLst>
                <a:ext uri="{FF2B5EF4-FFF2-40B4-BE49-F238E27FC236}">
                  <a16:creationId xmlns:a16="http://schemas.microsoft.com/office/drawing/2014/main" id="{2A697815-D45B-4A9F-8F35-6463AC229D4D}"/>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05">
              <a:extLst>
                <a:ext uri="{FF2B5EF4-FFF2-40B4-BE49-F238E27FC236}">
                  <a16:creationId xmlns:a16="http://schemas.microsoft.com/office/drawing/2014/main" id="{7A59CDB0-937B-4D93-90B3-03E5FA10EBB5}"/>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106">
              <a:extLst>
                <a:ext uri="{FF2B5EF4-FFF2-40B4-BE49-F238E27FC236}">
                  <a16:creationId xmlns:a16="http://schemas.microsoft.com/office/drawing/2014/main" id="{01BB2F9B-2E55-420F-A2FA-25FB45BBD1C7}"/>
                </a:ext>
              </a:extLst>
            </p:cNvPr>
            <p:cNvSpPr>
              <a:spLocks noChangeArrowheads="1"/>
            </p:cNvSpPr>
            <p:nvPr/>
          </p:nvSpPr>
          <p:spPr bwMode="auto">
            <a:xfrm>
              <a:off x="2635" y="860"/>
              <a:ext cx="4738" cy="2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Line 107">
              <a:extLst>
                <a:ext uri="{FF2B5EF4-FFF2-40B4-BE49-F238E27FC236}">
                  <a16:creationId xmlns:a16="http://schemas.microsoft.com/office/drawing/2014/main" id="{6C352F12-9F76-4E88-A394-EC548E081083}"/>
                </a:ext>
              </a:extLst>
            </p:cNvPr>
            <p:cNvSpPr>
              <a:spLocks noChangeShapeType="1"/>
            </p:cNvSpPr>
            <p:nvPr/>
          </p:nvSpPr>
          <p:spPr bwMode="auto">
            <a:xfrm>
              <a:off x="2635" y="3064"/>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08">
              <a:extLst>
                <a:ext uri="{FF2B5EF4-FFF2-40B4-BE49-F238E27FC236}">
                  <a16:creationId xmlns:a16="http://schemas.microsoft.com/office/drawing/2014/main" id="{C673F9A7-8407-4A56-815D-218DA94E1B3C}"/>
                </a:ext>
              </a:extLst>
            </p:cNvPr>
            <p:cNvSpPr>
              <a:spLocks noChangeShapeType="1"/>
            </p:cNvSpPr>
            <p:nvPr/>
          </p:nvSpPr>
          <p:spPr bwMode="auto">
            <a:xfrm>
              <a:off x="2635" y="860"/>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09">
              <a:extLst>
                <a:ext uri="{FF2B5EF4-FFF2-40B4-BE49-F238E27FC236}">
                  <a16:creationId xmlns:a16="http://schemas.microsoft.com/office/drawing/2014/main" id="{18AFB17E-C792-429D-B90C-A39808222F7E}"/>
                </a:ext>
              </a:extLst>
            </p:cNvPr>
            <p:cNvSpPr>
              <a:spLocks noChangeShapeType="1"/>
            </p:cNvSpPr>
            <p:nvPr/>
          </p:nvSpPr>
          <p:spPr bwMode="auto">
            <a:xfrm flipV="1">
              <a:off x="2635"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0">
              <a:extLst>
                <a:ext uri="{FF2B5EF4-FFF2-40B4-BE49-F238E27FC236}">
                  <a16:creationId xmlns:a16="http://schemas.microsoft.com/office/drawing/2014/main" id="{4A1CC7A3-7A10-40FD-9C3F-625E18011C39}"/>
                </a:ext>
              </a:extLst>
            </p:cNvPr>
            <p:cNvSpPr>
              <a:spLocks noChangeShapeType="1"/>
            </p:cNvSpPr>
            <p:nvPr/>
          </p:nvSpPr>
          <p:spPr bwMode="auto">
            <a:xfrm flipV="1">
              <a:off x="381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1">
              <a:extLst>
                <a:ext uri="{FF2B5EF4-FFF2-40B4-BE49-F238E27FC236}">
                  <a16:creationId xmlns:a16="http://schemas.microsoft.com/office/drawing/2014/main" id="{10A65E48-FB6B-4F67-A022-B4145056A02B}"/>
                </a:ext>
              </a:extLst>
            </p:cNvPr>
            <p:cNvSpPr>
              <a:spLocks noChangeShapeType="1"/>
            </p:cNvSpPr>
            <p:nvPr/>
          </p:nvSpPr>
          <p:spPr bwMode="auto">
            <a:xfrm flipV="1">
              <a:off x="5004"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12">
              <a:extLst>
                <a:ext uri="{FF2B5EF4-FFF2-40B4-BE49-F238E27FC236}">
                  <a16:creationId xmlns:a16="http://schemas.microsoft.com/office/drawing/2014/main" id="{08963053-5002-4295-AB45-B6E040814543}"/>
                </a:ext>
              </a:extLst>
            </p:cNvPr>
            <p:cNvSpPr>
              <a:spLocks noChangeShapeType="1"/>
            </p:cNvSpPr>
            <p:nvPr/>
          </p:nvSpPr>
          <p:spPr bwMode="auto">
            <a:xfrm flipV="1">
              <a:off x="618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13">
              <a:extLst>
                <a:ext uri="{FF2B5EF4-FFF2-40B4-BE49-F238E27FC236}">
                  <a16:creationId xmlns:a16="http://schemas.microsoft.com/office/drawing/2014/main" id="{42860BBF-D807-4F4D-84CC-8A4B8233FA43}"/>
                </a:ext>
              </a:extLst>
            </p:cNvPr>
            <p:cNvSpPr>
              <a:spLocks noChangeShapeType="1"/>
            </p:cNvSpPr>
            <p:nvPr/>
          </p:nvSpPr>
          <p:spPr bwMode="auto">
            <a:xfrm flipV="1">
              <a:off x="7373"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14">
              <a:extLst>
                <a:ext uri="{FF2B5EF4-FFF2-40B4-BE49-F238E27FC236}">
                  <a16:creationId xmlns:a16="http://schemas.microsoft.com/office/drawing/2014/main" id="{F686CDEB-7064-4DB3-A5D5-AF7CEF52487A}"/>
                </a:ext>
              </a:extLst>
            </p:cNvPr>
            <p:cNvSpPr>
              <a:spLocks noChangeShapeType="1"/>
            </p:cNvSpPr>
            <p:nvPr/>
          </p:nvSpPr>
          <p:spPr bwMode="auto">
            <a:xfrm>
              <a:off x="2635"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15">
              <a:extLst>
                <a:ext uri="{FF2B5EF4-FFF2-40B4-BE49-F238E27FC236}">
                  <a16:creationId xmlns:a16="http://schemas.microsoft.com/office/drawing/2014/main" id="{3C7AB58F-D715-4BCA-B268-B8D51437AF5B}"/>
                </a:ext>
              </a:extLst>
            </p:cNvPr>
            <p:cNvSpPr>
              <a:spLocks noChangeShapeType="1"/>
            </p:cNvSpPr>
            <p:nvPr/>
          </p:nvSpPr>
          <p:spPr bwMode="auto">
            <a:xfrm>
              <a:off x="381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6">
              <a:extLst>
                <a:ext uri="{FF2B5EF4-FFF2-40B4-BE49-F238E27FC236}">
                  <a16:creationId xmlns:a16="http://schemas.microsoft.com/office/drawing/2014/main" id="{5E709EDA-F7BE-4899-8F92-7BCE45C7522E}"/>
                </a:ext>
              </a:extLst>
            </p:cNvPr>
            <p:cNvSpPr>
              <a:spLocks noChangeShapeType="1"/>
            </p:cNvSpPr>
            <p:nvPr/>
          </p:nvSpPr>
          <p:spPr bwMode="auto">
            <a:xfrm>
              <a:off x="5004"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7">
              <a:extLst>
                <a:ext uri="{FF2B5EF4-FFF2-40B4-BE49-F238E27FC236}">
                  <a16:creationId xmlns:a16="http://schemas.microsoft.com/office/drawing/2014/main" id="{EF3333A3-B6CA-41AF-9C3C-DDE1AEF96564}"/>
                </a:ext>
              </a:extLst>
            </p:cNvPr>
            <p:cNvSpPr>
              <a:spLocks noChangeShapeType="1"/>
            </p:cNvSpPr>
            <p:nvPr/>
          </p:nvSpPr>
          <p:spPr bwMode="auto">
            <a:xfrm>
              <a:off x="618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18">
              <a:extLst>
                <a:ext uri="{FF2B5EF4-FFF2-40B4-BE49-F238E27FC236}">
                  <a16:creationId xmlns:a16="http://schemas.microsoft.com/office/drawing/2014/main" id="{D53EDC1C-592D-487E-AA54-22B4D963D7A2}"/>
                </a:ext>
              </a:extLst>
            </p:cNvPr>
            <p:cNvSpPr>
              <a:spLocks noChangeShapeType="1"/>
            </p:cNvSpPr>
            <p:nvPr/>
          </p:nvSpPr>
          <p:spPr bwMode="auto">
            <a:xfrm>
              <a:off x="7373"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119">
              <a:extLst>
                <a:ext uri="{FF2B5EF4-FFF2-40B4-BE49-F238E27FC236}">
                  <a16:creationId xmlns:a16="http://schemas.microsoft.com/office/drawing/2014/main" id="{6848A88A-46CF-4EEB-AD19-3FFDD68E5532}"/>
                </a:ext>
              </a:extLst>
            </p:cNvPr>
            <p:cNvSpPr>
              <a:spLocks noChangeArrowheads="1"/>
            </p:cNvSpPr>
            <p:nvPr/>
          </p:nvSpPr>
          <p:spPr bwMode="auto">
            <a:xfrm>
              <a:off x="2574" y="3145"/>
              <a:ext cx="22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120">
              <a:extLst>
                <a:ext uri="{FF2B5EF4-FFF2-40B4-BE49-F238E27FC236}">
                  <a16:creationId xmlns:a16="http://schemas.microsoft.com/office/drawing/2014/main" id="{C0C06C6D-DA53-4B6A-9C52-A4C2F066CAB9}"/>
                </a:ext>
              </a:extLst>
            </p:cNvPr>
            <p:cNvSpPr>
              <a:spLocks noChangeArrowheads="1"/>
            </p:cNvSpPr>
            <p:nvPr/>
          </p:nvSpPr>
          <p:spPr bwMode="auto">
            <a:xfrm>
              <a:off x="3638" y="3145"/>
              <a:ext cx="4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21">
              <a:extLst>
                <a:ext uri="{FF2B5EF4-FFF2-40B4-BE49-F238E27FC236}">
                  <a16:creationId xmlns:a16="http://schemas.microsoft.com/office/drawing/2014/main" id="{009B0B68-5604-47C5-A094-EA90F5980B3E}"/>
                </a:ext>
              </a:extLst>
            </p:cNvPr>
            <p:cNvSpPr>
              <a:spLocks noChangeArrowheads="1"/>
            </p:cNvSpPr>
            <p:nvPr/>
          </p:nvSpPr>
          <p:spPr bwMode="auto">
            <a:xfrm>
              <a:off x="4763"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122">
              <a:extLst>
                <a:ext uri="{FF2B5EF4-FFF2-40B4-BE49-F238E27FC236}">
                  <a16:creationId xmlns:a16="http://schemas.microsoft.com/office/drawing/2014/main" id="{5BAA0FEF-3057-4F65-A833-6139DFC97500}"/>
                </a:ext>
              </a:extLst>
            </p:cNvPr>
            <p:cNvSpPr>
              <a:spLocks noChangeArrowheads="1"/>
            </p:cNvSpPr>
            <p:nvPr/>
          </p:nvSpPr>
          <p:spPr bwMode="auto">
            <a:xfrm>
              <a:off x="5947"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23">
              <a:extLst>
                <a:ext uri="{FF2B5EF4-FFF2-40B4-BE49-F238E27FC236}">
                  <a16:creationId xmlns:a16="http://schemas.microsoft.com/office/drawing/2014/main" id="{FA423E8A-84E0-449B-A300-B1955BC8547E}"/>
                </a:ext>
              </a:extLst>
            </p:cNvPr>
            <p:cNvSpPr>
              <a:spLocks noChangeArrowheads="1"/>
            </p:cNvSpPr>
            <p:nvPr/>
          </p:nvSpPr>
          <p:spPr bwMode="auto">
            <a:xfrm>
              <a:off x="7131"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124">
              <a:extLst>
                <a:ext uri="{FF2B5EF4-FFF2-40B4-BE49-F238E27FC236}">
                  <a16:creationId xmlns:a16="http://schemas.microsoft.com/office/drawing/2014/main" id="{27971377-28DB-4FB4-8ABD-4F798D2508D8}"/>
                </a:ext>
              </a:extLst>
            </p:cNvPr>
            <p:cNvSpPr>
              <a:spLocks noChangeArrowheads="1"/>
            </p:cNvSpPr>
            <p:nvPr/>
          </p:nvSpPr>
          <p:spPr bwMode="auto">
            <a:xfrm>
              <a:off x="4561" y="3423"/>
              <a:ext cx="100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CIR Tap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Line 125">
              <a:extLst>
                <a:ext uri="{FF2B5EF4-FFF2-40B4-BE49-F238E27FC236}">
                  <a16:creationId xmlns:a16="http://schemas.microsoft.com/office/drawing/2014/main" id="{2425CA65-7E85-4E53-9140-6E34C763AB81}"/>
                </a:ext>
              </a:extLst>
            </p:cNvPr>
            <p:cNvSpPr>
              <a:spLocks noChangeShapeType="1"/>
            </p:cNvSpPr>
            <p:nvPr/>
          </p:nvSpPr>
          <p:spPr bwMode="auto">
            <a:xfrm flipV="1">
              <a:off x="2635"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26">
              <a:extLst>
                <a:ext uri="{FF2B5EF4-FFF2-40B4-BE49-F238E27FC236}">
                  <a16:creationId xmlns:a16="http://schemas.microsoft.com/office/drawing/2014/main" id="{FCB72A9D-C5AF-4A3F-8095-B38CC5B011A5}"/>
                </a:ext>
              </a:extLst>
            </p:cNvPr>
            <p:cNvSpPr>
              <a:spLocks noChangeShapeType="1"/>
            </p:cNvSpPr>
            <p:nvPr/>
          </p:nvSpPr>
          <p:spPr bwMode="auto">
            <a:xfrm flipV="1">
              <a:off x="7373"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Rectangle 127">
              <a:extLst>
                <a:ext uri="{FF2B5EF4-FFF2-40B4-BE49-F238E27FC236}">
                  <a16:creationId xmlns:a16="http://schemas.microsoft.com/office/drawing/2014/main" id="{8A74F461-6FBC-45B3-9B7B-28A1FB50A97A}"/>
                </a:ext>
              </a:extLst>
            </p:cNvPr>
            <p:cNvSpPr>
              <a:spLocks noChangeArrowheads="1"/>
            </p:cNvSpPr>
            <p:nvPr/>
          </p:nvSpPr>
          <p:spPr bwMode="auto">
            <a:xfrm rot="16200000">
              <a:off x="2330" y="2199"/>
              <a:ext cx="2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128">
              <a:extLst>
                <a:ext uri="{FF2B5EF4-FFF2-40B4-BE49-F238E27FC236}">
                  <a16:creationId xmlns:a16="http://schemas.microsoft.com/office/drawing/2014/main" id="{52E7833A-232C-4F84-A4D4-4E8EFC3EA304}"/>
                </a:ext>
              </a:extLst>
            </p:cNvPr>
            <p:cNvSpPr>
              <a:spLocks noChangeArrowheads="1"/>
            </p:cNvSpPr>
            <p:nvPr/>
          </p:nvSpPr>
          <p:spPr bwMode="auto">
            <a:xfrm rot="16200000">
              <a:off x="2310" y="2020"/>
              <a:ext cx="30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129">
              <a:extLst>
                <a:ext uri="{FF2B5EF4-FFF2-40B4-BE49-F238E27FC236}">
                  <a16:creationId xmlns:a16="http://schemas.microsoft.com/office/drawing/2014/main" id="{06E5346C-B388-46F3-8F22-C1D78B160F88}"/>
                </a:ext>
              </a:extLst>
            </p:cNvPr>
            <p:cNvSpPr>
              <a:spLocks noChangeArrowheads="1"/>
            </p:cNvSpPr>
            <p:nvPr/>
          </p:nvSpPr>
          <p:spPr bwMode="auto">
            <a:xfrm rot="16200000">
              <a:off x="2344" y="1855"/>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130">
              <a:extLst>
                <a:ext uri="{FF2B5EF4-FFF2-40B4-BE49-F238E27FC236}">
                  <a16:creationId xmlns:a16="http://schemas.microsoft.com/office/drawing/2014/main" id="{6A39E5F0-C2F1-433F-A9DE-32A868A2EABE}"/>
                </a:ext>
              </a:extLst>
            </p:cNvPr>
            <p:cNvSpPr>
              <a:spLocks noChangeArrowheads="1"/>
            </p:cNvSpPr>
            <p:nvPr/>
          </p:nvSpPr>
          <p:spPr bwMode="auto">
            <a:xfrm rot="16200000">
              <a:off x="2384" y="1762"/>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131">
              <a:extLst>
                <a:ext uri="{FF2B5EF4-FFF2-40B4-BE49-F238E27FC236}">
                  <a16:creationId xmlns:a16="http://schemas.microsoft.com/office/drawing/2014/main" id="{B20F31B4-63DF-4896-9838-A72A7E1D6896}"/>
                </a:ext>
              </a:extLst>
            </p:cNvPr>
            <p:cNvSpPr>
              <a:spLocks noChangeArrowheads="1"/>
            </p:cNvSpPr>
            <p:nvPr/>
          </p:nvSpPr>
          <p:spPr bwMode="auto">
            <a:xfrm rot="16200000">
              <a:off x="2384" y="1709"/>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132">
              <a:extLst>
                <a:ext uri="{FF2B5EF4-FFF2-40B4-BE49-F238E27FC236}">
                  <a16:creationId xmlns:a16="http://schemas.microsoft.com/office/drawing/2014/main" id="{7839722E-6ACF-4AE6-8E74-D3DE2B7830B2}"/>
                </a:ext>
              </a:extLst>
            </p:cNvPr>
            <p:cNvSpPr>
              <a:spLocks noChangeArrowheads="1"/>
            </p:cNvSpPr>
            <p:nvPr/>
          </p:nvSpPr>
          <p:spPr bwMode="auto">
            <a:xfrm rot="16200000">
              <a:off x="2377" y="1649"/>
              <a:ext cx="17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133">
              <a:extLst>
                <a:ext uri="{FF2B5EF4-FFF2-40B4-BE49-F238E27FC236}">
                  <a16:creationId xmlns:a16="http://schemas.microsoft.com/office/drawing/2014/main" id="{BE245BFB-02B2-40D1-8333-39F3F9BFC609}"/>
                </a:ext>
              </a:extLst>
            </p:cNvPr>
            <p:cNvSpPr>
              <a:spLocks noChangeArrowheads="1"/>
            </p:cNvSpPr>
            <p:nvPr/>
          </p:nvSpPr>
          <p:spPr bwMode="auto">
            <a:xfrm rot="16200000">
              <a:off x="2344" y="1549"/>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134">
              <a:extLst>
                <a:ext uri="{FF2B5EF4-FFF2-40B4-BE49-F238E27FC236}">
                  <a16:creationId xmlns:a16="http://schemas.microsoft.com/office/drawing/2014/main" id="{072424B1-51BF-48EC-BF3A-1C86645633A4}"/>
                </a:ext>
              </a:extLst>
            </p:cNvPr>
            <p:cNvSpPr>
              <a:spLocks noChangeArrowheads="1"/>
            </p:cNvSpPr>
            <p:nvPr/>
          </p:nvSpPr>
          <p:spPr bwMode="auto">
            <a:xfrm rot="16200000">
              <a:off x="2344" y="1416"/>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135">
              <a:extLst>
                <a:ext uri="{FF2B5EF4-FFF2-40B4-BE49-F238E27FC236}">
                  <a16:creationId xmlns:a16="http://schemas.microsoft.com/office/drawing/2014/main" id="{1F4EF4D9-1B61-4E83-B8F9-C23DDC2C44B9}"/>
                </a:ext>
              </a:extLst>
            </p:cNvPr>
            <p:cNvSpPr>
              <a:spLocks noChangeArrowheads="1"/>
            </p:cNvSpPr>
            <p:nvPr/>
          </p:nvSpPr>
          <p:spPr bwMode="auto">
            <a:xfrm rot="16200000">
              <a:off x="2344" y="1287"/>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Freeform 136">
              <a:extLst>
                <a:ext uri="{FF2B5EF4-FFF2-40B4-BE49-F238E27FC236}">
                  <a16:creationId xmlns:a16="http://schemas.microsoft.com/office/drawing/2014/main" id="{4A37F203-FDED-4AA9-B3C0-86A457DAC5E5}"/>
                </a:ext>
              </a:extLst>
            </p:cNvPr>
            <p:cNvSpPr>
              <a:spLocks noEditPoints="1"/>
            </p:cNvSpPr>
            <p:nvPr/>
          </p:nvSpPr>
          <p:spPr bwMode="auto">
            <a:xfrm>
              <a:off x="2637" y="962"/>
              <a:ext cx="4742" cy="2111"/>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40">
              <a:extLst>
                <a:ext uri="{FF2B5EF4-FFF2-40B4-BE49-F238E27FC236}">
                  <a16:creationId xmlns:a16="http://schemas.microsoft.com/office/drawing/2014/main" id="{E6F1C6DA-7C2E-437C-9541-E715112B136B}"/>
                </a:ext>
              </a:extLst>
            </p:cNvPr>
            <p:cNvSpPr>
              <a:spLocks/>
            </p:cNvSpPr>
            <p:nvPr/>
          </p:nvSpPr>
          <p:spPr bwMode="auto">
            <a:xfrm>
              <a:off x="6524" y="960"/>
              <a:ext cx="41" cy="39"/>
            </a:xfrm>
            <a:custGeom>
              <a:avLst/>
              <a:gdLst>
                <a:gd name="T0" fmla="*/ 41 w 41"/>
                <a:gd name="T1" fmla="*/ 20 h 39"/>
                <a:gd name="T2" fmla="*/ 39 w 41"/>
                <a:gd name="T3" fmla="*/ 11 h 39"/>
                <a:gd name="T4" fmla="*/ 34 w 41"/>
                <a:gd name="T5" fmla="*/ 4 h 39"/>
                <a:gd name="T6" fmla="*/ 25 w 41"/>
                <a:gd name="T7" fmla="*/ 0 h 39"/>
                <a:gd name="T8" fmla="*/ 16 w 41"/>
                <a:gd name="T9" fmla="*/ 0 h 39"/>
                <a:gd name="T10" fmla="*/ 8 w 41"/>
                <a:gd name="T11" fmla="*/ 4 h 39"/>
                <a:gd name="T12" fmla="*/ 2 w 41"/>
                <a:gd name="T13" fmla="*/ 11 h 39"/>
                <a:gd name="T14" fmla="*/ 0 w 41"/>
                <a:gd name="T15" fmla="*/ 20 h 39"/>
                <a:gd name="T16" fmla="*/ 2 w 41"/>
                <a:gd name="T17" fmla="*/ 29 h 39"/>
                <a:gd name="T18" fmla="*/ 8 w 41"/>
                <a:gd name="T19" fmla="*/ 36 h 39"/>
                <a:gd name="T20" fmla="*/ 16 w 41"/>
                <a:gd name="T21" fmla="*/ 39 h 39"/>
                <a:gd name="T22" fmla="*/ 25 w 41"/>
                <a:gd name="T23" fmla="*/ 39 h 39"/>
                <a:gd name="T24" fmla="*/ 34 w 41"/>
                <a:gd name="T25" fmla="*/ 36 h 39"/>
                <a:gd name="T26" fmla="*/ 39 w 41"/>
                <a:gd name="T27" fmla="*/ 29 h 39"/>
                <a:gd name="T28" fmla="*/ 41 w 41"/>
                <a:gd name="T2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20"/>
                  </a:moveTo>
                  <a:lnTo>
                    <a:pt x="39" y="11"/>
                  </a:lnTo>
                  <a:lnTo>
                    <a:pt x="34" y="4"/>
                  </a:lnTo>
                  <a:lnTo>
                    <a:pt x="25" y="0"/>
                  </a:lnTo>
                  <a:lnTo>
                    <a:pt x="16" y="0"/>
                  </a:lnTo>
                  <a:lnTo>
                    <a:pt x="8" y="4"/>
                  </a:lnTo>
                  <a:lnTo>
                    <a:pt x="2" y="11"/>
                  </a:lnTo>
                  <a:lnTo>
                    <a:pt x="0" y="20"/>
                  </a:lnTo>
                  <a:lnTo>
                    <a:pt x="2" y="29"/>
                  </a:lnTo>
                  <a:lnTo>
                    <a:pt x="8" y="36"/>
                  </a:lnTo>
                  <a:lnTo>
                    <a:pt x="16" y="39"/>
                  </a:lnTo>
                  <a:lnTo>
                    <a:pt x="25" y="39"/>
                  </a:lnTo>
                  <a:lnTo>
                    <a:pt x="34" y="36"/>
                  </a:lnTo>
                  <a:lnTo>
                    <a:pt x="39" y="29"/>
                  </a:lnTo>
                  <a:lnTo>
                    <a:pt x="41" y="2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42">
              <a:extLst>
                <a:ext uri="{FF2B5EF4-FFF2-40B4-BE49-F238E27FC236}">
                  <a16:creationId xmlns:a16="http://schemas.microsoft.com/office/drawing/2014/main" id="{B8BC44E1-D299-444C-A3B0-B4D44897B7D2}"/>
                </a:ext>
              </a:extLst>
            </p:cNvPr>
            <p:cNvSpPr>
              <a:spLocks noChangeArrowheads="1"/>
            </p:cNvSpPr>
            <p:nvPr/>
          </p:nvSpPr>
          <p:spPr bwMode="auto">
            <a:xfrm>
              <a:off x="2702" y="928"/>
              <a:ext cx="1125" cy="5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TextBox 49">
            <a:extLst>
              <a:ext uri="{FF2B5EF4-FFF2-40B4-BE49-F238E27FC236}">
                <a16:creationId xmlns:a16="http://schemas.microsoft.com/office/drawing/2014/main" id="{0FADC0AC-F513-4252-A22E-AFD7AECC0504}"/>
              </a:ext>
            </a:extLst>
          </p:cNvPr>
          <p:cNvSpPr txBox="1"/>
          <p:nvPr/>
        </p:nvSpPr>
        <p:spPr>
          <a:xfrm>
            <a:off x="2742718" y="2871623"/>
            <a:ext cx="850939" cy="584775"/>
          </a:xfrm>
          <a:prstGeom prst="rect">
            <a:avLst/>
          </a:prstGeom>
          <a:noFill/>
        </p:spPr>
        <p:txBody>
          <a:bodyPr wrap="none" rtlCol="0">
            <a:spAutoFit/>
          </a:bodyPr>
          <a:lstStyle/>
          <a:p>
            <a:r>
              <a:rPr lang="en-US" sz="3200" i="1" dirty="0" err="1"/>
              <a:t>T</a:t>
            </a:r>
            <a:r>
              <a:rPr lang="en-US" sz="3200" i="1" baseline="-25000" dirty="0" err="1"/>
              <a:t>wire</a:t>
            </a:r>
            <a:endParaRPr lang="en-US" sz="3200" i="1" baseline="-25000" dirty="0"/>
          </a:p>
        </p:txBody>
      </p:sp>
      <p:cxnSp>
        <p:nvCxnSpPr>
          <p:cNvPr id="51" name="Straight Connector 50">
            <a:extLst>
              <a:ext uri="{FF2B5EF4-FFF2-40B4-BE49-F238E27FC236}">
                <a16:creationId xmlns:a16="http://schemas.microsoft.com/office/drawing/2014/main" id="{7D4F58B7-DC96-41B0-87BE-8E00707044A9}"/>
              </a:ext>
            </a:extLst>
          </p:cNvPr>
          <p:cNvCxnSpPr/>
          <p:nvPr/>
        </p:nvCxnSpPr>
        <p:spPr>
          <a:xfrm>
            <a:off x="9779262" y="4664921"/>
            <a:ext cx="0" cy="39976"/>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65ADD0D-952F-43A8-8D36-61D86760C02E}"/>
              </a:ext>
            </a:extLst>
          </p:cNvPr>
          <p:cNvSpPr txBox="1"/>
          <p:nvPr/>
        </p:nvSpPr>
        <p:spPr>
          <a:xfrm>
            <a:off x="7603328" y="2107148"/>
            <a:ext cx="648319" cy="584775"/>
          </a:xfrm>
          <a:prstGeom prst="rect">
            <a:avLst/>
          </a:prstGeom>
          <a:noFill/>
        </p:spPr>
        <p:txBody>
          <a:bodyPr wrap="none" rtlCol="0">
            <a:spAutoFit/>
          </a:bodyPr>
          <a:lstStyle/>
          <a:p>
            <a:r>
              <a:rPr lang="en-US" sz="3200" i="1" dirty="0" err="1"/>
              <a:t>T</a:t>
            </a:r>
            <a:r>
              <a:rPr lang="en-US" sz="3200" i="1" baseline="-25000" dirty="0" err="1"/>
              <a:t>air</a:t>
            </a:r>
            <a:endParaRPr lang="en-US" sz="3200" i="1" baseline="-25000" dirty="0"/>
          </a:p>
        </p:txBody>
      </p:sp>
      <p:cxnSp>
        <p:nvCxnSpPr>
          <p:cNvPr id="53" name="Connector: Curved 52">
            <a:extLst>
              <a:ext uri="{FF2B5EF4-FFF2-40B4-BE49-F238E27FC236}">
                <a16:creationId xmlns:a16="http://schemas.microsoft.com/office/drawing/2014/main" id="{E653667C-0678-4176-AD02-7ED63AD02C2F}"/>
              </a:ext>
            </a:extLst>
          </p:cNvPr>
          <p:cNvCxnSpPr>
            <a:cxnSpLocks/>
            <a:endCxn id="52" idx="1"/>
          </p:cNvCxnSpPr>
          <p:nvPr/>
        </p:nvCxnSpPr>
        <p:spPr>
          <a:xfrm rot="10800000" flipV="1">
            <a:off x="7603329" y="1996906"/>
            <a:ext cx="1016413" cy="402630"/>
          </a:xfrm>
          <a:prstGeom prst="curvedConnector3">
            <a:avLst>
              <a:gd name="adj1" fmla="val 12249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Freeform 138">
            <a:extLst>
              <a:ext uri="{FF2B5EF4-FFF2-40B4-BE49-F238E27FC236}">
                <a16:creationId xmlns:a16="http://schemas.microsoft.com/office/drawing/2014/main" id="{D20F69AB-29E9-432C-AF0C-7CE2816962B5}"/>
              </a:ext>
            </a:extLst>
          </p:cNvPr>
          <p:cNvSpPr>
            <a:spLocks/>
          </p:cNvSpPr>
          <p:nvPr/>
        </p:nvSpPr>
        <p:spPr bwMode="auto">
          <a:xfrm>
            <a:off x="2516187" y="3867944"/>
            <a:ext cx="7519988" cy="1423988"/>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chemeClr val="bg1">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TextBox 73">
            <a:extLst>
              <a:ext uri="{FF2B5EF4-FFF2-40B4-BE49-F238E27FC236}">
                <a16:creationId xmlns:a16="http://schemas.microsoft.com/office/drawing/2014/main" id="{1A4A8EB7-1166-4D21-AC30-A9E4AF64CB85}"/>
              </a:ext>
            </a:extLst>
          </p:cNvPr>
          <p:cNvSpPr txBox="1"/>
          <p:nvPr/>
        </p:nvSpPr>
        <p:spPr>
          <a:xfrm>
            <a:off x="9389922" y="3792307"/>
            <a:ext cx="651140" cy="584775"/>
          </a:xfrm>
          <a:prstGeom prst="rect">
            <a:avLst/>
          </a:prstGeom>
          <a:noFill/>
        </p:spPr>
        <p:txBody>
          <a:bodyPr wrap="none" rtlCol="0">
            <a:spAutoFit/>
          </a:bodyPr>
          <a:lstStyle/>
          <a:p>
            <a:r>
              <a:rPr lang="en-US" sz="3200" i="1" dirty="0" err="1"/>
              <a:t>T</a:t>
            </a:r>
            <a:r>
              <a:rPr lang="en-US" sz="3200" i="1" baseline="-25000" dirty="0" err="1"/>
              <a:t>liq</a:t>
            </a:r>
            <a:endParaRPr lang="en-US" sz="3200" i="1" baseline="-25000" dirty="0"/>
          </a:p>
        </p:txBody>
      </p:sp>
      <p:cxnSp>
        <p:nvCxnSpPr>
          <p:cNvPr id="75" name="Connector: Curved 74">
            <a:extLst>
              <a:ext uri="{FF2B5EF4-FFF2-40B4-BE49-F238E27FC236}">
                <a16:creationId xmlns:a16="http://schemas.microsoft.com/office/drawing/2014/main" id="{DD2240A9-480D-46FC-8F8A-9A05582010A6}"/>
              </a:ext>
            </a:extLst>
          </p:cNvPr>
          <p:cNvCxnSpPr>
            <a:cxnSpLocks/>
            <a:endCxn id="74" idx="2"/>
          </p:cNvCxnSpPr>
          <p:nvPr/>
        </p:nvCxnSpPr>
        <p:spPr>
          <a:xfrm flipV="1">
            <a:off x="8780970" y="4377082"/>
            <a:ext cx="934522" cy="344376"/>
          </a:xfrm>
          <a:prstGeom prst="curved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82756F9-E7A4-4101-A6B1-4E1AA212BFE3}"/>
              </a:ext>
            </a:extLst>
          </p:cNvPr>
          <p:cNvCxnSpPr/>
          <p:nvPr/>
        </p:nvCxnSpPr>
        <p:spPr>
          <a:xfrm>
            <a:off x="8092566" y="3390745"/>
            <a:ext cx="605563" cy="0"/>
          </a:xfrm>
          <a:prstGeom prst="straightConnector1">
            <a:avLst/>
          </a:prstGeom>
          <a:ln w="508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A870E3D-9CB6-419D-A50D-3B228208CFA2}"/>
              </a:ext>
            </a:extLst>
          </p:cNvPr>
          <p:cNvCxnSpPr>
            <a:cxnSpLocks/>
          </p:cNvCxnSpPr>
          <p:nvPr/>
        </p:nvCxnSpPr>
        <p:spPr>
          <a:xfrm flipH="1">
            <a:off x="8821683" y="3390745"/>
            <a:ext cx="502615" cy="0"/>
          </a:xfrm>
          <a:prstGeom prst="straightConnector1">
            <a:avLst/>
          </a:prstGeom>
          <a:ln w="508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AE1ACE44-FE29-43C7-A860-2FFDCE6D3BD9}"/>
              </a:ext>
            </a:extLst>
          </p:cNvPr>
          <p:cNvGrpSpPr/>
          <p:nvPr/>
        </p:nvGrpSpPr>
        <p:grpSpPr>
          <a:xfrm>
            <a:off x="6950288" y="2986881"/>
            <a:ext cx="1037251" cy="707017"/>
            <a:chOff x="13043825" y="1830417"/>
            <a:chExt cx="1037251" cy="707017"/>
          </a:xfrm>
        </p:grpSpPr>
        <p:sp>
          <p:nvSpPr>
            <p:cNvPr id="78" name="TextBox 77">
              <a:extLst>
                <a:ext uri="{FF2B5EF4-FFF2-40B4-BE49-F238E27FC236}">
                  <a16:creationId xmlns:a16="http://schemas.microsoft.com/office/drawing/2014/main" id="{B45AF05A-E072-440F-8B00-D051734A2ED1}"/>
                </a:ext>
              </a:extLst>
            </p:cNvPr>
            <p:cNvSpPr txBox="1"/>
            <p:nvPr/>
          </p:nvSpPr>
          <p:spPr>
            <a:xfrm>
              <a:off x="13043825" y="1913579"/>
              <a:ext cx="617477" cy="584775"/>
            </a:xfrm>
            <a:prstGeom prst="rect">
              <a:avLst/>
            </a:prstGeom>
            <a:noFill/>
          </p:spPr>
          <p:txBody>
            <a:bodyPr wrap="none" rtlCol="0">
              <a:spAutoFit/>
            </a:bodyPr>
            <a:lstStyle/>
            <a:p>
              <a:r>
                <a:rPr lang="el-GR" sz="3200" i="1" dirty="0"/>
                <a:t>Δ</a:t>
              </a:r>
              <a:r>
                <a:rPr lang="en-US" sz="3200" i="1" dirty="0"/>
                <a:t>T</a:t>
              </a:r>
            </a:p>
          </p:txBody>
        </p:sp>
        <p:sp>
          <p:nvSpPr>
            <p:cNvPr id="79" name="TextBox 78">
              <a:extLst>
                <a:ext uri="{FF2B5EF4-FFF2-40B4-BE49-F238E27FC236}">
                  <a16:creationId xmlns:a16="http://schemas.microsoft.com/office/drawing/2014/main" id="{42F45BE5-CAB4-49BE-8BC3-0C4C142668C3}"/>
                </a:ext>
              </a:extLst>
            </p:cNvPr>
            <p:cNvSpPr txBox="1"/>
            <p:nvPr/>
          </p:nvSpPr>
          <p:spPr>
            <a:xfrm>
              <a:off x="13646342" y="1830417"/>
              <a:ext cx="434734" cy="400110"/>
            </a:xfrm>
            <a:prstGeom prst="rect">
              <a:avLst/>
            </a:prstGeom>
            <a:noFill/>
          </p:spPr>
          <p:txBody>
            <a:bodyPr wrap="none" rtlCol="0">
              <a:spAutoFit/>
            </a:bodyPr>
            <a:lstStyle/>
            <a:p>
              <a:r>
                <a:rPr lang="en-US" sz="2000" i="1" dirty="0" err="1"/>
                <a:t>liq</a:t>
              </a:r>
              <a:endParaRPr lang="en-US" sz="2000" i="1" dirty="0"/>
            </a:p>
          </p:txBody>
        </p:sp>
        <p:sp>
          <p:nvSpPr>
            <p:cNvPr id="80" name="TextBox 79">
              <a:extLst>
                <a:ext uri="{FF2B5EF4-FFF2-40B4-BE49-F238E27FC236}">
                  <a16:creationId xmlns:a16="http://schemas.microsoft.com/office/drawing/2014/main" id="{F37CBBAE-6A15-4D5E-9AB1-3F5201037381}"/>
                </a:ext>
              </a:extLst>
            </p:cNvPr>
            <p:cNvSpPr txBox="1"/>
            <p:nvPr/>
          </p:nvSpPr>
          <p:spPr>
            <a:xfrm>
              <a:off x="13618672" y="2168102"/>
              <a:ext cx="434734" cy="369332"/>
            </a:xfrm>
            <a:prstGeom prst="rect">
              <a:avLst/>
            </a:prstGeom>
            <a:noFill/>
          </p:spPr>
          <p:txBody>
            <a:bodyPr wrap="none" rtlCol="0">
              <a:spAutoFit/>
            </a:bodyPr>
            <a:lstStyle/>
            <a:p>
              <a:r>
                <a:rPr lang="en-US" i="1" dirty="0"/>
                <a:t>air</a:t>
              </a:r>
            </a:p>
          </p:txBody>
        </p:sp>
      </p:grpSp>
      <p:grpSp>
        <p:nvGrpSpPr>
          <p:cNvPr id="66" name="Group 65">
            <a:extLst>
              <a:ext uri="{FF2B5EF4-FFF2-40B4-BE49-F238E27FC236}">
                <a16:creationId xmlns:a16="http://schemas.microsoft.com/office/drawing/2014/main" id="{3089F9D6-A0DA-4BA5-9C44-BB23BDCD08F9}"/>
              </a:ext>
            </a:extLst>
          </p:cNvPr>
          <p:cNvGrpSpPr/>
          <p:nvPr/>
        </p:nvGrpSpPr>
        <p:grpSpPr>
          <a:xfrm>
            <a:off x="2151529" y="5313130"/>
            <a:ext cx="8441851" cy="1057508"/>
            <a:chOff x="2151529" y="5313130"/>
            <a:chExt cx="8441851" cy="1057508"/>
          </a:xfrm>
        </p:grpSpPr>
        <p:grpSp>
          <p:nvGrpSpPr>
            <p:cNvPr id="67" name="Group 66">
              <a:extLst>
                <a:ext uri="{FF2B5EF4-FFF2-40B4-BE49-F238E27FC236}">
                  <a16:creationId xmlns:a16="http://schemas.microsoft.com/office/drawing/2014/main" id="{B79DECC6-A802-4941-850A-69C21BE64E63}"/>
                </a:ext>
              </a:extLst>
            </p:cNvPr>
            <p:cNvGrpSpPr/>
            <p:nvPr/>
          </p:nvGrpSpPr>
          <p:grpSpPr>
            <a:xfrm>
              <a:off x="2151529" y="5313130"/>
              <a:ext cx="8441851" cy="1057508"/>
              <a:chOff x="2151529" y="5313130"/>
              <a:chExt cx="8441851" cy="1057508"/>
            </a:xfrm>
          </p:grpSpPr>
          <p:sp>
            <p:nvSpPr>
              <p:cNvPr id="70" name="Rectangle 69">
                <a:extLst>
                  <a:ext uri="{FF2B5EF4-FFF2-40B4-BE49-F238E27FC236}">
                    <a16:creationId xmlns:a16="http://schemas.microsoft.com/office/drawing/2014/main" id="{1A23C154-0480-4097-A6AC-47C915D96F97}"/>
                  </a:ext>
                </a:extLst>
              </p:cNvPr>
              <p:cNvSpPr/>
              <p:nvPr/>
            </p:nvSpPr>
            <p:spPr>
              <a:xfrm>
                <a:off x="2735344" y="5569048"/>
                <a:ext cx="7624714"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2F5B0D-E644-4144-A3D2-035E1F5FAF1F}"/>
                  </a:ext>
                </a:extLst>
              </p:cNvPr>
              <p:cNvSpPr/>
              <p:nvPr/>
            </p:nvSpPr>
            <p:spPr>
              <a:xfrm>
                <a:off x="2151529" y="5410200"/>
                <a:ext cx="8441851" cy="96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4A80B1AF-70C2-4CBA-B9C8-0B6F73EE9053}"/>
                  </a:ext>
                </a:extLst>
              </p:cNvPr>
              <p:cNvSpPr txBox="1"/>
              <p:nvPr/>
            </p:nvSpPr>
            <p:spPr>
              <a:xfrm>
                <a:off x="2330531" y="5345409"/>
                <a:ext cx="372218" cy="461665"/>
              </a:xfrm>
              <a:prstGeom prst="rect">
                <a:avLst/>
              </a:prstGeom>
              <a:noFill/>
            </p:spPr>
            <p:txBody>
              <a:bodyPr wrap="none" rtlCol="0">
                <a:spAutoFit/>
              </a:bodyPr>
              <a:lstStyle/>
              <a:p>
                <a:r>
                  <a:rPr lang="en-US" sz="2400" dirty="0"/>
                  <a:t>0</a:t>
                </a:r>
              </a:p>
            </p:txBody>
          </p:sp>
          <p:sp>
            <p:nvSpPr>
              <p:cNvPr id="73" name="TextBox 72">
                <a:extLst>
                  <a:ext uri="{FF2B5EF4-FFF2-40B4-BE49-F238E27FC236}">
                    <a16:creationId xmlns:a16="http://schemas.microsoft.com/office/drawing/2014/main" id="{F65F459C-3790-4571-A50D-036BA3D955F3}"/>
                  </a:ext>
                </a:extLst>
              </p:cNvPr>
              <p:cNvSpPr txBox="1"/>
              <p:nvPr/>
            </p:nvSpPr>
            <p:spPr>
              <a:xfrm>
                <a:off x="4211266" y="5335587"/>
                <a:ext cx="372218" cy="461665"/>
              </a:xfrm>
              <a:prstGeom prst="rect">
                <a:avLst/>
              </a:prstGeom>
              <a:noFill/>
            </p:spPr>
            <p:txBody>
              <a:bodyPr wrap="none" rtlCol="0">
                <a:spAutoFit/>
              </a:bodyPr>
              <a:lstStyle/>
              <a:p>
                <a:r>
                  <a:rPr lang="en-US" sz="2400" dirty="0"/>
                  <a:t>5</a:t>
                </a:r>
              </a:p>
            </p:txBody>
          </p:sp>
          <p:sp>
            <p:nvSpPr>
              <p:cNvPr id="82" name="TextBox 81">
                <a:extLst>
                  <a:ext uri="{FF2B5EF4-FFF2-40B4-BE49-F238E27FC236}">
                    <a16:creationId xmlns:a16="http://schemas.microsoft.com/office/drawing/2014/main" id="{166F9EB5-9CDF-47FD-ACC8-34980FE59F76}"/>
                  </a:ext>
                </a:extLst>
              </p:cNvPr>
              <p:cNvSpPr txBox="1"/>
              <p:nvPr/>
            </p:nvSpPr>
            <p:spPr>
              <a:xfrm>
                <a:off x="5994539" y="5345964"/>
                <a:ext cx="559769" cy="461665"/>
              </a:xfrm>
              <a:prstGeom prst="rect">
                <a:avLst/>
              </a:prstGeom>
              <a:noFill/>
            </p:spPr>
            <p:txBody>
              <a:bodyPr wrap="none" rtlCol="0">
                <a:spAutoFit/>
              </a:bodyPr>
              <a:lstStyle/>
              <a:p>
                <a:r>
                  <a:rPr lang="en-US" sz="2400" dirty="0"/>
                  <a:t>10</a:t>
                </a:r>
              </a:p>
            </p:txBody>
          </p:sp>
          <p:sp>
            <p:nvSpPr>
              <p:cNvPr id="83" name="TextBox 82">
                <a:extLst>
                  <a:ext uri="{FF2B5EF4-FFF2-40B4-BE49-F238E27FC236}">
                    <a16:creationId xmlns:a16="http://schemas.microsoft.com/office/drawing/2014/main" id="{0ED735E9-8FA5-43C3-A476-A954AE88BCC0}"/>
                  </a:ext>
                </a:extLst>
              </p:cNvPr>
              <p:cNvSpPr txBox="1"/>
              <p:nvPr/>
            </p:nvSpPr>
            <p:spPr>
              <a:xfrm>
                <a:off x="7866063" y="5342230"/>
                <a:ext cx="559769" cy="461665"/>
              </a:xfrm>
              <a:prstGeom prst="rect">
                <a:avLst/>
              </a:prstGeom>
              <a:noFill/>
            </p:spPr>
            <p:txBody>
              <a:bodyPr wrap="none" rtlCol="0">
                <a:spAutoFit/>
              </a:bodyPr>
              <a:lstStyle/>
              <a:p>
                <a:r>
                  <a:rPr lang="en-US" sz="2400" dirty="0"/>
                  <a:t>15</a:t>
                </a:r>
              </a:p>
            </p:txBody>
          </p:sp>
          <p:sp>
            <p:nvSpPr>
              <p:cNvPr id="84" name="TextBox 83">
                <a:extLst>
                  <a:ext uri="{FF2B5EF4-FFF2-40B4-BE49-F238E27FC236}">
                    <a16:creationId xmlns:a16="http://schemas.microsoft.com/office/drawing/2014/main" id="{91C2E235-E5E1-43BC-9E13-00B9858F1F92}"/>
                  </a:ext>
                </a:extLst>
              </p:cNvPr>
              <p:cNvSpPr txBox="1"/>
              <p:nvPr/>
            </p:nvSpPr>
            <p:spPr>
              <a:xfrm>
                <a:off x="9756290" y="5313130"/>
                <a:ext cx="559769" cy="461665"/>
              </a:xfrm>
              <a:prstGeom prst="rect">
                <a:avLst/>
              </a:prstGeom>
              <a:noFill/>
            </p:spPr>
            <p:txBody>
              <a:bodyPr wrap="none" rtlCol="0">
                <a:spAutoFit/>
              </a:bodyPr>
              <a:lstStyle/>
              <a:p>
                <a:r>
                  <a:rPr lang="en-US" sz="2400" dirty="0"/>
                  <a:t>20</a:t>
                </a:r>
              </a:p>
            </p:txBody>
          </p:sp>
        </p:grpSp>
        <p:sp>
          <p:nvSpPr>
            <p:cNvPr id="68" name="TextBox 67">
              <a:extLst>
                <a:ext uri="{FF2B5EF4-FFF2-40B4-BE49-F238E27FC236}">
                  <a16:creationId xmlns:a16="http://schemas.microsoft.com/office/drawing/2014/main" id="{FF2CE700-E012-4CDF-90A2-ACC906A06F05}"/>
                </a:ext>
              </a:extLst>
            </p:cNvPr>
            <p:cNvSpPr txBox="1"/>
            <p:nvPr/>
          </p:nvSpPr>
          <p:spPr>
            <a:xfrm>
              <a:off x="4770796" y="5777953"/>
              <a:ext cx="3175869" cy="461665"/>
            </a:xfrm>
            <a:prstGeom prst="rect">
              <a:avLst/>
            </a:prstGeom>
            <a:noFill/>
          </p:spPr>
          <p:txBody>
            <a:bodyPr wrap="none" rtlCol="0">
              <a:spAutoFit/>
            </a:bodyPr>
            <a:lstStyle/>
            <a:p>
              <a:r>
                <a:rPr lang="en-US" sz="2400" dirty="0"/>
                <a:t>Time (nanoseconds)</a:t>
              </a:r>
            </a:p>
          </p:txBody>
        </p:sp>
      </p:gr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DB8F54B1-AD13-444C-BD2A-D37A2CAAF4CF}"/>
                  </a:ext>
                </a:extLst>
              </p:cNvPr>
              <p:cNvSpPr txBox="1"/>
              <p:nvPr/>
            </p:nvSpPr>
            <p:spPr>
              <a:xfrm>
                <a:off x="1585518" y="5831030"/>
                <a:ext cx="9768281" cy="632545"/>
              </a:xfrm>
              <a:prstGeom prst="rect">
                <a:avLst/>
              </a:prstGeom>
              <a:solidFill>
                <a:schemeClr val="bg1"/>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rPr>
                        <m:t>Δ</m:t>
                      </m:r>
                      <m:sSubSup>
                        <m:sSubSupPr>
                          <m:ctrlPr>
                            <a:rPr lang="en-US" sz="2800" i="1">
                              <a:latin typeface="Cambria Math" panose="02040503050406030204" pitchFamily="18" charset="0"/>
                            </a:rPr>
                          </m:ctrlPr>
                        </m:sSubSupPr>
                        <m:e>
                          <m:r>
                            <a:rPr lang="en-US" sz="2800" i="1">
                              <a:latin typeface="Cambria Math" panose="02040503050406030204" pitchFamily="18" charset="0"/>
                            </a:rPr>
                            <m:t>𝑇</m:t>
                          </m:r>
                        </m:e>
                        <m:sub>
                          <m:r>
                            <a:rPr lang="en-US" sz="2800" i="1" smtClean="0">
                              <a:solidFill>
                                <a:srgbClr val="00B050"/>
                              </a:solidFill>
                              <a:latin typeface="Cambria Math" panose="02040503050406030204" pitchFamily="18" charset="0"/>
                            </a:rPr>
                            <m:t>𝑎𝑖𝑟</m:t>
                          </m:r>
                        </m:sub>
                        <m:sup>
                          <m:r>
                            <a:rPr lang="en-US" sz="2800" i="1" smtClean="0">
                              <a:solidFill>
                                <a:schemeClr val="accent1"/>
                              </a:solidFill>
                              <a:latin typeface="Cambria Math" panose="02040503050406030204" pitchFamily="18" charset="0"/>
                            </a:rPr>
                            <m:t>𝑙𝑖𝑞</m:t>
                          </m:r>
                        </m:sup>
                      </m:sSubSup>
                      <m:r>
                        <a:rPr lang="en-US" sz="2800" i="1">
                          <a:latin typeface="Cambria Math" panose="02040503050406030204" pitchFamily="18" charset="0"/>
                        </a:rPr>
                        <m:t>=</m:t>
                      </m:r>
                      <m:d>
                        <m:dPr>
                          <m:ctrlPr>
                            <a:rPr lang="en-US" sz="2800" i="1">
                              <a:latin typeface="Cambria Math" panose="02040503050406030204" pitchFamily="18" charset="0"/>
                            </a:rPr>
                          </m:ctrlPr>
                        </m:dPr>
                        <m:e>
                          <m:sSub>
                            <m:sSubPr>
                              <m:ctrlPr>
                                <a:rPr lang="en-US" sz="2800" i="1" smtClean="0">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𝑇</m:t>
                              </m:r>
                            </m:e>
                            <m:sub>
                              <m:r>
                                <a:rPr lang="en-US" sz="2800" i="1">
                                  <a:solidFill>
                                    <a:schemeClr val="accent1"/>
                                  </a:solidFill>
                                  <a:latin typeface="Cambria Math" panose="02040503050406030204" pitchFamily="18" charset="0"/>
                                </a:rPr>
                                <m:t>𝑙𝑖𝑞</m:t>
                              </m:r>
                            </m:sub>
                          </m:sSub>
                          <m:r>
                            <a:rPr lang="en-US" sz="2800" i="1">
                              <a:latin typeface="Cambria Math" panose="02040503050406030204" pitchFamily="18" charset="0"/>
                            </a:rPr>
                            <m:t>−</m:t>
                          </m:r>
                          <m:sSub>
                            <m:sSubPr>
                              <m:ctrlPr>
                                <a:rPr lang="en-US" sz="2800" i="1" smtClean="0">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𝑇</m:t>
                              </m:r>
                            </m:e>
                            <m:sub>
                              <m:r>
                                <a:rPr lang="en-US" sz="2800" i="1">
                                  <a:solidFill>
                                    <a:srgbClr val="FF0000"/>
                                  </a:solidFill>
                                  <a:latin typeface="Cambria Math" panose="02040503050406030204" pitchFamily="18" charset="0"/>
                                </a:rPr>
                                <m:t>𝑤𝑖𝑟𝑒</m:t>
                              </m:r>
                            </m:sub>
                          </m:sSub>
                        </m:e>
                      </m:d>
                      <m:r>
                        <a:rPr lang="en-US" sz="2800" i="1">
                          <a:latin typeface="Cambria Math" panose="02040503050406030204" pitchFamily="18" charset="0"/>
                        </a:rPr>
                        <m:t>−(</m:t>
                      </m:r>
                      <m:sSub>
                        <m:sSubPr>
                          <m:ctrlPr>
                            <a:rPr lang="en-US" sz="2800" i="1" smtClean="0">
                              <a:solidFill>
                                <a:srgbClr val="00B050"/>
                              </a:solidFill>
                              <a:latin typeface="Cambria Math" panose="02040503050406030204" pitchFamily="18" charset="0"/>
                            </a:rPr>
                          </m:ctrlPr>
                        </m:sSubPr>
                        <m:e>
                          <m:r>
                            <a:rPr lang="en-US" sz="2800" i="1">
                              <a:solidFill>
                                <a:srgbClr val="00B050"/>
                              </a:solidFill>
                              <a:latin typeface="Cambria Math" panose="02040503050406030204" pitchFamily="18" charset="0"/>
                            </a:rPr>
                            <m:t>𝑇</m:t>
                          </m:r>
                        </m:e>
                        <m:sub>
                          <m:r>
                            <a:rPr lang="en-US" sz="2800" i="1">
                              <a:solidFill>
                                <a:srgbClr val="00B050"/>
                              </a:solidFill>
                              <a:latin typeface="Cambria Math" panose="02040503050406030204" pitchFamily="18" charset="0"/>
                            </a:rPr>
                            <m:t>𝑎𝑖𝑟</m:t>
                          </m:r>
                        </m:sub>
                      </m:sSub>
                      <m:r>
                        <a:rPr lang="en-US" sz="2800" i="1">
                          <a:latin typeface="Cambria Math" panose="02040503050406030204" pitchFamily="18" charset="0"/>
                        </a:rPr>
                        <m:t>−</m:t>
                      </m:r>
                      <m:sSub>
                        <m:sSubPr>
                          <m:ctrlPr>
                            <a:rPr lang="en-US" sz="2800" i="1" smtClean="0">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𝑇</m:t>
                          </m:r>
                        </m:e>
                        <m:sub>
                          <m:r>
                            <a:rPr lang="en-US" sz="2800" i="1">
                              <a:solidFill>
                                <a:srgbClr val="FF0000"/>
                              </a:solidFill>
                              <a:latin typeface="Cambria Math" panose="02040503050406030204" pitchFamily="18" charset="0"/>
                            </a:rPr>
                            <m:t>𝑤𝑖𝑟𝑒</m:t>
                          </m:r>
                        </m:sub>
                      </m:sSub>
                      <m:r>
                        <a:rPr lang="en-US" sz="2800" i="1">
                          <a:latin typeface="Cambria Math" panose="02040503050406030204" pitchFamily="18" charset="0"/>
                        </a:rPr>
                        <m:t>)</m:t>
                      </m:r>
                    </m:oMath>
                  </m:oMathPara>
                </a14:m>
                <a:endParaRPr lang="en-US" sz="2800" dirty="0"/>
              </a:p>
            </p:txBody>
          </p:sp>
        </mc:Choice>
        <mc:Fallback>
          <p:sp>
            <p:nvSpPr>
              <p:cNvPr id="81" name="TextBox 80">
                <a:extLst>
                  <a:ext uri="{FF2B5EF4-FFF2-40B4-BE49-F238E27FC236}">
                    <a16:creationId xmlns:a16="http://schemas.microsoft.com/office/drawing/2014/main" id="{DB8F54B1-AD13-444C-BD2A-D37A2CAAF4CF}"/>
                  </a:ext>
                </a:extLst>
              </p:cNvPr>
              <p:cNvSpPr txBox="1">
                <a:spLocks noRot="1" noChangeAspect="1" noMove="1" noResize="1" noEditPoints="1" noAdjustHandles="1" noChangeArrowheads="1" noChangeShapeType="1" noTextEdit="1"/>
              </p:cNvSpPr>
              <p:nvPr/>
            </p:nvSpPr>
            <p:spPr>
              <a:xfrm>
                <a:off x="1585518" y="5831030"/>
                <a:ext cx="9768281" cy="632545"/>
              </a:xfrm>
              <a:prstGeom prst="rect">
                <a:avLst/>
              </a:prstGeom>
              <a:blipFill>
                <a:blip r:embed="rId3"/>
                <a:stretch>
                  <a:fillRect/>
                </a:stretch>
              </a:blipFill>
              <a:ln>
                <a:solidFill>
                  <a:schemeClr val="tx1"/>
                </a:solidFill>
              </a:ln>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20030CBA-F904-479A-B1B5-3B12B7FF7D3C}"/>
              </a:ext>
            </a:extLst>
          </p:cNvPr>
          <p:cNvCxnSpPr>
            <a:cxnSpLocks/>
          </p:cNvCxnSpPr>
          <p:nvPr/>
        </p:nvCxnSpPr>
        <p:spPr>
          <a:xfrm flipV="1">
            <a:off x="3234880" y="3887830"/>
            <a:ext cx="0" cy="1404102"/>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B6D5979-5C06-46B0-8FA3-1A4F7D86247C}"/>
              </a:ext>
            </a:extLst>
          </p:cNvPr>
          <p:cNvCxnSpPr>
            <a:cxnSpLocks/>
          </p:cNvCxnSpPr>
          <p:nvPr/>
        </p:nvCxnSpPr>
        <p:spPr>
          <a:xfrm flipV="1">
            <a:off x="8678703" y="1975685"/>
            <a:ext cx="3492" cy="3323390"/>
          </a:xfrm>
          <a:prstGeom prst="straightConnector1">
            <a:avLst/>
          </a:prstGeom>
          <a:ln w="2540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4EA2E49-4E96-49E0-8235-20CEFF577215}"/>
              </a:ext>
            </a:extLst>
          </p:cNvPr>
          <p:cNvCxnSpPr>
            <a:cxnSpLocks/>
          </p:cNvCxnSpPr>
          <p:nvPr/>
        </p:nvCxnSpPr>
        <p:spPr>
          <a:xfrm flipH="1" flipV="1">
            <a:off x="8807994" y="4735586"/>
            <a:ext cx="10128" cy="557934"/>
          </a:xfrm>
          <a:prstGeom prst="straightConnector1">
            <a:avLst/>
          </a:prstGeom>
          <a:ln w="2540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0CF66B-82A0-4C6B-AEB3-F3773B0408C1}"/>
              </a:ext>
            </a:extLst>
          </p:cNvPr>
          <p:cNvCxnSpPr>
            <a:cxnSpLocks/>
          </p:cNvCxnSpPr>
          <p:nvPr/>
        </p:nvCxnSpPr>
        <p:spPr>
          <a:xfrm flipH="1" flipV="1">
            <a:off x="8803825" y="2859847"/>
            <a:ext cx="10128" cy="2453283"/>
          </a:xfrm>
          <a:prstGeom prst="straightConnector1">
            <a:avLst/>
          </a:prstGeom>
          <a:ln w="25400">
            <a:solidFill>
              <a:schemeClr val="accent1"/>
            </a:solidFill>
            <a:prstDash val="soli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16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dissolv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09ED-16B3-48BB-BDD8-3CE65747CB53}"/>
              </a:ext>
            </a:extLst>
          </p:cNvPr>
          <p:cNvSpPr>
            <a:spLocks noGrp="1"/>
          </p:cNvSpPr>
          <p:nvPr>
            <p:ph type="title"/>
          </p:nvPr>
        </p:nvSpPr>
        <p:spPr/>
        <p:txBody>
          <a:bodyPr/>
          <a:lstStyle/>
          <a:p>
            <a:r>
              <a:rPr lang="en-US" dirty="0"/>
              <a:t>Double Differencing – Relative </a:t>
            </a:r>
            <a:r>
              <a:rPr lang="en-US" dirty="0" err="1"/>
              <a:t>ToF</a:t>
            </a:r>
            <a:r>
              <a:rPr lang="en-US" dirty="0"/>
              <a:t> </a:t>
            </a:r>
          </a:p>
        </p:txBody>
      </p:sp>
      <p:sp>
        <p:nvSpPr>
          <p:cNvPr id="3" name="Content Placeholder 2">
            <a:extLst>
              <a:ext uri="{FF2B5EF4-FFF2-40B4-BE49-F238E27FC236}">
                <a16:creationId xmlns:a16="http://schemas.microsoft.com/office/drawing/2014/main" id="{F0F0F06B-6670-4979-9A70-9E0200180DD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EA8F138-C770-4666-B18D-3335E791C7C0}"/>
              </a:ext>
            </a:extLst>
          </p:cNvPr>
          <p:cNvSpPr>
            <a:spLocks noGrp="1"/>
          </p:cNvSpPr>
          <p:nvPr>
            <p:ph type="sldNum" sz="quarter" idx="12"/>
          </p:nvPr>
        </p:nvSpPr>
        <p:spPr/>
        <p:txBody>
          <a:bodyPr/>
          <a:lstStyle/>
          <a:p>
            <a:fld id="{2613B20D-9B73-4C13-A358-2357A5C96DDA}" type="slidenum">
              <a:rPr lang="en-US" smtClean="0"/>
              <a:t>36</a:t>
            </a:fld>
            <a:endParaRPr lang="en-US" dirty="0"/>
          </a:p>
        </p:txBody>
      </p:sp>
      <p:sp>
        <p:nvSpPr>
          <p:cNvPr id="116" name="Slide Number Placeholder 3">
            <a:extLst>
              <a:ext uri="{FF2B5EF4-FFF2-40B4-BE49-F238E27FC236}">
                <a16:creationId xmlns:a16="http://schemas.microsoft.com/office/drawing/2014/main" id="{18E8635C-5D77-4DA8-A961-2FC4CE82B6BB}"/>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13B20D-9B73-4C13-A358-2357A5C96DDA}" type="slidenum">
              <a:rPr lang="en-US" smtClean="0"/>
              <a:pPr/>
              <a:t>36</a:t>
            </a:fld>
            <a:endParaRPr lang="en-US" dirty="0"/>
          </a:p>
        </p:txBody>
      </p:sp>
      <p:sp>
        <p:nvSpPr>
          <p:cNvPr id="117" name="Rectangle 116">
            <a:extLst>
              <a:ext uri="{FF2B5EF4-FFF2-40B4-BE49-F238E27FC236}">
                <a16:creationId xmlns:a16="http://schemas.microsoft.com/office/drawing/2014/main" id="{EF3B1F6E-2248-428E-B37A-6D6E3C1C89AE}"/>
              </a:ext>
            </a:extLst>
          </p:cNvPr>
          <p:cNvSpPr/>
          <p:nvPr/>
        </p:nvSpPr>
        <p:spPr>
          <a:xfrm>
            <a:off x="4281489" y="1825625"/>
            <a:ext cx="2809874" cy="3015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03">
            <a:extLst>
              <a:ext uri="{FF2B5EF4-FFF2-40B4-BE49-F238E27FC236}">
                <a16:creationId xmlns:a16="http://schemas.microsoft.com/office/drawing/2014/main" id="{A66EB0FF-D161-42F4-8C98-3711BA5086DE}"/>
              </a:ext>
            </a:extLst>
          </p:cNvPr>
          <p:cNvGrpSpPr>
            <a:grpSpLocks noChangeAspect="1"/>
          </p:cNvGrpSpPr>
          <p:nvPr/>
        </p:nvGrpSpPr>
        <p:grpSpPr bwMode="auto">
          <a:xfrm>
            <a:off x="1243012" y="1420812"/>
            <a:ext cx="9705975" cy="4935538"/>
            <a:chOff x="1840" y="632"/>
            <a:chExt cx="6114" cy="3109"/>
          </a:xfrm>
        </p:grpSpPr>
        <p:sp>
          <p:nvSpPr>
            <p:cNvPr id="119" name="AutoShape 102">
              <a:extLst>
                <a:ext uri="{FF2B5EF4-FFF2-40B4-BE49-F238E27FC236}">
                  <a16:creationId xmlns:a16="http://schemas.microsoft.com/office/drawing/2014/main" id="{F83FEA10-831C-4E72-BFC5-8ECABC96D87C}"/>
                </a:ext>
              </a:extLst>
            </p:cNvPr>
            <p:cNvSpPr>
              <a:spLocks noChangeAspect="1" noChangeArrowheads="1" noTextEdit="1"/>
            </p:cNvSpPr>
            <p:nvPr/>
          </p:nvSpPr>
          <p:spPr bwMode="auto">
            <a:xfrm>
              <a:off x="1840" y="632"/>
              <a:ext cx="6112" cy="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04">
              <a:extLst>
                <a:ext uri="{FF2B5EF4-FFF2-40B4-BE49-F238E27FC236}">
                  <a16:creationId xmlns:a16="http://schemas.microsoft.com/office/drawing/2014/main" id="{36B6C20E-E475-4332-AE77-809ABFD2E3E3}"/>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05">
              <a:extLst>
                <a:ext uri="{FF2B5EF4-FFF2-40B4-BE49-F238E27FC236}">
                  <a16:creationId xmlns:a16="http://schemas.microsoft.com/office/drawing/2014/main" id="{126E9BB8-C1D0-415C-BE28-93C73C4BD7A9}"/>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Rectangle 106">
              <a:extLst>
                <a:ext uri="{FF2B5EF4-FFF2-40B4-BE49-F238E27FC236}">
                  <a16:creationId xmlns:a16="http://schemas.microsoft.com/office/drawing/2014/main" id="{99BCB59B-A36F-4CFE-A9E0-5DF35644EF2B}"/>
                </a:ext>
              </a:extLst>
            </p:cNvPr>
            <p:cNvSpPr>
              <a:spLocks noChangeArrowheads="1"/>
            </p:cNvSpPr>
            <p:nvPr/>
          </p:nvSpPr>
          <p:spPr bwMode="auto">
            <a:xfrm>
              <a:off x="2635" y="860"/>
              <a:ext cx="4738" cy="2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Line 107">
              <a:extLst>
                <a:ext uri="{FF2B5EF4-FFF2-40B4-BE49-F238E27FC236}">
                  <a16:creationId xmlns:a16="http://schemas.microsoft.com/office/drawing/2014/main" id="{CE5CBF1C-7653-491A-A616-688F5E54195F}"/>
                </a:ext>
              </a:extLst>
            </p:cNvPr>
            <p:cNvSpPr>
              <a:spLocks noChangeShapeType="1"/>
            </p:cNvSpPr>
            <p:nvPr/>
          </p:nvSpPr>
          <p:spPr bwMode="auto">
            <a:xfrm>
              <a:off x="2635" y="3064"/>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08">
              <a:extLst>
                <a:ext uri="{FF2B5EF4-FFF2-40B4-BE49-F238E27FC236}">
                  <a16:creationId xmlns:a16="http://schemas.microsoft.com/office/drawing/2014/main" id="{4581D071-3716-424D-B303-547DCEFE56CD}"/>
                </a:ext>
              </a:extLst>
            </p:cNvPr>
            <p:cNvSpPr>
              <a:spLocks noChangeShapeType="1"/>
            </p:cNvSpPr>
            <p:nvPr/>
          </p:nvSpPr>
          <p:spPr bwMode="auto">
            <a:xfrm>
              <a:off x="2635" y="860"/>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09">
              <a:extLst>
                <a:ext uri="{FF2B5EF4-FFF2-40B4-BE49-F238E27FC236}">
                  <a16:creationId xmlns:a16="http://schemas.microsoft.com/office/drawing/2014/main" id="{8C973E78-384F-4E0A-8915-FFFC032063D3}"/>
                </a:ext>
              </a:extLst>
            </p:cNvPr>
            <p:cNvSpPr>
              <a:spLocks noChangeShapeType="1"/>
            </p:cNvSpPr>
            <p:nvPr/>
          </p:nvSpPr>
          <p:spPr bwMode="auto">
            <a:xfrm flipV="1">
              <a:off x="2635"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10">
              <a:extLst>
                <a:ext uri="{FF2B5EF4-FFF2-40B4-BE49-F238E27FC236}">
                  <a16:creationId xmlns:a16="http://schemas.microsoft.com/office/drawing/2014/main" id="{A3D7C929-9A4F-40A2-9C7E-E1B3D1412B18}"/>
                </a:ext>
              </a:extLst>
            </p:cNvPr>
            <p:cNvSpPr>
              <a:spLocks noChangeShapeType="1"/>
            </p:cNvSpPr>
            <p:nvPr/>
          </p:nvSpPr>
          <p:spPr bwMode="auto">
            <a:xfrm flipV="1">
              <a:off x="381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11">
              <a:extLst>
                <a:ext uri="{FF2B5EF4-FFF2-40B4-BE49-F238E27FC236}">
                  <a16:creationId xmlns:a16="http://schemas.microsoft.com/office/drawing/2014/main" id="{BFA4903B-23C3-41BA-8B4E-6AD5048EDE70}"/>
                </a:ext>
              </a:extLst>
            </p:cNvPr>
            <p:cNvSpPr>
              <a:spLocks noChangeShapeType="1"/>
            </p:cNvSpPr>
            <p:nvPr/>
          </p:nvSpPr>
          <p:spPr bwMode="auto">
            <a:xfrm flipV="1">
              <a:off x="5004"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12">
              <a:extLst>
                <a:ext uri="{FF2B5EF4-FFF2-40B4-BE49-F238E27FC236}">
                  <a16:creationId xmlns:a16="http://schemas.microsoft.com/office/drawing/2014/main" id="{B7FBBC66-E69C-4F47-A548-8A8E9277D217}"/>
                </a:ext>
              </a:extLst>
            </p:cNvPr>
            <p:cNvSpPr>
              <a:spLocks noChangeShapeType="1"/>
            </p:cNvSpPr>
            <p:nvPr/>
          </p:nvSpPr>
          <p:spPr bwMode="auto">
            <a:xfrm flipV="1">
              <a:off x="618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13">
              <a:extLst>
                <a:ext uri="{FF2B5EF4-FFF2-40B4-BE49-F238E27FC236}">
                  <a16:creationId xmlns:a16="http://schemas.microsoft.com/office/drawing/2014/main" id="{E66C8568-725A-492C-B460-499007FABDC7}"/>
                </a:ext>
              </a:extLst>
            </p:cNvPr>
            <p:cNvSpPr>
              <a:spLocks noChangeShapeType="1"/>
            </p:cNvSpPr>
            <p:nvPr/>
          </p:nvSpPr>
          <p:spPr bwMode="auto">
            <a:xfrm flipV="1">
              <a:off x="7373"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14">
              <a:extLst>
                <a:ext uri="{FF2B5EF4-FFF2-40B4-BE49-F238E27FC236}">
                  <a16:creationId xmlns:a16="http://schemas.microsoft.com/office/drawing/2014/main" id="{0359C2C9-093F-4F6C-ADE6-06682A21B65E}"/>
                </a:ext>
              </a:extLst>
            </p:cNvPr>
            <p:cNvSpPr>
              <a:spLocks noChangeShapeType="1"/>
            </p:cNvSpPr>
            <p:nvPr/>
          </p:nvSpPr>
          <p:spPr bwMode="auto">
            <a:xfrm>
              <a:off x="2635"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15">
              <a:extLst>
                <a:ext uri="{FF2B5EF4-FFF2-40B4-BE49-F238E27FC236}">
                  <a16:creationId xmlns:a16="http://schemas.microsoft.com/office/drawing/2014/main" id="{0522A53C-1637-454D-8A7B-C4ECD921B027}"/>
                </a:ext>
              </a:extLst>
            </p:cNvPr>
            <p:cNvSpPr>
              <a:spLocks noChangeShapeType="1"/>
            </p:cNvSpPr>
            <p:nvPr/>
          </p:nvSpPr>
          <p:spPr bwMode="auto">
            <a:xfrm>
              <a:off x="381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16">
              <a:extLst>
                <a:ext uri="{FF2B5EF4-FFF2-40B4-BE49-F238E27FC236}">
                  <a16:creationId xmlns:a16="http://schemas.microsoft.com/office/drawing/2014/main" id="{91358B60-D016-421F-98BA-E5613E7B50D9}"/>
                </a:ext>
              </a:extLst>
            </p:cNvPr>
            <p:cNvSpPr>
              <a:spLocks noChangeShapeType="1"/>
            </p:cNvSpPr>
            <p:nvPr/>
          </p:nvSpPr>
          <p:spPr bwMode="auto">
            <a:xfrm>
              <a:off x="5004"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17">
              <a:extLst>
                <a:ext uri="{FF2B5EF4-FFF2-40B4-BE49-F238E27FC236}">
                  <a16:creationId xmlns:a16="http://schemas.microsoft.com/office/drawing/2014/main" id="{A44EC5BA-6940-495F-A3E1-A5AEF7906624}"/>
                </a:ext>
              </a:extLst>
            </p:cNvPr>
            <p:cNvSpPr>
              <a:spLocks noChangeShapeType="1"/>
            </p:cNvSpPr>
            <p:nvPr/>
          </p:nvSpPr>
          <p:spPr bwMode="auto">
            <a:xfrm>
              <a:off x="618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18">
              <a:extLst>
                <a:ext uri="{FF2B5EF4-FFF2-40B4-BE49-F238E27FC236}">
                  <a16:creationId xmlns:a16="http://schemas.microsoft.com/office/drawing/2014/main" id="{C192F4E3-D6A1-4C91-8BB9-22764629DDA7}"/>
                </a:ext>
              </a:extLst>
            </p:cNvPr>
            <p:cNvSpPr>
              <a:spLocks noChangeShapeType="1"/>
            </p:cNvSpPr>
            <p:nvPr/>
          </p:nvSpPr>
          <p:spPr bwMode="auto">
            <a:xfrm>
              <a:off x="7373"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19">
              <a:extLst>
                <a:ext uri="{FF2B5EF4-FFF2-40B4-BE49-F238E27FC236}">
                  <a16:creationId xmlns:a16="http://schemas.microsoft.com/office/drawing/2014/main" id="{8391A75C-6B2C-4B3D-ADB0-F80A001D89C5}"/>
                </a:ext>
              </a:extLst>
            </p:cNvPr>
            <p:cNvSpPr>
              <a:spLocks noChangeArrowheads="1"/>
            </p:cNvSpPr>
            <p:nvPr/>
          </p:nvSpPr>
          <p:spPr bwMode="auto">
            <a:xfrm>
              <a:off x="2574" y="3145"/>
              <a:ext cx="22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Rectangle 120">
              <a:extLst>
                <a:ext uri="{FF2B5EF4-FFF2-40B4-BE49-F238E27FC236}">
                  <a16:creationId xmlns:a16="http://schemas.microsoft.com/office/drawing/2014/main" id="{9FB30F94-143A-4F91-8A6D-79C6D17A89CB}"/>
                </a:ext>
              </a:extLst>
            </p:cNvPr>
            <p:cNvSpPr>
              <a:spLocks noChangeArrowheads="1"/>
            </p:cNvSpPr>
            <p:nvPr/>
          </p:nvSpPr>
          <p:spPr bwMode="auto">
            <a:xfrm>
              <a:off x="3638" y="3145"/>
              <a:ext cx="4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Rectangle 121">
              <a:extLst>
                <a:ext uri="{FF2B5EF4-FFF2-40B4-BE49-F238E27FC236}">
                  <a16:creationId xmlns:a16="http://schemas.microsoft.com/office/drawing/2014/main" id="{3045886F-DA95-4E01-B393-60DB7791044E}"/>
                </a:ext>
              </a:extLst>
            </p:cNvPr>
            <p:cNvSpPr>
              <a:spLocks noChangeArrowheads="1"/>
            </p:cNvSpPr>
            <p:nvPr/>
          </p:nvSpPr>
          <p:spPr bwMode="auto">
            <a:xfrm>
              <a:off x="4763"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8" name="Rectangle 122">
              <a:extLst>
                <a:ext uri="{FF2B5EF4-FFF2-40B4-BE49-F238E27FC236}">
                  <a16:creationId xmlns:a16="http://schemas.microsoft.com/office/drawing/2014/main" id="{D59A7920-8CE6-426A-807A-7B656615679C}"/>
                </a:ext>
              </a:extLst>
            </p:cNvPr>
            <p:cNvSpPr>
              <a:spLocks noChangeArrowheads="1"/>
            </p:cNvSpPr>
            <p:nvPr/>
          </p:nvSpPr>
          <p:spPr bwMode="auto">
            <a:xfrm>
              <a:off x="5947"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9" name="Rectangle 123">
              <a:extLst>
                <a:ext uri="{FF2B5EF4-FFF2-40B4-BE49-F238E27FC236}">
                  <a16:creationId xmlns:a16="http://schemas.microsoft.com/office/drawing/2014/main" id="{EAF62B1F-2776-4DB3-9A8C-E42E82070260}"/>
                </a:ext>
              </a:extLst>
            </p:cNvPr>
            <p:cNvSpPr>
              <a:spLocks noChangeArrowheads="1"/>
            </p:cNvSpPr>
            <p:nvPr/>
          </p:nvSpPr>
          <p:spPr bwMode="auto">
            <a:xfrm>
              <a:off x="7131"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0" name="Rectangle 124">
              <a:extLst>
                <a:ext uri="{FF2B5EF4-FFF2-40B4-BE49-F238E27FC236}">
                  <a16:creationId xmlns:a16="http://schemas.microsoft.com/office/drawing/2014/main" id="{E9F07714-CA97-431B-AE19-AE58EF203A6E}"/>
                </a:ext>
              </a:extLst>
            </p:cNvPr>
            <p:cNvSpPr>
              <a:spLocks noChangeArrowheads="1"/>
            </p:cNvSpPr>
            <p:nvPr/>
          </p:nvSpPr>
          <p:spPr bwMode="auto">
            <a:xfrm>
              <a:off x="4561" y="3423"/>
              <a:ext cx="100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CIR Tap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Line 125">
              <a:extLst>
                <a:ext uri="{FF2B5EF4-FFF2-40B4-BE49-F238E27FC236}">
                  <a16:creationId xmlns:a16="http://schemas.microsoft.com/office/drawing/2014/main" id="{0C596335-2C83-4763-8F80-0EA93A3FFD08}"/>
                </a:ext>
              </a:extLst>
            </p:cNvPr>
            <p:cNvSpPr>
              <a:spLocks noChangeShapeType="1"/>
            </p:cNvSpPr>
            <p:nvPr/>
          </p:nvSpPr>
          <p:spPr bwMode="auto">
            <a:xfrm flipV="1">
              <a:off x="2635"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26">
              <a:extLst>
                <a:ext uri="{FF2B5EF4-FFF2-40B4-BE49-F238E27FC236}">
                  <a16:creationId xmlns:a16="http://schemas.microsoft.com/office/drawing/2014/main" id="{21DB5277-A5BE-4B4E-ADB0-093F1FBFAC1F}"/>
                </a:ext>
              </a:extLst>
            </p:cNvPr>
            <p:cNvSpPr>
              <a:spLocks noChangeShapeType="1"/>
            </p:cNvSpPr>
            <p:nvPr/>
          </p:nvSpPr>
          <p:spPr bwMode="auto">
            <a:xfrm flipV="1">
              <a:off x="7373"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27">
              <a:extLst>
                <a:ext uri="{FF2B5EF4-FFF2-40B4-BE49-F238E27FC236}">
                  <a16:creationId xmlns:a16="http://schemas.microsoft.com/office/drawing/2014/main" id="{9AACA4F4-6390-428C-8582-29C4AA6059F5}"/>
                </a:ext>
              </a:extLst>
            </p:cNvPr>
            <p:cNvSpPr>
              <a:spLocks noChangeArrowheads="1"/>
            </p:cNvSpPr>
            <p:nvPr/>
          </p:nvSpPr>
          <p:spPr bwMode="auto">
            <a:xfrm rot="16200000">
              <a:off x="2330" y="2199"/>
              <a:ext cx="2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4" name="Rectangle 128">
              <a:extLst>
                <a:ext uri="{FF2B5EF4-FFF2-40B4-BE49-F238E27FC236}">
                  <a16:creationId xmlns:a16="http://schemas.microsoft.com/office/drawing/2014/main" id="{7F64B4B4-5884-49FE-AB83-47A6A17A4E38}"/>
                </a:ext>
              </a:extLst>
            </p:cNvPr>
            <p:cNvSpPr>
              <a:spLocks noChangeArrowheads="1"/>
            </p:cNvSpPr>
            <p:nvPr/>
          </p:nvSpPr>
          <p:spPr bwMode="auto">
            <a:xfrm rot="16200000">
              <a:off x="2310" y="2020"/>
              <a:ext cx="30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129">
              <a:extLst>
                <a:ext uri="{FF2B5EF4-FFF2-40B4-BE49-F238E27FC236}">
                  <a16:creationId xmlns:a16="http://schemas.microsoft.com/office/drawing/2014/main" id="{76F3DCDB-AF90-41C1-B600-A09B9EBA1D36}"/>
                </a:ext>
              </a:extLst>
            </p:cNvPr>
            <p:cNvSpPr>
              <a:spLocks noChangeArrowheads="1"/>
            </p:cNvSpPr>
            <p:nvPr/>
          </p:nvSpPr>
          <p:spPr bwMode="auto">
            <a:xfrm rot="16200000">
              <a:off x="2344" y="1855"/>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6" name="Rectangle 130">
              <a:extLst>
                <a:ext uri="{FF2B5EF4-FFF2-40B4-BE49-F238E27FC236}">
                  <a16:creationId xmlns:a16="http://schemas.microsoft.com/office/drawing/2014/main" id="{CF360931-9DF5-45AA-A63A-A2E76DD6E8FB}"/>
                </a:ext>
              </a:extLst>
            </p:cNvPr>
            <p:cNvSpPr>
              <a:spLocks noChangeArrowheads="1"/>
            </p:cNvSpPr>
            <p:nvPr/>
          </p:nvSpPr>
          <p:spPr bwMode="auto">
            <a:xfrm rot="16200000">
              <a:off x="2384" y="1762"/>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7" name="Rectangle 131">
              <a:extLst>
                <a:ext uri="{FF2B5EF4-FFF2-40B4-BE49-F238E27FC236}">
                  <a16:creationId xmlns:a16="http://schemas.microsoft.com/office/drawing/2014/main" id="{C4736F16-4153-4785-9D9C-B299AB1DC824}"/>
                </a:ext>
              </a:extLst>
            </p:cNvPr>
            <p:cNvSpPr>
              <a:spLocks noChangeArrowheads="1"/>
            </p:cNvSpPr>
            <p:nvPr/>
          </p:nvSpPr>
          <p:spPr bwMode="auto">
            <a:xfrm rot="16200000">
              <a:off x="2384" y="1709"/>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8" name="Rectangle 132">
              <a:extLst>
                <a:ext uri="{FF2B5EF4-FFF2-40B4-BE49-F238E27FC236}">
                  <a16:creationId xmlns:a16="http://schemas.microsoft.com/office/drawing/2014/main" id="{94AC878E-6351-42CF-B86D-BF63664787AA}"/>
                </a:ext>
              </a:extLst>
            </p:cNvPr>
            <p:cNvSpPr>
              <a:spLocks noChangeArrowheads="1"/>
            </p:cNvSpPr>
            <p:nvPr/>
          </p:nvSpPr>
          <p:spPr bwMode="auto">
            <a:xfrm rot="16200000">
              <a:off x="2377" y="1649"/>
              <a:ext cx="17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9" name="Rectangle 133">
              <a:extLst>
                <a:ext uri="{FF2B5EF4-FFF2-40B4-BE49-F238E27FC236}">
                  <a16:creationId xmlns:a16="http://schemas.microsoft.com/office/drawing/2014/main" id="{2446F9D6-16EB-4696-9822-F32153648BA6}"/>
                </a:ext>
              </a:extLst>
            </p:cNvPr>
            <p:cNvSpPr>
              <a:spLocks noChangeArrowheads="1"/>
            </p:cNvSpPr>
            <p:nvPr/>
          </p:nvSpPr>
          <p:spPr bwMode="auto">
            <a:xfrm rot="16200000">
              <a:off x="2344" y="1549"/>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0" name="Rectangle 134">
              <a:extLst>
                <a:ext uri="{FF2B5EF4-FFF2-40B4-BE49-F238E27FC236}">
                  <a16:creationId xmlns:a16="http://schemas.microsoft.com/office/drawing/2014/main" id="{8510B00E-266C-48F0-A54A-5311FCBC7EC3}"/>
                </a:ext>
              </a:extLst>
            </p:cNvPr>
            <p:cNvSpPr>
              <a:spLocks noChangeArrowheads="1"/>
            </p:cNvSpPr>
            <p:nvPr/>
          </p:nvSpPr>
          <p:spPr bwMode="auto">
            <a:xfrm rot="16200000">
              <a:off x="2344" y="1416"/>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1" name="Rectangle 135">
              <a:extLst>
                <a:ext uri="{FF2B5EF4-FFF2-40B4-BE49-F238E27FC236}">
                  <a16:creationId xmlns:a16="http://schemas.microsoft.com/office/drawing/2014/main" id="{4F195B58-3A11-4A10-A5F7-B985B4E7BB25}"/>
                </a:ext>
              </a:extLst>
            </p:cNvPr>
            <p:cNvSpPr>
              <a:spLocks noChangeArrowheads="1"/>
            </p:cNvSpPr>
            <p:nvPr/>
          </p:nvSpPr>
          <p:spPr bwMode="auto">
            <a:xfrm rot="16200000">
              <a:off x="2344" y="1287"/>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Freeform 136">
              <a:extLst>
                <a:ext uri="{FF2B5EF4-FFF2-40B4-BE49-F238E27FC236}">
                  <a16:creationId xmlns:a16="http://schemas.microsoft.com/office/drawing/2014/main" id="{AFFCF37E-4610-42C6-AC6A-935D109ACBD3}"/>
                </a:ext>
              </a:extLst>
            </p:cNvPr>
            <p:cNvSpPr>
              <a:spLocks noEditPoints="1"/>
            </p:cNvSpPr>
            <p:nvPr/>
          </p:nvSpPr>
          <p:spPr bwMode="auto">
            <a:xfrm>
              <a:off x="2637" y="962"/>
              <a:ext cx="4742" cy="2111"/>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0">
              <a:extLst>
                <a:ext uri="{FF2B5EF4-FFF2-40B4-BE49-F238E27FC236}">
                  <a16:creationId xmlns:a16="http://schemas.microsoft.com/office/drawing/2014/main" id="{CD0F3E26-98D8-4E6B-9AAD-63B50C7E6E9A}"/>
                </a:ext>
              </a:extLst>
            </p:cNvPr>
            <p:cNvSpPr>
              <a:spLocks/>
            </p:cNvSpPr>
            <p:nvPr/>
          </p:nvSpPr>
          <p:spPr bwMode="auto">
            <a:xfrm>
              <a:off x="6524" y="960"/>
              <a:ext cx="41" cy="39"/>
            </a:xfrm>
            <a:custGeom>
              <a:avLst/>
              <a:gdLst>
                <a:gd name="T0" fmla="*/ 41 w 41"/>
                <a:gd name="T1" fmla="*/ 20 h 39"/>
                <a:gd name="T2" fmla="*/ 39 w 41"/>
                <a:gd name="T3" fmla="*/ 11 h 39"/>
                <a:gd name="T4" fmla="*/ 34 w 41"/>
                <a:gd name="T5" fmla="*/ 4 h 39"/>
                <a:gd name="T6" fmla="*/ 25 w 41"/>
                <a:gd name="T7" fmla="*/ 0 h 39"/>
                <a:gd name="T8" fmla="*/ 16 w 41"/>
                <a:gd name="T9" fmla="*/ 0 h 39"/>
                <a:gd name="T10" fmla="*/ 8 w 41"/>
                <a:gd name="T11" fmla="*/ 4 h 39"/>
                <a:gd name="T12" fmla="*/ 2 w 41"/>
                <a:gd name="T13" fmla="*/ 11 h 39"/>
                <a:gd name="T14" fmla="*/ 0 w 41"/>
                <a:gd name="T15" fmla="*/ 20 h 39"/>
                <a:gd name="T16" fmla="*/ 2 w 41"/>
                <a:gd name="T17" fmla="*/ 29 h 39"/>
                <a:gd name="T18" fmla="*/ 8 w 41"/>
                <a:gd name="T19" fmla="*/ 36 h 39"/>
                <a:gd name="T20" fmla="*/ 16 w 41"/>
                <a:gd name="T21" fmla="*/ 39 h 39"/>
                <a:gd name="T22" fmla="*/ 25 w 41"/>
                <a:gd name="T23" fmla="*/ 39 h 39"/>
                <a:gd name="T24" fmla="*/ 34 w 41"/>
                <a:gd name="T25" fmla="*/ 36 h 39"/>
                <a:gd name="T26" fmla="*/ 39 w 41"/>
                <a:gd name="T27" fmla="*/ 29 h 39"/>
                <a:gd name="T28" fmla="*/ 41 w 41"/>
                <a:gd name="T2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20"/>
                  </a:moveTo>
                  <a:lnTo>
                    <a:pt x="39" y="11"/>
                  </a:lnTo>
                  <a:lnTo>
                    <a:pt x="34" y="4"/>
                  </a:lnTo>
                  <a:lnTo>
                    <a:pt x="25" y="0"/>
                  </a:lnTo>
                  <a:lnTo>
                    <a:pt x="16" y="0"/>
                  </a:lnTo>
                  <a:lnTo>
                    <a:pt x="8" y="4"/>
                  </a:lnTo>
                  <a:lnTo>
                    <a:pt x="2" y="11"/>
                  </a:lnTo>
                  <a:lnTo>
                    <a:pt x="0" y="20"/>
                  </a:lnTo>
                  <a:lnTo>
                    <a:pt x="2" y="29"/>
                  </a:lnTo>
                  <a:lnTo>
                    <a:pt x="8" y="36"/>
                  </a:lnTo>
                  <a:lnTo>
                    <a:pt x="16" y="39"/>
                  </a:lnTo>
                  <a:lnTo>
                    <a:pt x="25" y="39"/>
                  </a:lnTo>
                  <a:lnTo>
                    <a:pt x="34" y="36"/>
                  </a:lnTo>
                  <a:lnTo>
                    <a:pt x="39" y="29"/>
                  </a:lnTo>
                  <a:lnTo>
                    <a:pt x="41" y="2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42">
              <a:extLst>
                <a:ext uri="{FF2B5EF4-FFF2-40B4-BE49-F238E27FC236}">
                  <a16:creationId xmlns:a16="http://schemas.microsoft.com/office/drawing/2014/main" id="{9ED6FE95-8464-48A0-BF44-81299B497A17}"/>
                </a:ext>
              </a:extLst>
            </p:cNvPr>
            <p:cNvSpPr>
              <a:spLocks noChangeArrowheads="1"/>
            </p:cNvSpPr>
            <p:nvPr/>
          </p:nvSpPr>
          <p:spPr bwMode="auto">
            <a:xfrm>
              <a:off x="2702" y="928"/>
              <a:ext cx="1125" cy="5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5" name="TextBox 154">
            <a:extLst>
              <a:ext uri="{FF2B5EF4-FFF2-40B4-BE49-F238E27FC236}">
                <a16:creationId xmlns:a16="http://schemas.microsoft.com/office/drawing/2014/main" id="{CE1ABA4A-D293-494F-BA84-F56EB6A3135A}"/>
              </a:ext>
            </a:extLst>
          </p:cNvPr>
          <p:cNvSpPr txBox="1"/>
          <p:nvPr/>
        </p:nvSpPr>
        <p:spPr>
          <a:xfrm>
            <a:off x="2742718" y="2871623"/>
            <a:ext cx="850939" cy="584775"/>
          </a:xfrm>
          <a:prstGeom prst="rect">
            <a:avLst/>
          </a:prstGeom>
          <a:noFill/>
        </p:spPr>
        <p:txBody>
          <a:bodyPr wrap="none" rtlCol="0">
            <a:spAutoFit/>
          </a:bodyPr>
          <a:lstStyle/>
          <a:p>
            <a:r>
              <a:rPr lang="en-US" sz="3200" i="1" dirty="0" err="1"/>
              <a:t>T</a:t>
            </a:r>
            <a:r>
              <a:rPr lang="en-US" sz="3200" i="1" baseline="-25000" dirty="0" err="1"/>
              <a:t>wire</a:t>
            </a:r>
            <a:endParaRPr lang="en-US" sz="3200" i="1" baseline="-25000" dirty="0"/>
          </a:p>
        </p:txBody>
      </p:sp>
      <p:cxnSp>
        <p:nvCxnSpPr>
          <p:cNvPr id="156" name="Straight Connector 155">
            <a:extLst>
              <a:ext uri="{FF2B5EF4-FFF2-40B4-BE49-F238E27FC236}">
                <a16:creationId xmlns:a16="http://schemas.microsoft.com/office/drawing/2014/main" id="{8613FDAF-A558-4F53-BB37-8720CE1D4028}"/>
              </a:ext>
            </a:extLst>
          </p:cNvPr>
          <p:cNvCxnSpPr/>
          <p:nvPr/>
        </p:nvCxnSpPr>
        <p:spPr>
          <a:xfrm>
            <a:off x="9779262" y="4664921"/>
            <a:ext cx="0" cy="39976"/>
          </a:xfrm>
          <a:prstGeom prst="line">
            <a:avLst/>
          </a:prstGeom>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0D45D480-9CEC-4628-B61F-F9C93F2671C7}"/>
              </a:ext>
            </a:extLst>
          </p:cNvPr>
          <p:cNvSpPr txBox="1"/>
          <p:nvPr/>
        </p:nvSpPr>
        <p:spPr>
          <a:xfrm>
            <a:off x="7603328" y="2107148"/>
            <a:ext cx="648319" cy="584775"/>
          </a:xfrm>
          <a:prstGeom prst="rect">
            <a:avLst/>
          </a:prstGeom>
          <a:noFill/>
        </p:spPr>
        <p:txBody>
          <a:bodyPr wrap="none" rtlCol="0">
            <a:spAutoFit/>
          </a:bodyPr>
          <a:lstStyle/>
          <a:p>
            <a:r>
              <a:rPr lang="en-US" sz="3200" i="1" dirty="0" err="1"/>
              <a:t>T</a:t>
            </a:r>
            <a:r>
              <a:rPr lang="en-US" sz="3200" i="1" baseline="-25000" dirty="0" err="1"/>
              <a:t>air</a:t>
            </a:r>
            <a:endParaRPr lang="en-US" sz="3200" i="1" baseline="-25000" dirty="0"/>
          </a:p>
        </p:txBody>
      </p:sp>
      <p:cxnSp>
        <p:nvCxnSpPr>
          <p:cNvPr id="158" name="Connector: Curved 157">
            <a:extLst>
              <a:ext uri="{FF2B5EF4-FFF2-40B4-BE49-F238E27FC236}">
                <a16:creationId xmlns:a16="http://schemas.microsoft.com/office/drawing/2014/main" id="{8E9541A5-8AAE-44D0-96A6-EC51116BC0B3}"/>
              </a:ext>
            </a:extLst>
          </p:cNvPr>
          <p:cNvCxnSpPr>
            <a:cxnSpLocks/>
            <a:endCxn id="157" idx="1"/>
          </p:cNvCxnSpPr>
          <p:nvPr/>
        </p:nvCxnSpPr>
        <p:spPr>
          <a:xfrm rot="10800000" flipV="1">
            <a:off x="7603329" y="1996906"/>
            <a:ext cx="1016413" cy="402630"/>
          </a:xfrm>
          <a:prstGeom prst="curvedConnector3">
            <a:avLst>
              <a:gd name="adj1" fmla="val 12249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9" name="Freeform 138">
            <a:extLst>
              <a:ext uri="{FF2B5EF4-FFF2-40B4-BE49-F238E27FC236}">
                <a16:creationId xmlns:a16="http://schemas.microsoft.com/office/drawing/2014/main" id="{634E629C-5B2C-4BCF-B46D-A3D8C0E2A40E}"/>
              </a:ext>
            </a:extLst>
          </p:cNvPr>
          <p:cNvSpPr>
            <a:spLocks/>
          </p:cNvSpPr>
          <p:nvPr/>
        </p:nvSpPr>
        <p:spPr bwMode="auto">
          <a:xfrm>
            <a:off x="2516187" y="3867944"/>
            <a:ext cx="7519988" cy="1423988"/>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chemeClr val="bg1">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TextBox 159">
            <a:extLst>
              <a:ext uri="{FF2B5EF4-FFF2-40B4-BE49-F238E27FC236}">
                <a16:creationId xmlns:a16="http://schemas.microsoft.com/office/drawing/2014/main" id="{B0E9A9C3-251B-45D6-98FB-465F45D1CAA1}"/>
              </a:ext>
            </a:extLst>
          </p:cNvPr>
          <p:cNvSpPr txBox="1"/>
          <p:nvPr/>
        </p:nvSpPr>
        <p:spPr>
          <a:xfrm>
            <a:off x="9389922" y="3792307"/>
            <a:ext cx="651140" cy="584775"/>
          </a:xfrm>
          <a:prstGeom prst="rect">
            <a:avLst/>
          </a:prstGeom>
          <a:noFill/>
        </p:spPr>
        <p:txBody>
          <a:bodyPr wrap="none" rtlCol="0">
            <a:spAutoFit/>
          </a:bodyPr>
          <a:lstStyle/>
          <a:p>
            <a:r>
              <a:rPr lang="en-US" sz="3200" i="1" dirty="0" err="1"/>
              <a:t>T</a:t>
            </a:r>
            <a:r>
              <a:rPr lang="en-US" sz="3200" i="1" baseline="-25000" dirty="0" err="1"/>
              <a:t>liq</a:t>
            </a:r>
            <a:endParaRPr lang="en-US" sz="3200" i="1" baseline="-25000" dirty="0"/>
          </a:p>
        </p:txBody>
      </p:sp>
      <p:cxnSp>
        <p:nvCxnSpPr>
          <p:cNvPr id="161" name="Connector: Curved 160">
            <a:extLst>
              <a:ext uri="{FF2B5EF4-FFF2-40B4-BE49-F238E27FC236}">
                <a16:creationId xmlns:a16="http://schemas.microsoft.com/office/drawing/2014/main" id="{90013F8F-3C35-48DC-ADEB-E357E1888E8D}"/>
              </a:ext>
            </a:extLst>
          </p:cNvPr>
          <p:cNvCxnSpPr>
            <a:cxnSpLocks/>
            <a:endCxn id="160" idx="2"/>
          </p:cNvCxnSpPr>
          <p:nvPr/>
        </p:nvCxnSpPr>
        <p:spPr>
          <a:xfrm flipV="1">
            <a:off x="8780970" y="4377082"/>
            <a:ext cx="934522" cy="344376"/>
          </a:xfrm>
          <a:prstGeom prst="curved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A174987-7F2F-4662-9020-0887C6A44E75}"/>
              </a:ext>
            </a:extLst>
          </p:cNvPr>
          <p:cNvCxnSpPr/>
          <p:nvPr/>
        </p:nvCxnSpPr>
        <p:spPr>
          <a:xfrm>
            <a:off x="8092566" y="3390745"/>
            <a:ext cx="605563" cy="0"/>
          </a:xfrm>
          <a:prstGeom prst="straightConnector1">
            <a:avLst/>
          </a:prstGeom>
          <a:ln w="508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0D963A91-FDE4-4AD8-8586-46BF371DB57B}"/>
              </a:ext>
            </a:extLst>
          </p:cNvPr>
          <p:cNvCxnSpPr>
            <a:cxnSpLocks/>
          </p:cNvCxnSpPr>
          <p:nvPr/>
        </p:nvCxnSpPr>
        <p:spPr>
          <a:xfrm flipH="1">
            <a:off x="8821683" y="3390745"/>
            <a:ext cx="502615" cy="0"/>
          </a:xfrm>
          <a:prstGeom prst="straightConnector1">
            <a:avLst/>
          </a:prstGeom>
          <a:ln w="508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3C3F76F4-98B4-47D9-A31A-D7E88709A216}"/>
              </a:ext>
            </a:extLst>
          </p:cNvPr>
          <p:cNvGrpSpPr/>
          <p:nvPr/>
        </p:nvGrpSpPr>
        <p:grpSpPr>
          <a:xfrm>
            <a:off x="6950288" y="2986881"/>
            <a:ext cx="1037251" cy="707017"/>
            <a:chOff x="13043825" y="1830417"/>
            <a:chExt cx="1037251" cy="707017"/>
          </a:xfrm>
        </p:grpSpPr>
        <p:sp>
          <p:nvSpPr>
            <p:cNvPr id="165" name="TextBox 164">
              <a:extLst>
                <a:ext uri="{FF2B5EF4-FFF2-40B4-BE49-F238E27FC236}">
                  <a16:creationId xmlns:a16="http://schemas.microsoft.com/office/drawing/2014/main" id="{3B1356BE-5197-44F4-88B8-D368F7294404}"/>
                </a:ext>
              </a:extLst>
            </p:cNvPr>
            <p:cNvSpPr txBox="1"/>
            <p:nvPr/>
          </p:nvSpPr>
          <p:spPr>
            <a:xfrm>
              <a:off x="13043825" y="1913579"/>
              <a:ext cx="617477" cy="584775"/>
            </a:xfrm>
            <a:prstGeom prst="rect">
              <a:avLst/>
            </a:prstGeom>
            <a:noFill/>
          </p:spPr>
          <p:txBody>
            <a:bodyPr wrap="none" rtlCol="0">
              <a:spAutoFit/>
            </a:bodyPr>
            <a:lstStyle/>
            <a:p>
              <a:r>
                <a:rPr lang="el-GR" sz="3200" i="1" dirty="0"/>
                <a:t>Δ</a:t>
              </a:r>
              <a:r>
                <a:rPr lang="en-US" sz="3200" i="1" dirty="0"/>
                <a:t>T</a:t>
              </a:r>
            </a:p>
          </p:txBody>
        </p:sp>
        <p:sp>
          <p:nvSpPr>
            <p:cNvPr id="166" name="TextBox 165">
              <a:extLst>
                <a:ext uri="{FF2B5EF4-FFF2-40B4-BE49-F238E27FC236}">
                  <a16:creationId xmlns:a16="http://schemas.microsoft.com/office/drawing/2014/main" id="{788B4927-3658-499F-A832-ADC892ED2C3D}"/>
                </a:ext>
              </a:extLst>
            </p:cNvPr>
            <p:cNvSpPr txBox="1"/>
            <p:nvPr/>
          </p:nvSpPr>
          <p:spPr>
            <a:xfrm>
              <a:off x="13646342" y="1830417"/>
              <a:ext cx="434734" cy="400110"/>
            </a:xfrm>
            <a:prstGeom prst="rect">
              <a:avLst/>
            </a:prstGeom>
            <a:noFill/>
          </p:spPr>
          <p:txBody>
            <a:bodyPr wrap="none" rtlCol="0">
              <a:spAutoFit/>
            </a:bodyPr>
            <a:lstStyle/>
            <a:p>
              <a:r>
                <a:rPr lang="en-US" sz="2000" i="1" dirty="0" err="1"/>
                <a:t>liq</a:t>
              </a:r>
              <a:endParaRPr lang="en-US" sz="2000" i="1" dirty="0"/>
            </a:p>
          </p:txBody>
        </p:sp>
        <p:sp>
          <p:nvSpPr>
            <p:cNvPr id="167" name="TextBox 166">
              <a:extLst>
                <a:ext uri="{FF2B5EF4-FFF2-40B4-BE49-F238E27FC236}">
                  <a16:creationId xmlns:a16="http://schemas.microsoft.com/office/drawing/2014/main" id="{E1812B4A-AFAE-4324-804D-4929DDEF93DF}"/>
                </a:ext>
              </a:extLst>
            </p:cNvPr>
            <p:cNvSpPr txBox="1"/>
            <p:nvPr/>
          </p:nvSpPr>
          <p:spPr>
            <a:xfrm>
              <a:off x="13618672" y="2168102"/>
              <a:ext cx="434734" cy="369332"/>
            </a:xfrm>
            <a:prstGeom prst="rect">
              <a:avLst/>
            </a:prstGeom>
            <a:noFill/>
          </p:spPr>
          <p:txBody>
            <a:bodyPr wrap="none" rtlCol="0">
              <a:spAutoFit/>
            </a:bodyPr>
            <a:lstStyle/>
            <a:p>
              <a:r>
                <a:rPr lang="en-US" i="1" dirty="0"/>
                <a:t>air</a:t>
              </a:r>
            </a:p>
          </p:txBody>
        </p:sp>
      </p:grpSp>
      <p:grpSp>
        <p:nvGrpSpPr>
          <p:cNvPr id="168" name="Group 167">
            <a:extLst>
              <a:ext uri="{FF2B5EF4-FFF2-40B4-BE49-F238E27FC236}">
                <a16:creationId xmlns:a16="http://schemas.microsoft.com/office/drawing/2014/main" id="{F1776650-D327-4735-873B-8A077FCFD5CC}"/>
              </a:ext>
            </a:extLst>
          </p:cNvPr>
          <p:cNvGrpSpPr/>
          <p:nvPr/>
        </p:nvGrpSpPr>
        <p:grpSpPr>
          <a:xfrm>
            <a:off x="2151529" y="5313130"/>
            <a:ext cx="8441851" cy="1057508"/>
            <a:chOff x="2151529" y="5313130"/>
            <a:chExt cx="8441851" cy="1057508"/>
          </a:xfrm>
        </p:grpSpPr>
        <p:grpSp>
          <p:nvGrpSpPr>
            <p:cNvPr id="169" name="Group 168">
              <a:extLst>
                <a:ext uri="{FF2B5EF4-FFF2-40B4-BE49-F238E27FC236}">
                  <a16:creationId xmlns:a16="http://schemas.microsoft.com/office/drawing/2014/main" id="{50E4CBB2-43AE-4664-9BC4-90080080F750}"/>
                </a:ext>
              </a:extLst>
            </p:cNvPr>
            <p:cNvGrpSpPr/>
            <p:nvPr/>
          </p:nvGrpSpPr>
          <p:grpSpPr>
            <a:xfrm>
              <a:off x="2151529" y="5313130"/>
              <a:ext cx="8441851" cy="1057508"/>
              <a:chOff x="2151529" y="5313130"/>
              <a:chExt cx="8441851" cy="1057508"/>
            </a:xfrm>
          </p:grpSpPr>
          <p:sp>
            <p:nvSpPr>
              <p:cNvPr id="171" name="Rectangle 170">
                <a:extLst>
                  <a:ext uri="{FF2B5EF4-FFF2-40B4-BE49-F238E27FC236}">
                    <a16:creationId xmlns:a16="http://schemas.microsoft.com/office/drawing/2014/main" id="{7556719B-BDFB-4F33-9960-52DB670C327E}"/>
                  </a:ext>
                </a:extLst>
              </p:cNvPr>
              <p:cNvSpPr/>
              <p:nvPr/>
            </p:nvSpPr>
            <p:spPr>
              <a:xfrm>
                <a:off x="2735344" y="5569048"/>
                <a:ext cx="7624714"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A4097A60-5EF9-4E5F-BBB6-B2FA400C1BF6}"/>
                  </a:ext>
                </a:extLst>
              </p:cNvPr>
              <p:cNvSpPr/>
              <p:nvPr/>
            </p:nvSpPr>
            <p:spPr>
              <a:xfrm>
                <a:off x="2151529" y="5410200"/>
                <a:ext cx="8441851" cy="96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TextBox 172">
                <a:extLst>
                  <a:ext uri="{FF2B5EF4-FFF2-40B4-BE49-F238E27FC236}">
                    <a16:creationId xmlns:a16="http://schemas.microsoft.com/office/drawing/2014/main" id="{EA2D6F3C-20B8-426B-9D0D-D61FE485DDBB}"/>
                  </a:ext>
                </a:extLst>
              </p:cNvPr>
              <p:cNvSpPr txBox="1"/>
              <p:nvPr/>
            </p:nvSpPr>
            <p:spPr>
              <a:xfrm>
                <a:off x="2330531" y="5345409"/>
                <a:ext cx="372218" cy="461665"/>
              </a:xfrm>
              <a:prstGeom prst="rect">
                <a:avLst/>
              </a:prstGeom>
              <a:noFill/>
            </p:spPr>
            <p:txBody>
              <a:bodyPr wrap="none" rtlCol="0">
                <a:spAutoFit/>
              </a:bodyPr>
              <a:lstStyle/>
              <a:p>
                <a:r>
                  <a:rPr lang="en-US" sz="2400" dirty="0"/>
                  <a:t>0</a:t>
                </a:r>
              </a:p>
            </p:txBody>
          </p:sp>
          <p:sp>
            <p:nvSpPr>
              <p:cNvPr id="174" name="TextBox 173">
                <a:extLst>
                  <a:ext uri="{FF2B5EF4-FFF2-40B4-BE49-F238E27FC236}">
                    <a16:creationId xmlns:a16="http://schemas.microsoft.com/office/drawing/2014/main" id="{18D215BC-2C8C-4B15-9AD3-969E7CA733FB}"/>
                  </a:ext>
                </a:extLst>
              </p:cNvPr>
              <p:cNvSpPr txBox="1"/>
              <p:nvPr/>
            </p:nvSpPr>
            <p:spPr>
              <a:xfrm>
                <a:off x="4211266" y="5335587"/>
                <a:ext cx="372218" cy="461665"/>
              </a:xfrm>
              <a:prstGeom prst="rect">
                <a:avLst/>
              </a:prstGeom>
              <a:noFill/>
            </p:spPr>
            <p:txBody>
              <a:bodyPr wrap="none" rtlCol="0">
                <a:spAutoFit/>
              </a:bodyPr>
              <a:lstStyle/>
              <a:p>
                <a:r>
                  <a:rPr lang="en-US" sz="2400" dirty="0"/>
                  <a:t>5</a:t>
                </a:r>
              </a:p>
            </p:txBody>
          </p:sp>
          <p:sp>
            <p:nvSpPr>
              <p:cNvPr id="175" name="TextBox 174">
                <a:extLst>
                  <a:ext uri="{FF2B5EF4-FFF2-40B4-BE49-F238E27FC236}">
                    <a16:creationId xmlns:a16="http://schemas.microsoft.com/office/drawing/2014/main" id="{81004117-71B5-4B28-8349-71503F84CB80}"/>
                  </a:ext>
                </a:extLst>
              </p:cNvPr>
              <p:cNvSpPr txBox="1"/>
              <p:nvPr/>
            </p:nvSpPr>
            <p:spPr>
              <a:xfrm>
                <a:off x="5994539" y="5345964"/>
                <a:ext cx="559769" cy="461665"/>
              </a:xfrm>
              <a:prstGeom prst="rect">
                <a:avLst/>
              </a:prstGeom>
              <a:noFill/>
            </p:spPr>
            <p:txBody>
              <a:bodyPr wrap="none" rtlCol="0">
                <a:spAutoFit/>
              </a:bodyPr>
              <a:lstStyle/>
              <a:p>
                <a:r>
                  <a:rPr lang="en-US" sz="2400" dirty="0"/>
                  <a:t>10</a:t>
                </a:r>
              </a:p>
            </p:txBody>
          </p:sp>
          <p:sp>
            <p:nvSpPr>
              <p:cNvPr id="176" name="TextBox 175">
                <a:extLst>
                  <a:ext uri="{FF2B5EF4-FFF2-40B4-BE49-F238E27FC236}">
                    <a16:creationId xmlns:a16="http://schemas.microsoft.com/office/drawing/2014/main" id="{1D0BD098-E6AF-4F1C-8F16-B3A819380844}"/>
                  </a:ext>
                </a:extLst>
              </p:cNvPr>
              <p:cNvSpPr txBox="1"/>
              <p:nvPr/>
            </p:nvSpPr>
            <p:spPr>
              <a:xfrm>
                <a:off x="7866063" y="5342230"/>
                <a:ext cx="559769" cy="461665"/>
              </a:xfrm>
              <a:prstGeom prst="rect">
                <a:avLst/>
              </a:prstGeom>
              <a:noFill/>
            </p:spPr>
            <p:txBody>
              <a:bodyPr wrap="none" rtlCol="0">
                <a:spAutoFit/>
              </a:bodyPr>
              <a:lstStyle/>
              <a:p>
                <a:r>
                  <a:rPr lang="en-US" sz="2400" dirty="0"/>
                  <a:t>15</a:t>
                </a:r>
              </a:p>
            </p:txBody>
          </p:sp>
          <p:sp>
            <p:nvSpPr>
              <p:cNvPr id="177" name="TextBox 176">
                <a:extLst>
                  <a:ext uri="{FF2B5EF4-FFF2-40B4-BE49-F238E27FC236}">
                    <a16:creationId xmlns:a16="http://schemas.microsoft.com/office/drawing/2014/main" id="{F9349573-BCF7-4ED8-8FAF-8A6FA9F4603B}"/>
                  </a:ext>
                </a:extLst>
              </p:cNvPr>
              <p:cNvSpPr txBox="1"/>
              <p:nvPr/>
            </p:nvSpPr>
            <p:spPr>
              <a:xfrm>
                <a:off x="9756290" y="5313130"/>
                <a:ext cx="559769" cy="461665"/>
              </a:xfrm>
              <a:prstGeom prst="rect">
                <a:avLst/>
              </a:prstGeom>
              <a:noFill/>
            </p:spPr>
            <p:txBody>
              <a:bodyPr wrap="none" rtlCol="0">
                <a:spAutoFit/>
              </a:bodyPr>
              <a:lstStyle/>
              <a:p>
                <a:r>
                  <a:rPr lang="en-US" sz="2400" dirty="0"/>
                  <a:t>20</a:t>
                </a:r>
              </a:p>
            </p:txBody>
          </p:sp>
        </p:grpSp>
        <p:sp>
          <p:nvSpPr>
            <p:cNvPr id="170" name="TextBox 169">
              <a:extLst>
                <a:ext uri="{FF2B5EF4-FFF2-40B4-BE49-F238E27FC236}">
                  <a16:creationId xmlns:a16="http://schemas.microsoft.com/office/drawing/2014/main" id="{859B1573-BCE6-4E3A-A1DD-EED330C7F54E}"/>
                </a:ext>
              </a:extLst>
            </p:cNvPr>
            <p:cNvSpPr txBox="1"/>
            <p:nvPr/>
          </p:nvSpPr>
          <p:spPr>
            <a:xfrm>
              <a:off x="4770796" y="5777953"/>
              <a:ext cx="3175869" cy="461665"/>
            </a:xfrm>
            <a:prstGeom prst="rect">
              <a:avLst/>
            </a:prstGeom>
            <a:noFill/>
          </p:spPr>
          <p:txBody>
            <a:bodyPr wrap="none" rtlCol="0">
              <a:spAutoFit/>
            </a:bodyPr>
            <a:lstStyle/>
            <a:p>
              <a:r>
                <a:rPr lang="en-US" sz="2400" dirty="0"/>
                <a:t>Time (nanoseconds)</a:t>
              </a:r>
            </a:p>
          </p:txBody>
        </p:sp>
      </p:grpSp>
      <p:cxnSp>
        <p:nvCxnSpPr>
          <p:cNvPr id="178" name="Straight Arrow Connector 177">
            <a:extLst>
              <a:ext uri="{FF2B5EF4-FFF2-40B4-BE49-F238E27FC236}">
                <a16:creationId xmlns:a16="http://schemas.microsoft.com/office/drawing/2014/main" id="{FA7C5035-82D5-40A3-8645-C2CF76103D59}"/>
              </a:ext>
            </a:extLst>
          </p:cNvPr>
          <p:cNvCxnSpPr>
            <a:cxnSpLocks/>
          </p:cNvCxnSpPr>
          <p:nvPr/>
        </p:nvCxnSpPr>
        <p:spPr>
          <a:xfrm flipV="1">
            <a:off x="3234880" y="3887830"/>
            <a:ext cx="0" cy="1404102"/>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FB33E2F-D7C7-4DD1-AFC4-FDC8594F0209}"/>
              </a:ext>
            </a:extLst>
          </p:cNvPr>
          <p:cNvCxnSpPr>
            <a:cxnSpLocks/>
          </p:cNvCxnSpPr>
          <p:nvPr/>
        </p:nvCxnSpPr>
        <p:spPr>
          <a:xfrm flipV="1">
            <a:off x="8678703" y="1975685"/>
            <a:ext cx="3492" cy="3323390"/>
          </a:xfrm>
          <a:prstGeom prst="straightConnector1">
            <a:avLst/>
          </a:prstGeom>
          <a:ln w="2540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979E117C-5261-4CCF-96EC-A2657B6BB84C}"/>
              </a:ext>
            </a:extLst>
          </p:cNvPr>
          <p:cNvCxnSpPr>
            <a:cxnSpLocks/>
          </p:cNvCxnSpPr>
          <p:nvPr/>
        </p:nvCxnSpPr>
        <p:spPr>
          <a:xfrm flipH="1" flipV="1">
            <a:off x="8807994" y="4735586"/>
            <a:ext cx="10128" cy="557934"/>
          </a:xfrm>
          <a:prstGeom prst="straightConnector1">
            <a:avLst/>
          </a:prstGeom>
          <a:ln w="2540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E0F4E43-F63F-4929-BBD6-9AA21291BD42}"/>
              </a:ext>
            </a:extLst>
          </p:cNvPr>
          <p:cNvCxnSpPr>
            <a:cxnSpLocks/>
          </p:cNvCxnSpPr>
          <p:nvPr/>
        </p:nvCxnSpPr>
        <p:spPr>
          <a:xfrm flipH="1" flipV="1">
            <a:off x="8803825" y="2859847"/>
            <a:ext cx="10128" cy="2453283"/>
          </a:xfrm>
          <a:prstGeom prst="straightConnector1">
            <a:avLst/>
          </a:prstGeom>
          <a:ln w="25400">
            <a:solidFill>
              <a:schemeClr val="accent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83" name="Connector: Curved 182">
            <a:extLst>
              <a:ext uri="{FF2B5EF4-FFF2-40B4-BE49-F238E27FC236}">
                <a16:creationId xmlns:a16="http://schemas.microsoft.com/office/drawing/2014/main" id="{AA84470A-B653-47BA-8F8F-9C9E4A29776E}"/>
              </a:ext>
            </a:extLst>
          </p:cNvPr>
          <p:cNvCxnSpPr>
            <a:cxnSpLocks/>
          </p:cNvCxnSpPr>
          <p:nvPr/>
        </p:nvCxnSpPr>
        <p:spPr>
          <a:xfrm rot="10800000" flipV="1">
            <a:off x="7603329" y="1996906"/>
            <a:ext cx="1016413" cy="402630"/>
          </a:xfrm>
          <a:prstGeom prst="curvedConnector3">
            <a:avLst>
              <a:gd name="adj1" fmla="val 12249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F22830B0-E293-44FE-BCCA-520163FA4CBF}"/>
              </a:ext>
            </a:extLst>
          </p:cNvPr>
          <p:cNvSpPr txBox="1"/>
          <p:nvPr/>
        </p:nvSpPr>
        <p:spPr>
          <a:xfrm>
            <a:off x="5006253" y="2179834"/>
            <a:ext cx="1795684" cy="830997"/>
          </a:xfrm>
          <a:prstGeom prst="rect">
            <a:avLst/>
          </a:prstGeom>
          <a:noFill/>
          <a:ln w="38100">
            <a:solidFill>
              <a:srgbClr val="FF0000"/>
            </a:solidFill>
          </a:ln>
        </p:spPr>
        <p:txBody>
          <a:bodyPr wrap="none" rtlCol="0">
            <a:spAutoFit/>
          </a:bodyPr>
          <a:lstStyle/>
          <a:p>
            <a:r>
              <a:rPr lang="en-US" sz="2400" dirty="0">
                <a:solidFill>
                  <a:srgbClr val="FF0000"/>
                </a:solidFill>
              </a:rPr>
              <a:t>Shows the </a:t>
            </a:r>
          </a:p>
          <a:p>
            <a:r>
              <a:rPr lang="en-US" sz="2400" dirty="0">
                <a:solidFill>
                  <a:srgbClr val="FF0000"/>
                </a:solidFill>
              </a:rPr>
              <a:t>slowdown </a:t>
            </a:r>
          </a:p>
        </p:txBody>
      </p:sp>
      <p:cxnSp>
        <p:nvCxnSpPr>
          <p:cNvPr id="185" name="Straight Arrow Connector 184">
            <a:extLst>
              <a:ext uri="{FF2B5EF4-FFF2-40B4-BE49-F238E27FC236}">
                <a16:creationId xmlns:a16="http://schemas.microsoft.com/office/drawing/2014/main" id="{A24650C9-E501-4598-8EB6-515D6F7B4264}"/>
              </a:ext>
            </a:extLst>
          </p:cNvPr>
          <p:cNvCxnSpPr/>
          <p:nvPr/>
        </p:nvCxnSpPr>
        <p:spPr>
          <a:xfrm>
            <a:off x="6799446" y="3011298"/>
            <a:ext cx="238125" cy="261470"/>
          </a:xfrm>
          <a:prstGeom prst="straightConnector1">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9CD95AF6-F745-432D-B959-21218F8456A8}"/>
              </a:ext>
            </a:extLst>
          </p:cNvPr>
          <p:cNvSpPr/>
          <p:nvPr/>
        </p:nvSpPr>
        <p:spPr>
          <a:xfrm>
            <a:off x="0" y="2767106"/>
            <a:ext cx="121920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Small error in peak detection </a:t>
            </a:r>
            <a:r>
              <a:rPr lang="en-US" sz="3200" dirty="0">
                <a:sym typeface="Wingdings" panose="05000000000000000000" pitchFamily="2" charset="2"/>
              </a:rPr>
              <a:t> Large error in </a:t>
            </a:r>
            <a:r>
              <a:rPr lang="en-US" sz="3200" dirty="0" err="1">
                <a:sym typeface="Wingdings" panose="05000000000000000000" pitchFamily="2" charset="2"/>
              </a:rPr>
              <a:t>ToF</a:t>
            </a:r>
            <a:endParaRPr lang="en-US" sz="3200" dirty="0">
              <a:sym typeface="Wingdings" panose="05000000000000000000" pitchFamily="2" charset="2"/>
            </a:endParaRPr>
          </a:p>
        </p:txBody>
      </p:sp>
    </p:spTree>
    <p:extLst>
      <p:ext uri="{BB962C8B-B14F-4D97-AF65-F5344CB8AC3E}">
        <p14:creationId xmlns:p14="http://schemas.microsoft.com/office/powerpoint/2010/main" val="43543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1B5E-5D04-4151-8D6B-85860BEADCF5}"/>
              </a:ext>
            </a:extLst>
          </p:cNvPr>
          <p:cNvSpPr>
            <a:spLocks noGrp="1"/>
          </p:cNvSpPr>
          <p:nvPr>
            <p:ph type="title"/>
          </p:nvPr>
        </p:nvSpPr>
        <p:spPr/>
        <p:txBody>
          <a:bodyPr/>
          <a:lstStyle/>
          <a:p>
            <a:r>
              <a:rPr lang="en-US" dirty="0"/>
              <a:t>CIR – Phase Information</a:t>
            </a:r>
          </a:p>
        </p:txBody>
      </p:sp>
      <p:sp>
        <p:nvSpPr>
          <p:cNvPr id="4" name="Slide Number Placeholder 3">
            <a:extLst>
              <a:ext uri="{FF2B5EF4-FFF2-40B4-BE49-F238E27FC236}">
                <a16:creationId xmlns:a16="http://schemas.microsoft.com/office/drawing/2014/main" id="{6A8499CD-50D6-4FAF-BFE1-6482C27C9F01}"/>
              </a:ext>
            </a:extLst>
          </p:cNvPr>
          <p:cNvSpPr>
            <a:spLocks noGrp="1"/>
          </p:cNvSpPr>
          <p:nvPr>
            <p:ph type="sldNum" sz="quarter" idx="12"/>
          </p:nvPr>
        </p:nvSpPr>
        <p:spPr>
          <a:xfrm>
            <a:off x="8610600" y="6356350"/>
            <a:ext cx="2743200" cy="365125"/>
          </a:xfrm>
        </p:spPr>
        <p:txBody>
          <a:bodyPr/>
          <a:lstStyle/>
          <a:p>
            <a:fld id="{2613B20D-9B73-4C13-A358-2357A5C96DDA}" type="slidenum">
              <a:rPr lang="en-US" smtClean="0"/>
              <a:t>37</a:t>
            </a:fld>
            <a:endParaRPr lang="en-US" dirty="0"/>
          </a:p>
        </p:txBody>
      </p:sp>
      <p:grpSp>
        <p:nvGrpSpPr>
          <p:cNvPr id="5" name="Group 4">
            <a:extLst>
              <a:ext uri="{FF2B5EF4-FFF2-40B4-BE49-F238E27FC236}">
                <a16:creationId xmlns:a16="http://schemas.microsoft.com/office/drawing/2014/main" id="{C2E164B5-0D1A-4D66-8A6F-D40F2F8CEB62}"/>
              </a:ext>
            </a:extLst>
          </p:cNvPr>
          <p:cNvGrpSpPr/>
          <p:nvPr/>
        </p:nvGrpSpPr>
        <p:grpSpPr>
          <a:xfrm>
            <a:off x="9180658" y="2846256"/>
            <a:ext cx="2173142" cy="2947465"/>
            <a:chOff x="7809057" y="2397741"/>
            <a:chExt cx="2173142" cy="2947465"/>
          </a:xfrm>
        </p:grpSpPr>
        <p:grpSp>
          <p:nvGrpSpPr>
            <p:cNvPr id="6" name="Group 5">
              <a:extLst>
                <a:ext uri="{FF2B5EF4-FFF2-40B4-BE49-F238E27FC236}">
                  <a16:creationId xmlns:a16="http://schemas.microsoft.com/office/drawing/2014/main" id="{1AFA52B5-6F79-44D2-97F2-6EBD7B86D198}"/>
                </a:ext>
              </a:extLst>
            </p:cNvPr>
            <p:cNvGrpSpPr/>
            <p:nvPr/>
          </p:nvGrpSpPr>
          <p:grpSpPr>
            <a:xfrm flipH="1">
              <a:off x="7809057" y="2397741"/>
              <a:ext cx="1289941" cy="1298908"/>
              <a:chOff x="4868811" y="3898383"/>
              <a:chExt cx="1289941" cy="1298908"/>
            </a:xfrm>
          </p:grpSpPr>
          <p:sp>
            <p:nvSpPr>
              <p:cNvPr id="11" name="Oval 10">
                <a:extLst>
                  <a:ext uri="{FF2B5EF4-FFF2-40B4-BE49-F238E27FC236}">
                    <a16:creationId xmlns:a16="http://schemas.microsoft.com/office/drawing/2014/main" id="{6C2F9D38-CA0D-4005-B3F8-FE65009EE60D}"/>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9ACB144-3FE0-47C2-9772-AFBED41EADBC}"/>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D34894B-3567-4813-8E1C-AB586581314B}"/>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336B55-2C3C-4185-B8E6-E480BBB2453B}"/>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DD9472-7092-4873-9F13-2C805BD78CF6}"/>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a:extLst>
                <a:ext uri="{FF2B5EF4-FFF2-40B4-BE49-F238E27FC236}">
                  <a16:creationId xmlns:a16="http://schemas.microsoft.com/office/drawing/2014/main" id="{21954144-5304-4E08-9742-FB367ACA235A}"/>
                </a:ext>
              </a:extLst>
            </p:cNvPr>
            <p:cNvSpPr/>
            <p:nvPr/>
          </p:nvSpPr>
          <p:spPr>
            <a:xfrm>
              <a:off x="855681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solidFill>
                    <a:schemeClr val="tx2"/>
                  </a:solidFill>
                </a:rPr>
                <a:t>Rx</a:t>
              </a:r>
              <a:endParaRPr lang="en-US" dirty="0">
                <a:solidFill>
                  <a:schemeClr val="tx2"/>
                </a:solidFill>
              </a:endParaRPr>
            </a:p>
          </p:txBody>
        </p:sp>
        <p:sp>
          <p:nvSpPr>
            <p:cNvPr id="8" name="Isosceles Triangle 7">
              <a:extLst>
                <a:ext uri="{FF2B5EF4-FFF2-40B4-BE49-F238E27FC236}">
                  <a16:creationId xmlns:a16="http://schemas.microsoft.com/office/drawing/2014/main" id="{22642CC3-E789-4213-AA02-FE8690E6D627}"/>
                </a:ext>
              </a:extLst>
            </p:cNvPr>
            <p:cNvSpPr/>
            <p:nvPr/>
          </p:nvSpPr>
          <p:spPr>
            <a:xfrm rot="10800000">
              <a:off x="8556811" y="2951629"/>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A5405E5-F500-43C7-B142-C25372D5953A}"/>
                </a:ext>
              </a:extLst>
            </p:cNvPr>
            <p:cNvCxnSpPr>
              <a:cxnSpLocks/>
            </p:cNvCxnSpPr>
            <p:nvPr/>
          </p:nvCxnSpPr>
          <p:spPr>
            <a:xfrm>
              <a:off x="8675415" y="3315166"/>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653507-846D-4CE2-9060-5DBBACCE6FB8}"/>
                </a:ext>
              </a:extLst>
            </p:cNvPr>
            <p:cNvCxnSpPr>
              <a:cxnSpLocks/>
            </p:cNvCxnSpPr>
            <p:nvPr/>
          </p:nvCxnSpPr>
          <p:spPr>
            <a:xfrm>
              <a:off x="8890568" y="3326649"/>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141570E-9E19-4EE0-9D57-801B8F8F1FB6}"/>
              </a:ext>
            </a:extLst>
          </p:cNvPr>
          <p:cNvGrpSpPr/>
          <p:nvPr/>
        </p:nvGrpSpPr>
        <p:grpSpPr>
          <a:xfrm>
            <a:off x="1360212" y="2867691"/>
            <a:ext cx="2124779" cy="2926030"/>
            <a:chOff x="1983441" y="2419176"/>
            <a:chExt cx="2124779" cy="2926030"/>
          </a:xfrm>
        </p:grpSpPr>
        <p:grpSp>
          <p:nvGrpSpPr>
            <p:cNvPr id="17" name="Group 16">
              <a:extLst>
                <a:ext uri="{FF2B5EF4-FFF2-40B4-BE49-F238E27FC236}">
                  <a16:creationId xmlns:a16="http://schemas.microsoft.com/office/drawing/2014/main" id="{1FD01A77-8117-4AC8-8D2F-C8B885E4FEBF}"/>
                </a:ext>
              </a:extLst>
            </p:cNvPr>
            <p:cNvGrpSpPr/>
            <p:nvPr/>
          </p:nvGrpSpPr>
          <p:grpSpPr>
            <a:xfrm>
              <a:off x="2818279" y="2419176"/>
              <a:ext cx="1289941" cy="1298908"/>
              <a:chOff x="4868811" y="3898383"/>
              <a:chExt cx="1289941" cy="1298908"/>
            </a:xfrm>
          </p:grpSpPr>
          <p:sp>
            <p:nvSpPr>
              <p:cNvPr id="22" name="Oval 21">
                <a:extLst>
                  <a:ext uri="{FF2B5EF4-FFF2-40B4-BE49-F238E27FC236}">
                    <a16:creationId xmlns:a16="http://schemas.microsoft.com/office/drawing/2014/main" id="{14118EC8-D6DA-4E54-A6A0-FE4F3391F912}"/>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940B552-4418-4F86-AC1F-FBCEB4FE100A}"/>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10C72-6ADE-4029-9638-67FB1A9BA4C1}"/>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0F35D36-D28A-421D-8CE7-A45BD9363DD2}"/>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BCC7725-3ED0-44B2-927B-4B6E4AAE07FE}"/>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Rounded Corners 17">
              <a:extLst>
                <a:ext uri="{FF2B5EF4-FFF2-40B4-BE49-F238E27FC236}">
                  <a16:creationId xmlns:a16="http://schemas.microsoft.com/office/drawing/2014/main" id="{68775152-53E0-4133-8D19-F0A6E0218D13}"/>
                </a:ext>
              </a:extLst>
            </p:cNvPr>
            <p:cNvSpPr/>
            <p:nvPr/>
          </p:nvSpPr>
          <p:spPr>
            <a:xfrm>
              <a:off x="198344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000" dirty="0">
                  <a:solidFill>
                    <a:schemeClr val="tx2"/>
                  </a:solidFill>
                </a:rPr>
                <a:t>Tx</a:t>
              </a:r>
              <a:endParaRPr lang="en-US" dirty="0">
                <a:solidFill>
                  <a:schemeClr val="tx2"/>
                </a:solidFill>
              </a:endParaRPr>
            </a:p>
          </p:txBody>
        </p:sp>
        <p:sp>
          <p:nvSpPr>
            <p:cNvPr id="19" name="Isosceles Triangle 18">
              <a:extLst>
                <a:ext uri="{FF2B5EF4-FFF2-40B4-BE49-F238E27FC236}">
                  <a16:creationId xmlns:a16="http://schemas.microsoft.com/office/drawing/2014/main" id="{359DC46E-23A8-4E67-93AA-A4FE94DA2FCB}"/>
                </a:ext>
              </a:extLst>
            </p:cNvPr>
            <p:cNvSpPr/>
            <p:nvPr/>
          </p:nvSpPr>
          <p:spPr>
            <a:xfrm rot="10800000">
              <a:off x="2748039" y="2963816"/>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220358C-DF6B-429B-ABC9-230CC0B1EA67}"/>
                </a:ext>
              </a:extLst>
            </p:cNvPr>
            <p:cNvCxnSpPr>
              <a:cxnSpLocks/>
            </p:cNvCxnSpPr>
            <p:nvPr/>
          </p:nvCxnSpPr>
          <p:spPr>
            <a:xfrm>
              <a:off x="2866643" y="3327353"/>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3869C2-4C03-44E4-8A20-B539F38C5EC8}"/>
                </a:ext>
              </a:extLst>
            </p:cNvPr>
            <p:cNvCxnSpPr>
              <a:cxnSpLocks/>
            </p:cNvCxnSpPr>
            <p:nvPr/>
          </p:nvCxnSpPr>
          <p:spPr>
            <a:xfrm>
              <a:off x="3081796" y="3338836"/>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A765ED4-B6D9-4233-A21C-856FA2E247D8}"/>
              </a:ext>
            </a:extLst>
          </p:cNvPr>
          <p:cNvGrpSpPr/>
          <p:nvPr/>
        </p:nvGrpSpPr>
        <p:grpSpPr>
          <a:xfrm>
            <a:off x="5130053" y="1855696"/>
            <a:ext cx="2010335" cy="201706"/>
            <a:chOff x="5130053" y="2191870"/>
            <a:chExt cx="2010335" cy="201706"/>
          </a:xfrm>
        </p:grpSpPr>
        <p:cxnSp>
          <p:nvCxnSpPr>
            <p:cNvPr id="28" name="Straight Connector 27">
              <a:extLst>
                <a:ext uri="{FF2B5EF4-FFF2-40B4-BE49-F238E27FC236}">
                  <a16:creationId xmlns:a16="http://schemas.microsoft.com/office/drawing/2014/main" id="{1A0892A5-BD5D-43EF-A5AE-C6FF30C1A20F}"/>
                </a:ext>
              </a:extLst>
            </p:cNvPr>
            <p:cNvCxnSpPr/>
            <p:nvPr/>
          </p:nvCxnSpPr>
          <p:spPr>
            <a:xfrm>
              <a:off x="5150224" y="2393576"/>
              <a:ext cx="19901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B94EAAC-3342-43CD-8909-E240ED9F2AAA}"/>
                </a:ext>
              </a:extLst>
            </p:cNvPr>
            <p:cNvSpPr/>
            <p:nvPr/>
          </p:nvSpPr>
          <p:spPr>
            <a:xfrm>
              <a:off x="5130053" y="2191870"/>
              <a:ext cx="2010335" cy="18153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3B4358F-FB4C-4B0D-A26D-A4C792E5F312}"/>
              </a:ext>
            </a:extLst>
          </p:cNvPr>
          <p:cNvGrpSpPr/>
          <p:nvPr/>
        </p:nvGrpSpPr>
        <p:grpSpPr>
          <a:xfrm rot="1500578">
            <a:off x="9663075" y="1730841"/>
            <a:ext cx="2010335" cy="201706"/>
            <a:chOff x="5130053" y="2191870"/>
            <a:chExt cx="2010335" cy="201706"/>
          </a:xfrm>
          <a:pattFill prst="wdUpDiag">
            <a:fgClr>
              <a:srgbClr val="FF0000"/>
            </a:fgClr>
            <a:bgClr>
              <a:schemeClr val="bg1"/>
            </a:bgClr>
          </a:pattFill>
        </p:grpSpPr>
        <p:cxnSp>
          <p:nvCxnSpPr>
            <p:cNvPr id="32" name="Straight Connector 31">
              <a:extLst>
                <a:ext uri="{FF2B5EF4-FFF2-40B4-BE49-F238E27FC236}">
                  <a16:creationId xmlns:a16="http://schemas.microsoft.com/office/drawing/2014/main" id="{AC9DA19B-77A8-4B14-B6E6-6C83C2D79168}"/>
                </a:ext>
              </a:extLst>
            </p:cNvPr>
            <p:cNvCxnSpPr/>
            <p:nvPr/>
          </p:nvCxnSpPr>
          <p:spPr>
            <a:xfrm>
              <a:off x="5150224" y="2393576"/>
              <a:ext cx="1990164" cy="0"/>
            </a:xfrm>
            <a:prstGeom prst="line">
              <a:avLst/>
            </a:prstGeom>
            <a:grpFill/>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A412764-24CE-479C-8B82-B8232BE8A1B2}"/>
                </a:ext>
              </a:extLst>
            </p:cNvPr>
            <p:cNvSpPr/>
            <p:nvPr/>
          </p:nvSpPr>
          <p:spPr>
            <a:xfrm>
              <a:off x="5130053" y="2191870"/>
              <a:ext cx="2010335" cy="181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AEB974C3-F293-4054-A7BA-10B0AEF1CEFD}"/>
              </a:ext>
            </a:extLst>
          </p:cNvPr>
          <p:cNvCxnSpPr/>
          <p:nvPr/>
        </p:nvCxnSpPr>
        <p:spPr>
          <a:xfrm>
            <a:off x="2840021" y="3787351"/>
            <a:ext cx="6767903"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71D6A8-AC70-43A3-AA8A-ABEC4F941D64}"/>
              </a:ext>
            </a:extLst>
          </p:cNvPr>
          <p:cNvCxnSpPr>
            <a:cxnSpLocks/>
          </p:cNvCxnSpPr>
          <p:nvPr/>
        </p:nvCxnSpPr>
        <p:spPr>
          <a:xfrm flipV="1">
            <a:off x="2904565" y="2114548"/>
            <a:ext cx="3163251" cy="1660617"/>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73E60B7-5EBC-4263-B8F8-1055EDE7F694}"/>
              </a:ext>
            </a:extLst>
          </p:cNvPr>
          <p:cNvCxnSpPr>
            <a:cxnSpLocks/>
          </p:cNvCxnSpPr>
          <p:nvPr/>
        </p:nvCxnSpPr>
        <p:spPr>
          <a:xfrm>
            <a:off x="6040859" y="2120041"/>
            <a:ext cx="3597022" cy="15308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8C85F38-36B7-4E21-903C-C198C2820A82}"/>
              </a:ext>
            </a:extLst>
          </p:cNvPr>
          <p:cNvCxnSpPr>
            <a:cxnSpLocks/>
          </p:cNvCxnSpPr>
          <p:nvPr/>
        </p:nvCxnSpPr>
        <p:spPr>
          <a:xfrm flipV="1">
            <a:off x="2928180" y="1878016"/>
            <a:ext cx="7439502" cy="1883734"/>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53A019-B676-4A01-8C02-E482E7A1EC2A}"/>
              </a:ext>
            </a:extLst>
          </p:cNvPr>
          <p:cNvCxnSpPr>
            <a:cxnSpLocks/>
          </p:cNvCxnSpPr>
          <p:nvPr/>
        </p:nvCxnSpPr>
        <p:spPr>
          <a:xfrm>
            <a:off x="10401301" y="1891346"/>
            <a:ext cx="51712" cy="1354075"/>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CBC5B90-7822-4788-8669-D8E06EE58880}"/>
              </a:ext>
            </a:extLst>
          </p:cNvPr>
          <p:cNvCxnSpPr>
            <a:cxnSpLocks/>
          </p:cNvCxnSpPr>
          <p:nvPr/>
        </p:nvCxnSpPr>
        <p:spPr>
          <a:xfrm>
            <a:off x="3576871" y="5827040"/>
            <a:ext cx="2938186" cy="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DB3D1F5-07E7-4458-8865-B1434BBAF24A}"/>
              </a:ext>
            </a:extLst>
          </p:cNvPr>
          <p:cNvCxnSpPr>
            <a:cxnSpLocks/>
          </p:cNvCxnSpPr>
          <p:nvPr/>
        </p:nvCxnSpPr>
        <p:spPr>
          <a:xfrm flipV="1">
            <a:off x="3657557" y="4499962"/>
            <a:ext cx="0" cy="14051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F79444C-41A1-40DE-A3DF-DADDAEB0E360}"/>
              </a:ext>
            </a:extLst>
          </p:cNvPr>
          <p:cNvCxnSpPr/>
          <p:nvPr/>
        </p:nvCxnSpPr>
        <p:spPr>
          <a:xfrm flipV="1">
            <a:off x="4847627" y="4881167"/>
            <a:ext cx="0" cy="945873"/>
          </a:xfrm>
          <a:prstGeom prst="line">
            <a:avLst/>
          </a:prstGeom>
          <a:ln w="381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836F3E-6EE6-4643-AA5F-2DB98F0BB9A7}"/>
              </a:ext>
            </a:extLst>
          </p:cNvPr>
          <p:cNvCxnSpPr>
            <a:cxnSpLocks/>
          </p:cNvCxnSpPr>
          <p:nvPr/>
        </p:nvCxnSpPr>
        <p:spPr>
          <a:xfrm flipV="1">
            <a:off x="5235346" y="5354103"/>
            <a:ext cx="0" cy="472939"/>
          </a:xfrm>
          <a:prstGeom prst="line">
            <a:avLst/>
          </a:prstGeom>
          <a:ln w="38100">
            <a:tailEnd type="oval" w="lg" len="lg"/>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EC6797-C1A4-4243-B08A-F40C6F74CD99}"/>
              </a:ext>
            </a:extLst>
          </p:cNvPr>
          <p:cNvCxnSpPr>
            <a:cxnSpLocks/>
          </p:cNvCxnSpPr>
          <p:nvPr/>
        </p:nvCxnSpPr>
        <p:spPr>
          <a:xfrm flipV="1">
            <a:off x="5887528" y="5105004"/>
            <a:ext cx="0" cy="722037"/>
          </a:xfrm>
          <a:prstGeom prst="line">
            <a:avLst/>
          </a:prstGeom>
          <a:ln w="381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D6321B5-EE88-4A0D-81B5-ABA1C95FF6DE}"/>
              </a:ext>
            </a:extLst>
          </p:cNvPr>
          <p:cNvSpPr txBox="1"/>
          <p:nvPr/>
        </p:nvSpPr>
        <p:spPr>
          <a:xfrm rot="16200000">
            <a:off x="2769862" y="4941440"/>
            <a:ext cx="1369286" cy="369332"/>
          </a:xfrm>
          <a:prstGeom prst="rect">
            <a:avLst/>
          </a:prstGeom>
          <a:noFill/>
        </p:spPr>
        <p:txBody>
          <a:bodyPr wrap="none" rtlCol="0">
            <a:spAutoFit/>
          </a:bodyPr>
          <a:lstStyle/>
          <a:p>
            <a:r>
              <a:rPr lang="en-US" dirty="0"/>
              <a:t>Amplitude</a:t>
            </a:r>
          </a:p>
        </p:txBody>
      </p:sp>
      <p:sp>
        <p:nvSpPr>
          <p:cNvPr id="68" name="TextBox 67">
            <a:extLst>
              <a:ext uri="{FF2B5EF4-FFF2-40B4-BE49-F238E27FC236}">
                <a16:creationId xmlns:a16="http://schemas.microsoft.com/office/drawing/2014/main" id="{5C861021-1B7E-4D5E-855C-FD3CD28ECCB3}"/>
              </a:ext>
            </a:extLst>
          </p:cNvPr>
          <p:cNvSpPr txBox="1"/>
          <p:nvPr/>
        </p:nvSpPr>
        <p:spPr>
          <a:xfrm>
            <a:off x="4650048" y="5827040"/>
            <a:ext cx="747320" cy="369332"/>
          </a:xfrm>
          <a:prstGeom prst="rect">
            <a:avLst/>
          </a:prstGeom>
          <a:noFill/>
        </p:spPr>
        <p:txBody>
          <a:bodyPr wrap="none" rtlCol="0">
            <a:spAutoFit/>
          </a:bodyPr>
          <a:lstStyle/>
          <a:p>
            <a:r>
              <a:rPr lang="en-US" dirty="0"/>
              <a:t>Time</a:t>
            </a:r>
          </a:p>
        </p:txBody>
      </p:sp>
      <p:sp>
        <p:nvSpPr>
          <p:cNvPr id="71" name="TextBox 70">
            <a:extLst>
              <a:ext uri="{FF2B5EF4-FFF2-40B4-BE49-F238E27FC236}">
                <a16:creationId xmlns:a16="http://schemas.microsoft.com/office/drawing/2014/main" id="{175796A1-A7B4-4E06-81BE-4B5FB299433C}"/>
              </a:ext>
            </a:extLst>
          </p:cNvPr>
          <p:cNvSpPr txBox="1"/>
          <p:nvPr/>
        </p:nvSpPr>
        <p:spPr>
          <a:xfrm>
            <a:off x="4660316" y="4150817"/>
            <a:ext cx="577402" cy="369332"/>
          </a:xfrm>
          <a:prstGeom prst="rect">
            <a:avLst/>
          </a:prstGeom>
          <a:noFill/>
        </p:spPr>
        <p:txBody>
          <a:bodyPr wrap="none" rtlCol="0">
            <a:spAutoFit/>
          </a:bodyPr>
          <a:lstStyle/>
          <a:p>
            <a:r>
              <a:rPr lang="en-US" dirty="0"/>
              <a:t>CIR</a:t>
            </a:r>
          </a:p>
        </p:txBody>
      </p:sp>
      <p:sp>
        <p:nvSpPr>
          <p:cNvPr id="3" name="Freeform: Shape 2">
            <a:extLst>
              <a:ext uri="{FF2B5EF4-FFF2-40B4-BE49-F238E27FC236}">
                <a16:creationId xmlns:a16="http://schemas.microsoft.com/office/drawing/2014/main" id="{D65AD3F8-C5C2-4BA7-9691-8867810A7E6B}"/>
              </a:ext>
            </a:extLst>
          </p:cNvPr>
          <p:cNvSpPr/>
          <p:nvPr/>
        </p:nvSpPr>
        <p:spPr>
          <a:xfrm>
            <a:off x="4407160" y="4807384"/>
            <a:ext cx="2024550" cy="1003666"/>
          </a:xfrm>
          <a:custGeom>
            <a:avLst/>
            <a:gdLst>
              <a:gd name="connsiteX0" fmla="*/ 0 w 2024550"/>
              <a:gd name="connsiteY0" fmla="*/ 954774 h 954774"/>
              <a:gd name="connsiteX1" fmla="*/ 282388 w 2024550"/>
              <a:gd name="connsiteY1" fmla="*/ 632045 h 954774"/>
              <a:gd name="connsiteX2" fmla="*/ 416858 w 2024550"/>
              <a:gd name="connsiteY2" fmla="*/ 33 h 954774"/>
              <a:gd name="connsiteX3" fmla="*/ 558052 w 2024550"/>
              <a:gd name="connsiteY3" fmla="*/ 605150 h 954774"/>
              <a:gd name="connsiteX4" fmla="*/ 632011 w 2024550"/>
              <a:gd name="connsiteY4" fmla="*/ 941327 h 954774"/>
              <a:gd name="connsiteX5" fmla="*/ 726141 w 2024550"/>
              <a:gd name="connsiteY5" fmla="*/ 786686 h 954774"/>
              <a:gd name="connsiteX6" fmla="*/ 826994 w 2024550"/>
              <a:gd name="connsiteY6" fmla="*/ 437062 h 954774"/>
              <a:gd name="connsiteX7" fmla="*/ 961464 w 2024550"/>
              <a:gd name="connsiteY7" fmla="*/ 833750 h 954774"/>
              <a:gd name="connsiteX8" fmla="*/ 1143000 w 2024550"/>
              <a:gd name="connsiteY8" fmla="*/ 900986 h 954774"/>
              <a:gd name="connsiteX9" fmla="*/ 1203511 w 2024550"/>
              <a:gd name="connsiteY9" fmla="*/ 934603 h 954774"/>
              <a:gd name="connsiteX10" fmla="*/ 1243852 w 2024550"/>
              <a:gd name="connsiteY10" fmla="*/ 880815 h 954774"/>
              <a:gd name="connsiteX11" fmla="*/ 1337982 w 2024550"/>
              <a:gd name="connsiteY11" fmla="*/ 894262 h 954774"/>
              <a:gd name="connsiteX12" fmla="*/ 1459005 w 2024550"/>
              <a:gd name="connsiteY12" fmla="*/ 268974 h 954774"/>
              <a:gd name="connsiteX13" fmla="*/ 1627094 w 2024550"/>
              <a:gd name="connsiteY13" fmla="*/ 874092 h 954774"/>
              <a:gd name="connsiteX14" fmla="*/ 1775011 w 2024550"/>
              <a:gd name="connsiteY14" fmla="*/ 894262 h 954774"/>
              <a:gd name="connsiteX15" fmla="*/ 1815352 w 2024550"/>
              <a:gd name="connsiteY15" fmla="*/ 914433 h 954774"/>
              <a:gd name="connsiteX16" fmla="*/ 1909482 w 2024550"/>
              <a:gd name="connsiteY16" fmla="*/ 927880 h 954774"/>
              <a:gd name="connsiteX17" fmla="*/ 2010335 w 2024550"/>
              <a:gd name="connsiteY17" fmla="*/ 927880 h 954774"/>
              <a:gd name="connsiteX18" fmla="*/ 2023782 w 2024550"/>
              <a:gd name="connsiteY18" fmla="*/ 948050 h 954774"/>
              <a:gd name="connsiteX19" fmla="*/ 2023782 w 2024550"/>
              <a:gd name="connsiteY19" fmla="*/ 948050 h 954774"/>
              <a:gd name="connsiteX0" fmla="*/ 0 w 2024550"/>
              <a:gd name="connsiteY0" fmla="*/ 956744 h 956744"/>
              <a:gd name="connsiteX1" fmla="*/ 268941 w 2024550"/>
              <a:gd name="connsiteY1" fmla="*/ 828997 h 956744"/>
              <a:gd name="connsiteX2" fmla="*/ 416858 w 2024550"/>
              <a:gd name="connsiteY2" fmla="*/ 2003 h 956744"/>
              <a:gd name="connsiteX3" fmla="*/ 558052 w 2024550"/>
              <a:gd name="connsiteY3" fmla="*/ 607120 h 956744"/>
              <a:gd name="connsiteX4" fmla="*/ 632011 w 2024550"/>
              <a:gd name="connsiteY4" fmla="*/ 943297 h 956744"/>
              <a:gd name="connsiteX5" fmla="*/ 726141 w 2024550"/>
              <a:gd name="connsiteY5" fmla="*/ 788656 h 956744"/>
              <a:gd name="connsiteX6" fmla="*/ 826994 w 2024550"/>
              <a:gd name="connsiteY6" fmla="*/ 439032 h 956744"/>
              <a:gd name="connsiteX7" fmla="*/ 961464 w 2024550"/>
              <a:gd name="connsiteY7" fmla="*/ 835720 h 956744"/>
              <a:gd name="connsiteX8" fmla="*/ 1143000 w 2024550"/>
              <a:gd name="connsiteY8" fmla="*/ 902956 h 956744"/>
              <a:gd name="connsiteX9" fmla="*/ 1203511 w 2024550"/>
              <a:gd name="connsiteY9" fmla="*/ 936573 h 956744"/>
              <a:gd name="connsiteX10" fmla="*/ 1243852 w 2024550"/>
              <a:gd name="connsiteY10" fmla="*/ 882785 h 956744"/>
              <a:gd name="connsiteX11" fmla="*/ 1337982 w 2024550"/>
              <a:gd name="connsiteY11" fmla="*/ 896232 h 956744"/>
              <a:gd name="connsiteX12" fmla="*/ 1459005 w 2024550"/>
              <a:gd name="connsiteY12" fmla="*/ 270944 h 956744"/>
              <a:gd name="connsiteX13" fmla="*/ 1627094 w 2024550"/>
              <a:gd name="connsiteY13" fmla="*/ 876062 h 956744"/>
              <a:gd name="connsiteX14" fmla="*/ 1775011 w 2024550"/>
              <a:gd name="connsiteY14" fmla="*/ 896232 h 956744"/>
              <a:gd name="connsiteX15" fmla="*/ 1815352 w 2024550"/>
              <a:gd name="connsiteY15" fmla="*/ 916403 h 956744"/>
              <a:gd name="connsiteX16" fmla="*/ 1909482 w 2024550"/>
              <a:gd name="connsiteY16" fmla="*/ 929850 h 956744"/>
              <a:gd name="connsiteX17" fmla="*/ 2010335 w 2024550"/>
              <a:gd name="connsiteY17" fmla="*/ 929850 h 956744"/>
              <a:gd name="connsiteX18" fmla="*/ 2023782 w 2024550"/>
              <a:gd name="connsiteY18" fmla="*/ 950020 h 956744"/>
              <a:gd name="connsiteX19" fmla="*/ 2023782 w 2024550"/>
              <a:gd name="connsiteY19" fmla="*/ 950020 h 956744"/>
              <a:gd name="connsiteX0" fmla="*/ 0 w 2024550"/>
              <a:gd name="connsiteY0" fmla="*/ 956744 h 956744"/>
              <a:gd name="connsiteX1" fmla="*/ 268941 w 2024550"/>
              <a:gd name="connsiteY1" fmla="*/ 828997 h 956744"/>
              <a:gd name="connsiteX2" fmla="*/ 416858 w 2024550"/>
              <a:gd name="connsiteY2" fmla="*/ 2003 h 956744"/>
              <a:gd name="connsiteX3" fmla="*/ 558052 w 2024550"/>
              <a:gd name="connsiteY3" fmla="*/ 607120 h 956744"/>
              <a:gd name="connsiteX4" fmla="*/ 632011 w 2024550"/>
              <a:gd name="connsiteY4" fmla="*/ 943297 h 956744"/>
              <a:gd name="connsiteX5" fmla="*/ 726141 w 2024550"/>
              <a:gd name="connsiteY5" fmla="*/ 788656 h 956744"/>
              <a:gd name="connsiteX6" fmla="*/ 826994 w 2024550"/>
              <a:gd name="connsiteY6" fmla="*/ 439032 h 956744"/>
              <a:gd name="connsiteX7" fmla="*/ 961464 w 2024550"/>
              <a:gd name="connsiteY7" fmla="*/ 835720 h 956744"/>
              <a:gd name="connsiteX8" fmla="*/ 1143000 w 2024550"/>
              <a:gd name="connsiteY8" fmla="*/ 902956 h 956744"/>
              <a:gd name="connsiteX9" fmla="*/ 1203511 w 2024550"/>
              <a:gd name="connsiteY9" fmla="*/ 936573 h 956744"/>
              <a:gd name="connsiteX10" fmla="*/ 1243852 w 2024550"/>
              <a:gd name="connsiteY10" fmla="*/ 882785 h 956744"/>
              <a:gd name="connsiteX11" fmla="*/ 1337982 w 2024550"/>
              <a:gd name="connsiteY11" fmla="*/ 896232 h 956744"/>
              <a:gd name="connsiteX12" fmla="*/ 1459005 w 2024550"/>
              <a:gd name="connsiteY12" fmla="*/ 270944 h 956744"/>
              <a:gd name="connsiteX13" fmla="*/ 1627094 w 2024550"/>
              <a:gd name="connsiteY13" fmla="*/ 876062 h 956744"/>
              <a:gd name="connsiteX14" fmla="*/ 1775011 w 2024550"/>
              <a:gd name="connsiteY14" fmla="*/ 896232 h 956744"/>
              <a:gd name="connsiteX15" fmla="*/ 1815352 w 2024550"/>
              <a:gd name="connsiteY15" fmla="*/ 916403 h 956744"/>
              <a:gd name="connsiteX16" fmla="*/ 1909482 w 2024550"/>
              <a:gd name="connsiteY16" fmla="*/ 929850 h 956744"/>
              <a:gd name="connsiteX17" fmla="*/ 2010335 w 2024550"/>
              <a:gd name="connsiteY17" fmla="*/ 929850 h 956744"/>
              <a:gd name="connsiteX18" fmla="*/ 2023782 w 2024550"/>
              <a:gd name="connsiteY18" fmla="*/ 950020 h 956744"/>
              <a:gd name="connsiteX19" fmla="*/ 2023782 w 2024550"/>
              <a:gd name="connsiteY19" fmla="*/ 950020 h 956744"/>
              <a:gd name="connsiteX0" fmla="*/ 0 w 2024550"/>
              <a:gd name="connsiteY0" fmla="*/ 956744 h 956744"/>
              <a:gd name="connsiteX1" fmla="*/ 147917 w 2024550"/>
              <a:gd name="connsiteY1" fmla="*/ 916403 h 956744"/>
              <a:gd name="connsiteX2" fmla="*/ 268941 w 2024550"/>
              <a:gd name="connsiteY2" fmla="*/ 828997 h 956744"/>
              <a:gd name="connsiteX3" fmla="*/ 416858 w 2024550"/>
              <a:gd name="connsiteY3" fmla="*/ 2003 h 956744"/>
              <a:gd name="connsiteX4" fmla="*/ 558052 w 2024550"/>
              <a:gd name="connsiteY4" fmla="*/ 607120 h 956744"/>
              <a:gd name="connsiteX5" fmla="*/ 632011 w 2024550"/>
              <a:gd name="connsiteY5" fmla="*/ 943297 h 956744"/>
              <a:gd name="connsiteX6" fmla="*/ 726141 w 2024550"/>
              <a:gd name="connsiteY6" fmla="*/ 788656 h 956744"/>
              <a:gd name="connsiteX7" fmla="*/ 826994 w 2024550"/>
              <a:gd name="connsiteY7" fmla="*/ 439032 h 956744"/>
              <a:gd name="connsiteX8" fmla="*/ 961464 w 2024550"/>
              <a:gd name="connsiteY8" fmla="*/ 835720 h 956744"/>
              <a:gd name="connsiteX9" fmla="*/ 1143000 w 2024550"/>
              <a:gd name="connsiteY9" fmla="*/ 902956 h 956744"/>
              <a:gd name="connsiteX10" fmla="*/ 1203511 w 2024550"/>
              <a:gd name="connsiteY10" fmla="*/ 936573 h 956744"/>
              <a:gd name="connsiteX11" fmla="*/ 1243852 w 2024550"/>
              <a:gd name="connsiteY11" fmla="*/ 882785 h 956744"/>
              <a:gd name="connsiteX12" fmla="*/ 1337982 w 2024550"/>
              <a:gd name="connsiteY12" fmla="*/ 896232 h 956744"/>
              <a:gd name="connsiteX13" fmla="*/ 1459005 w 2024550"/>
              <a:gd name="connsiteY13" fmla="*/ 270944 h 956744"/>
              <a:gd name="connsiteX14" fmla="*/ 1627094 w 2024550"/>
              <a:gd name="connsiteY14" fmla="*/ 876062 h 956744"/>
              <a:gd name="connsiteX15" fmla="*/ 1775011 w 2024550"/>
              <a:gd name="connsiteY15" fmla="*/ 896232 h 956744"/>
              <a:gd name="connsiteX16" fmla="*/ 1815352 w 2024550"/>
              <a:gd name="connsiteY16" fmla="*/ 916403 h 956744"/>
              <a:gd name="connsiteX17" fmla="*/ 1909482 w 2024550"/>
              <a:gd name="connsiteY17" fmla="*/ 929850 h 956744"/>
              <a:gd name="connsiteX18" fmla="*/ 2010335 w 2024550"/>
              <a:gd name="connsiteY18" fmla="*/ 929850 h 956744"/>
              <a:gd name="connsiteX19" fmla="*/ 2023782 w 2024550"/>
              <a:gd name="connsiteY19" fmla="*/ 950020 h 956744"/>
              <a:gd name="connsiteX20" fmla="*/ 2023782 w 2024550"/>
              <a:gd name="connsiteY20" fmla="*/ 950020 h 956744"/>
              <a:gd name="connsiteX0" fmla="*/ 0 w 2024550"/>
              <a:gd name="connsiteY0" fmla="*/ 956744 h 956744"/>
              <a:gd name="connsiteX1" fmla="*/ 127746 w 2024550"/>
              <a:gd name="connsiteY1" fmla="*/ 822273 h 956744"/>
              <a:gd name="connsiteX2" fmla="*/ 268941 w 2024550"/>
              <a:gd name="connsiteY2" fmla="*/ 828997 h 956744"/>
              <a:gd name="connsiteX3" fmla="*/ 416858 w 2024550"/>
              <a:gd name="connsiteY3" fmla="*/ 2003 h 956744"/>
              <a:gd name="connsiteX4" fmla="*/ 558052 w 2024550"/>
              <a:gd name="connsiteY4" fmla="*/ 607120 h 956744"/>
              <a:gd name="connsiteX5" fmla="*/ 632011 w 2024550"/>
              <a:gd name="connsiteY5" fmla="*/ 943297 h 956744"/>
              <a:gd name="connsiteX6" fmla="*/ 726141 w 2024550"/>
              <a:gd name="connsiteY6" fmla="*/ 788656 h 956744"/>
              <a:gd name="connsiteX7" fmla="*/ 826994 w 2024550"/>
              <a:gd name="connsiteY7" fmla="*/ 439032 h 956744"/>
              <a:gd name="connsiteX8" fmla="*/ 961464 w 2024550"/>
              <a:gd name="connsiteY8" fmla="*/ 835720 h 956744"/>
              <a:gd name="connsiteX9" fmla="*/ 1143000 w 2024550"/>
              <a:gd name="connsiteY9" fmla="*/ 902956 h 956744"/>
              <a:gd name="connsiteX10" fmla="*/ 1203511 w 2024550"/>
              <a:gd name="connsiteY10" fmla="*/ 936573 h 956744"/>
              <a:gd name="connsiteX11" fmla="*/ 1243852 w 2024550"/>
              <a:gd name="connsiteY11" fmla="*/ 882785 h 956744"/>
              <a:gd name="connsiteX12" fmla="*/ 1337982 w 2024550"/>
              <a:gd name="connsiteY12" fmla="*/ 896232 h 956744"/>
              <a:gd name="connsiteX13" fmla="*/ 1459005 w 2024550"/>
              <a:gd name="connsiteY13" fmla="*/ 270944 h 956744"/>
              <a:gd name="connsiteX14" fmla="*/ 1627094 w 2024550"/>
              <a:gd name="connsiteY14" fmla="*/ 876062 h 956744"/>
              <a:gd name="connsiteX15" fmla="*/ 1775011 w 2024550"/>
              <a:gd name="connsiteY15" fmla="*/ 896232 h 956744"/>
              <a:gd name="connsiteX16" fmla="*/ 1815352 w 2024550"/>
              <a:gd name="connsiteY16" fmla="*/ 916403 h 956744"/>
              <a:gd name="connsiteX17" fmla="*/ 1909482 w 2024550"/>
              <a:gd name="connsiteY17" fmla="*/ 929850 h 956744"/>
              <a:gd name="connsiteX18" fmla="*/ 2010335 w 2024550"/>
              <a:gd name="connsiteY18" fmla="*/ 929850 h 956744"/>
              <a:gd name="connsiteX19" fmla="*/ 2023782 w 2024550"/>
              <a:gd name="connsiteY19" fmla="*/ 950020 h 956744"/>
              <a:gd name="connsiteX20" fmla="*/ 2023782 w 2024550"/>
              <a:gd name="connsiteY20" fmla="*/ 950020 h 956744"/>
              <a:gd name="connsiteX0" fmla="*/ 0 w 2024550"/>
              <a:gd name="connsiteY0" fmla="*/ 1003666 h 1003666"/>
              <a:gd name="connsiteX1" fmla="*/ 127746 w 2024550"/>
              <a:gd name="connsiteY1" fmla="*/ 869195 h 1003666"/>
              <a:gd name="connsiteX2" fmla="*/ 268941 w 2024550"/>
              <a:gd name="connsiteY2" fmla="*/ 875919 h 1003666"/>
              <a:gd name="connsiteX3" fmla="*/ 450476 w 2024550"/>
              <a:gd name="connsiteY3" fmla="*/ 1861 h 1003666"/>
              <a:gd name="connsiteX4" fmla="*/ 558052 w 2024550"/>
              <a:gd name="connsiteY4" fmla="*/ 654042 h 1003666"/>
              <a:gd name="connsiteX5" fmla="*/ 632011 w 2024550"/>
              <a:gd name="connsiteY5" fmla="*/ 990219 h 1003666"/>
              <a:gd name="connsiteX6" fmla="*/ 726141 w 2024550"/>
              <a:gd name="connsiteY6" fmla="*/ 835578 h 1003666"/>
              <a:gd name="connsiteX7" fmla="*/ 826994 w 2024550"/>
              <a:gd name="connsiteY7" fmla="*/ 485954 h 1003666"/>
              <a:gd name="connsiteX8" fmla="*/ 961464 w 2024550"/>
              <a:gd name="connsiteY8" fmla="*/ 882642 h 1003666"/>
              <a:gd name="connsiteX9" fmla="*/ 1143000 w 2024550"/>
              <a:gd name="connsiteY9" fmla="*/ 949878 h 1003666"/>
              <a:gd name="connsiteX10" fmla="*/ 1203511 w 2024550"/>
              <a:gd name="connsiteY10" fmla="*/ 983495 h 1003666"/>
              <a:gd name="connsiteX11" fmla="*/ 1243852 w 2024550"/>
              <a:gd name="connsiteY11" fmla="*/ 929707 h 1003666"/>
              <a:gd name="connsiteX12" fmla="*/ 1337982 w 2024550"/>
              <a:gd name="connsiteY12" fmla="*/ 943154 h 1003666"/>
              <a:gd name="connsiteX13" fmla="*/ 1459005 w 2024550"/>
              <a:gd name="connsiteY13" fmla="*/ 317866 h 1003666"/>
              <a:gd name="connsiteX14" fmla="*/ 1627094 w 2024550"/>
              <a:gd name="connsiteY14" fmla="*/ 922984 h 1003666"/>
              <a:gd name="connsiteX15" fmla="*/ 1775011 w 2024550"/>
              <a:gd name="connsiteY15" fmla="*/ 943154 h 1003666"/>
              <a:gd name="connsiteX16" fmla="*/ 1815352 w 2024550"/>
              <a:gd name="connsiteY16" fmla="*/ 963325 h 1003666"/>
              <a:gd name="connsiteX17" fmla="*/ 1909482 w 2024550"/>
              <a:gd name="connsiteY17" fmla="*/ 976772 h 1003666"/>
              <a:gd name="connsiteX18" fmla="*/ 2010335 w 2024550"/>
              <a:gd name="connsiteY18" fmla="*/ 976772 h 1003666"/>
              <a:gd name="connsiteX19" fmla="*/ 2023782 w 2024550"/>
              <a:gd name="connsiteY19" fmla="*/ 996942 h 1003666"/>
              <a:gd name="connsiteX20" fmla="*/ 2023782 w 2024550"/>
              <a:gd name="connsiteY20" fmla="*/ 996942 h 100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4550" h="1003666">
                <a:moveTo>
                  <a:pt x="0" y="1003666"/>
                </a:moveTo>
                <a:cubicBezTo>
                  <a:pt x="24653" y="996943"/>
                  <a:pt x="82923" y="890486"/>
                  <a:pt x="127746" y="869195"/>
                </a:cubicBezTo>
                <a:cubicBezTo>
                  <a:pt x="172570" y="847904"/>
                  <a:pt x="215153" y="1020475"/>
                  <a:pt x="268941" y="875919"/>
                </a:cubicBezTo>
                <a:cubicBezTo>
                  <a:pt x="322729" y="731363"/>
                  <a:pt x="402291" y="38840"/>
                  <a:pt x="450476" y="1861"/>
                </a:cubicBezTo>
                <a:cubicBezTo>
                  <a:pt x="498661" y="-35118"/>
                  <a:pt x="527796" y="489316"/>
                  <a:pt x="558052" y="654042"/>
                </a:cubicBezTo>
                <a:cubicBezTo>
                  <a:pt x="588308" y="818768"/>
                  <a:pt x="603996" y="959963"/>
                  <a:pt x="632011" y="990219"/>
                </a:cubicBezTo>
                <a:cubicBezTo>
                  <a:pt x="660026" y="1020475"/>
                  <a:pt x="693644" y="919622"/>
                  <a:pt x="726141" y="835578"/>
                </a:cubicBezTo>
                <a:cubicBezTo>
                  <a:pt x="758638" y="751534"/>
                  <a:pt x="787774" y="478110"/>
                  <a:pt x="826994" y="485954"/>
                </a:cubicBezTo>
                <a:cubicBezTo>
                  <a:pt x="866215" y="493798"/>
                  <a:pt x="908796" y="805321"/>
                  <a:pt x="961464" y="882642"/>
                </a:cubicBezTo>
                <a:cubicBezTo>
                  <a:pt x="1014132" y="959963"/>
                  <a:pt x="1102659" y="933069"/>
                  <a:pt x="1143000" y="949878"/>
                </a:cubicBezTo>
                <a:cubicBezTo>
                  <a:pt x="1183341" y="966687"/>
                  <a:pt x="1186702" y="986857"/>
                  <a:pt x="1203511" y="983495"/>
                </a:cubicBezTo>
                <a:cubicBezTo>
                  <a:pt x="1220320" y="980133"/>
                  <a:pt x="1221440" y="936430"/>
                  <a:pt x="1243852" y="929707"/>
                </a:cubicBezTo>
                <a:cubicBezTo>
                  <a:pt x="1266264" y="922984"/>
                  <a:pt x="1302123" y="1045127"/>
                  <a:pt x="1337982" y="943154"/>
                </a:cubicBezTo>
                <a:cubicBezTo>
                  <a:pt x="1373841" y="841181"/>
                  <a:pt x="1410820" y="321228"/>
                  <a:pt x="1459005" y="317866"/>
                </a:cubicBezTo>
                <a:cubicBezTo>
                  <a:pt x="1507190" y="314504"/>
                  <a:pt x="1574426" y="818770"/>
                  <a:pt x="1627094" y="922984"/>
                </a:cubicBezTo>
                <a:cubicBezTo>
                  <a:pt x="1679762" y="1027198"/>
                  <a:pt x="1743635" y="936431"/>
                  <a:pt x="1775011" y="943154"/>
                </a:cubicBezTo>
                <a:cubicBezTo>
                  <a:pt x="1806387" y="949877"/>
                  <a:pt x="1792940" y="957722"/>
                  <a:pt x="1815352" y="963325"/>
                </a:cubicBezTo>
                <a:cubicBezTo>
                  <a:pt x="1837764" y="968928"/>
                  <a:pt x="1876985" y="974531"/>
                  <a:pt x="1909482" y="976772"/>
                </a:cubicBezTo>
                <a:cubicBezTo>
                  <a:pt x="1941979" y="979013"/>
                  <a:pt x="2010335" y="976772"/>
                  <a:pt x="2010335" y="976772"/>
                </a:cubicBezTo>
                <a:cubicBezTo>
                  <a:pt x="2029385" y="980134"/>
                  <a:pt x="2023782" y="996942"/>
                  <a:pt x="2023782" y="996942"/>
                </a:cubicBezTo>
                <a:lnTo>
                  <a:pt x="2023782" y="996942"/>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BB91FC3D-74F8-432C-8447-2F7C9746A2A9}"/>
              </a:ext>
            </a:extLst>
          </p:cNvPr>
          <p:cNvGrpSpPr/>
          <p:nvPr/>
        </p:nvGrpSpPr>
        <p:grpSpPr>
          <a:xfrm>
            <a:off x="6588424" y="4133103"/>
            <a:ext cx="2366454" cy="2212042"/>
            <a:chOff x="6535890" y="4150817"/>
            <a:chExt cx="2366454" cy="2212042"/>
          </a:xfrm>
        </p:grpSpPr>
        <p:sp>
          <p:nvSpPr>
            <p:cNvPr id="27" name="Oval 26">
              <a:extLst>
                <a:ext uri="{FF2B5EF4-FFF2-40B4-BE49-F238E27FC236}">
                  <a16:creationId xmlns:a16="http://schemas.microsoft.com/office/drawing/2014/main" id="{D1628A0A-EBC5-4933-9B9E-9D00D7AA3D04}"/>
                </a:ext>
              </a:extLst>
            </p:cNvPr>
            <p:cNvSpPr/>
            <p:nvPr/>
          </p:nvSpPr>
          <p:spPr>
            <a:xfrm>
              <a:off x="7116667" y="4520149"/>
              <a:ext cx="1425388" cy="1425388"/>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7D32300-5665-450E-8EF3-A3CFEBB52BB4}"/>
                </a:ext>
              </a:extLst>
            </p:cNvPr>
            <p:cNvSpPr/>
            <p:nvPr/>
          </p:nvSpPr>
          <p:spPr>
            <a:xfrm>
              <a:off x="7353111" y="4766716"/>
              <a:ext cx="952500" cy="95250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4C92968-C7FD-417D-85CA-A54569EFF267}"/>
                </a:ext>
              </a:extLst>
            </p:cNvPr>
            <p:cNvSpPr/>
            <p:nvPr/>
          </p:nvSpPr>
          <p:spPr>
            <a:xfrm>
              <a:off x="7606828" y="5020433"/>
              <a:ext cx="445066" cy="445066"/>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4539C02-1720-4865-925E-FE816CA2415A}"/>
                </a:ext>
              </a:extLst>
            </p:cNvPr>
            <p:cNvCxnSpPr>
              <a:cxnSpLocks/>
              <a:stCxn id="27" idx="2"/>
              <a:endCxn id="27" idx="6"/>
            </p:cNvCxnSpPr>
            <p:nvPr/>
          </p:nvCxnSpPr>
          <p:spPr>
            <a:xfrm>
              <a:off x="7116667" y="5232843"/>
              <a:ext cx="1425388" cy="0"/>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BFDB9A7-2995-40EE-A207-1F7282485DB2}"/>
                </a:ext>
              </a:extLst>
            </p:cNvPr>
            <p:cNvCxnSpPr>
              <a:cxnSpLocks/>
              <a:stCxn id="27" idx="0"/>
              <a:endCxn id="27" idx="4"/>
            </p:cNvCxnSpPr>
            <p:nvPr/>
          </p:nvCxnSpPr>
          <p:spPr>
            <a:xfrm>
              <a:off x="7829361" y="4520149"/>
              <a:ext cx="0" cy="1425388"/>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803293B-226A-4B01-AFFA-5560EDBD0CAF}"/>
                </a:ext>
              </a:extLst>
            </p:cNvPr>
            <p:cNvSpPr/>
            <p:nvPr/>
          </p:nvSpPr>
          <p:spPr>
            <a:xfrm>
              <a:off x="8147806" y="4580343"/>
              <a:ext cx="130810" cy="1308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E4ABEBB-035E-4382-AA52-5022865CEAD6}"/>
                </a:ext>
              </a:extLst>
            </p:cNvPr>
            <p:cNvSpPr/>
            <p:nvPr/>
          </p:nvSpPr>
          <p:spPr>
            <a:xfrm>
              <a:off x="8085604" y="5527174"/>
              <a:ext cx="130810" cy="1308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E0CDB9B-3DDC-4F2E-8D88-7D3A5A35D4DB}"/>
                </a:ext>
              </a:extLst>
            </p:cNvPr>
            <p:cNvSpPr/>
            <p:nvPr/>
          </p:nvSpPr>
          <p:spPr>
            <a:xfrm>
              <a:off x="7580329" y="5291110"/>
              <a:ext cx="130810" cy="130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4D9208FC-46EE-46A9-A7C4-044B4BEB7D59}"/>
                </a:ext>
              </a:extLst>
            </p:cNvPr>
            <p:cNvSpPr txBox="1"/>
            <p:nvPr/>
          </p:nvSpPr>
          <p:spPr>
            <a:xfrm>
              <a:off x="8533332" y="5048177"/>
              <a:ext cx="369012" cy="369332"/>
            </a:xfrm>
            <a:prstGeom prst="rect">
              <a:avLst/>
            </a:prstGeom>
            <a:noFill/>
          </p:spPr>
          <p:txBody>
            <a:bodyPr wrap="none" rtlCol="0">
              <a:spAutoFit/>
            </a:bodyPr>
            <a:lstStyle/>
            <a:p>
              <a:r>
                <a:rPr lang="en-US" sz="1600" dirty="0"/>
                <a:t>0</a:t>
              </a:r>
              <a:r>
                <a:rPr lang="en-US" dirty="0"/>
                <a:t>°</a:t>
              </a:r>
              <a:endParaRPr lang="en-US" sz="1600" dirty="0"/>
            </a:p>
          </p:txBody>
        </p:sp>
        <p:sp>
          <p:nvSpPr>
            <p:cNvPr id="66" name="TextBox 65">
              <a:extLst>
                <a:ext uri="{FF2B5EF4-FFF2-40B4-BE49-F238E27FC236}">
                  <a16:creationId xmlns:a16="http://schemas.microsoft.com/office/drawing/2014/main" id="{54573112-B0D4-4FD4-B540-C63CE00FC83E}"/>
                </a:ext>
              </a:extLst>
            </p:cNvPr>
            <p:cNvSpPr txBox="1"/>
            <p:nvPr/>
          </p:nvSpPr>
          <p:spPr>
            <a:xfrm>
              <a:off x="7595964" y="4150817"/>
              <a:ext cx="494046" cy="369332"/>
            </a:xfrm>
            <a:prstGeom prst="rect">
              <a:avLst/>
            </a:prstGeom>
            <a:noFill/>
          </p:spPr>
          <p:txBody>
            <a:bodyPr wrap="none" rtlCol="0">
              <a:spAutoFit/>
            </a:bodyPr>
            <a:lstStyle/>
            <a:p>
              <a:r>
                <a:rPr lang="en-US" sz="1600" dirty="0"/>
                <a:t>90</a:t>
              </a:r>
              <a:r>
                <a:rPr lang="en-US" dirty="0"/>
                <a:t>°</a:t>
              </a:r>
              <a:endParaRPr lang="en-US" sz="1600" dirty="0"/>
            </a:p>
          </p:txBody>
        </p:sp>
        <p:sp>
          <p:nvSpPr>
            <p:cNvPr id="69" name="TextBox 68">
              <a:extLst>
                <a:ext uri="{FF2B5EF4-FFF2-40B4-BE49-F238E27FC236}">
                  <a16:creationId xmlns:a16="http://schemas.microsoft.com/office/drawing/2014/main" id="{2B86D257-2B93-4F3B-9743-D66B0D74750B}"/>
                </a:ext>
              </a:extLst>
            </p:cNvPr>
            <p:cNvSpPr txBox="1"/>
            <p:nvPr/>
          </p:nvSpPr>
          <p:spPr>
            <a:xfrm>
              <a:off x="7525431" y="5993527"/>
              <a:ext cx="619080" cy="369332"/>
            </a:xfrm>
            <a:prstGeom prst="rect">
              <a:avLst/>
            </a:prstGeom>
            <a:noFill/>
          </p:spPr>
          <p:txBody>
            <a:bodyPr wrap="none" rtlCol="0">
              <a:spAutoFit/>
            </a:bodyPr>
            <a:lstStyle/>
            <a:p>
              <a:r>
                <a:rPr lang="en-US" sz="1600" dirty="0"/>
                <a:t>270</a:t>
              </a:r>
              <a:r>
                <a:rPr lang="en-US" dirty="0"/>
                <a:t>°</a:t>
              </a:r>
              <a:endParaRPr lang="en-US" sz="1600" dirty="0"/>
            </a:p>
          </p:txBody>
        </p:sp>
        <p:sp>
          <p:nvSpPr>
            <p:cNvPr id="70" name="TextBox 69">
              <a:extLst>
                <a:ext uri="{FF2B5EF4-FFF2-40B4-BE49-F238E27FC236}">
                  <a16:creationId xmlns:a16="http://schemas.microsoft.com/office/drawing/2014/main" id="{3A1ED16F-A5FC-462B-8F49-12C95090AA56}"/>
                </a:ext>
              </a:extLst>
            </p:cNvPr>
            <p:cNvSpPr txBox="1"/>
            <p:nvPr/>
          </p:nvSpPr>
          <p:spPr>
            <a:xfrm>
              <a:off x="6535890" y="5059289"/>
              <a:ext cx="619080" cy="369332"/>
            </a:xfrm>
            <a:prstGeom prst="rect">
              <a:avLst/>
            </a:prstGeom>
            <a:noFill/>
          </p:spPr>
          <p:txBody>
            <a:bodyPr wrap="none" rtlCol="0">
              <a:spAutoFit/>
            </a:bodyPr>
            <a:lstStyle/>
            <a:p>
              <a:r>
                <a:rPr lang="en-US" sz="1600" dirty="0"/>
                <a:t>180</a:t>
              </a:r>
              <a:r>
                <a:rPr lang="en-US" dirty="0"/>
                <a:t>°</a:t>
              </a:r>
              <a:endParaRPr lang="en-US" sz="1600" dirty="0"/>
            </a:p>
          </p:txBody>
        </p:sp>
      </p:grpSp>
    </p:spTree>
    <p:extLst>
      <p:ext uri="{BB962C8B-B14F-4D97-AF65-F5344CB8AC3E}">
        <p14:creationId xmlns:p14="http://schemas.microsoft.com/office/powerpoint/2010/main" val="22984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84B700D-BED9-45E2-8D90-AFC026A9D130}"/>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61F80394-E1C2-45F9-9C4A-3595A3ECF9CE}"/>
              </a:ext>
            </a:extLst>
          </p:cNvPr>
          <p:cNvSpPr>
            <a:spLocks noGrp="1"/>
          </p:cNvSpPr>
          <p:nvPr>
            <p:ph type="title"/>
          </p:nvPr>
        </p:nvSpPr>
        <p:spPr/>
        <p:txBody>
          <a:bodyPr/>
          <a:lstStyle/>
          <a:p>
            <a:r>
              <a:rPr lang="en-US" dirty="0"/>
              <a:t>Phase to the rescue</a:t>
            </a:r>
          </a:p>
        </p:txBody>
      </p:sp>
      <p:sp>
        <p:nvSpPr>
          <p:cNvPr id="4" name="Slide Number Placeholder 3">
            <a:extLst>
              <a:ext uri="{FF2B5EF4-FFF2-40B4-BE49-F238E27FC236}">
                <a16:creationId xmlns:a16="http://schemas.microsoft.com/office/drawing/2014/main" id="{018F882A-8E3D-4F0F-A7DD-F461E56165DA}"/>
              </a:ext>
            </a:extLst>
          </p:cNvPr>
          <p:cNvSpPr>
            <a:spLocks noGrp="1"/>
          </p:cNvSpPr>
          <p:nvPr>
            <p:ph type="sldNum" sz="quarter" idx="12"/>
          </p:nvPr>
        </p:nvSpPr>
        <p:spPr/>
        <p:txBody>
          <a:bodyPr/>
          <a:lstStyle/>
          <a:p>
            <a:fld id="{2613B20D-9B73-4C13-A358-2357A5C96DDA}" type="slidenum">
              <a:rPr lang="en-US" smtClean="0"/>
              <a:t>38</a:t>
            </a:fld>
            <a:endParaRPr lang="en-US" dirty="0"/>
          </a:p>
        </p:txBody>
      </p:sp>
      <p:pic>
        <p:nvPicPr>
          <p:cNvPr id="6" name="Picture 5">
            <a:extLst>
              <a:ext uri="{FF2B5EF4-FFF2-40B4-BE49-F238E27FC236}">
                <a16:creationId xmlns:a16="http://schemas.microsoft.com/office/drawing/2014/main" id="{3CA271D5-78A1-40A3-9B00-D2A43904B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741" y="1709893"/>
            <a:ext cx="7811572" cy="4121137"/>
          </a:xfrm>
          <a:prstGeom prst="rect">
            <a:avLst/>
          </a:prstGeom>
        </p:spPr>
      </p:pic>
      <p:grpSp>
        <p:nvGrpSpPr>
          <p:cNvPr id="19" name="Group 18">
            <a:extLst>
              <a:ext uri="{FF2B5EF4-FFF2-40B4-BE49-F238E27FC236}">
                <a16:creationId xmlns:a16="http://schemas.microsoft.com/office/drawing/2014/main" id="{C9BBC05B-3718-48E8-83C3-3F9DD719D91D}"/>
              </a:ext>
            </a:extLst>
          </p:cNvPr>
          <p:cNvGrpSpPr/>
          <p:nvPr/>
        </p:nvGrpSpPr>
        <p:grpSpPr>
          <a:xfrm>
            <a:off x="2151529" y="4946922"/>
            <a:ext cx="8441851" cy="1067354"/>
            <a:chOff x="2151529" y="5303284"/>
            <a:chExt cx="8441851" cy="1067354"/>
          </a:xfrm>
        </p:grpSpPr>
        <p:grpSp>
          <p:nvGrpSpPr>
            <p:cNvPr id="20" name="Group 19">
              <a:extLst>
                <a:ext uri="{FF2B5EF4-FFF2-40B4-BE49-F238E27FC236}">
                  <a16:creationId xmlns:a16="http://schemas.microsoft.com/office/drawing/2014/main" id="{282FABAC-9A94-476A-A515-35048190185D}"/>
                </a:ext>
              </a:extLst>
            </p:cNvPr>
            <p:cNvGrpSpPr/>
            <p:nvPr/>
          </p:nvGrpSpPr>
          <p:grpSpPr>
            <a:xfrm>
              <a:off x="2151529" y="5303284"/>
              <a:ext cx="8441851" cy="1067354"/>
              <a:chOff x="2151529" y="5303284"/>
              <a:chExt cx="8441851" cy="1067354"/>
            </a:xfrm>
          </p:grpSpPr>
          <p:sp>
            <p:nvSpPr>
              <p:cNvPr id="22" name="Rectangle 21">
                <a:extLst>
                  <a:ext uri="{FF2B5EF4-FFF2-40B4-BE49-F238E27FC236}">
                    <a16:creationId xmlns:a16="http://schemas.microsoft.com/office/drawing/2014/main" id="{EEF85BA2-AE1E-49BA-A5CC-CFA77E96561C}"/>
                  </a:ext>
                </a:extLst>
              </p:cNvPr>
              <p:cNvSpPr/>
              <p:nvPr/>
            </p:nvSpPr>
            <p:spPr>
              <a:xfrm>
                <a:off x="2735344" y="5569048"/>
                <a:ext cx="7624714"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1170546-5332-4C93-A449-E24AF413CBAC}"/>
                  </a:ext>
                </a:extLst>
              </p:cNvPr>
              <p:cNvSpPr/>
              <p:nvPr/>
            </p:nvSpPr>
            <p:spPr>
              <a:xfrm>
                <a:off x="2151529" y="5410200"/>
                <a:ext cx="8441851" cy="96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01FBBEB3-CF28-4E9E-9739-6B76296D71F9}"/>
                  </a:ext>
                </a:extLst>
              </p:cNvPr>
              <p:cNvSpPr txBox="1"/>
              <p:nvPr/>
            </p:nvSpPr>
            <p:spPr>
              <a:xfrm>
                <a:off x="2601682" y="5303284"/>
                <a:ext cx="372218" cy="461665"/>
              </a:xfrm>
              <a:prstGeom prst="rect">
                <a:avLst/>
              </a:prstGeom>
              <a:noFill/>
            </p:spPr>
            <p:txBody>
              <a:bodyPr wrap="none" rtlCol="0">
                <a:spAutoFit/>
              </a:bodyPr>
              <a:lstStyle/>
              <a:p>
                <a:r>
                  <a:rPr lang="en-US" sz="2400" dirty="0"/>
                  <a:t>0</a:t>
                </a:r>
              </a:p>
            </p:txBody>
          </p:sp>
          <p:sp>
            <p:nvSpPr>
              <p:cNvPr id="25" name="TextBox 24">
                <a:extLst>
                  <a:ext uri="{FF2B5EF4-FFF2-40B4-BE49-F238E27FC236}">
                    <a16:creationId xmlns:a16="http://schemas.microsoft.com/office/drawing/2014/main" id="{2317B499-2CEE-4D1D-AC51-EB403F0C1398}"/>
                  </a:ext>
                </a:extLst>
              </p:cNvPr>
              <p:cNvSpPr txBox="1"/>
              <p:nvPr/>
            </p:nvSpPr>
            <p:spPr>
              <a:xfrm>
                <a:off x="4380974" y="5328590"/>
                <a:ext cx="559769" cy="461665"/>
              </a:xfrm>
              <a:prstGeom prst="rect">
                <a:avLst/>
              </a:prstGeom>
              <a:noFill/>
            </p:spPr>
            <p:txBody>
              <a:bodyPr wrap="none" rtlCol="0">
                <a:spAutoFit/>
              </a:bodyPr>
              <a:lstStyle/>
              <a:p>
                <a:r>
                  <a:rPr lang="en-US" sz="2400" dirty="0"/>
                  <a:t>10</a:t>
                </a:r>
              </a:p>
            </p:txBody>
          </p:sp>
          <p:sp>
            <p:nvSpPr>
              <p:cNvPr id="27" name="TextBox 26">
                <a:extLst>
                  <a:ext uri="{FF2B5EF4-FFF2-40B4-BE49-F238E27FC236}">
                    <a16:creationId xmlns:a16="http://schemas.microsoft.com/office/drawing/2014/main" id="{4E327205-34AE-4F85-BDAD-516A4EB2C833}"/>
                  </a:ext>
                </a:extLst>
              </p:cNvPr>
              <p:cNvSpPr txBox="1"/>
              <p:nvPr/>
            </p:nvSpPr>
            <p:spPr>
              <a:xfrm>
                <a:off x="6691490" y="5316288"/>
                <a:ext cx="559769" cy="461665"/>
              </a:xfrm>
              <a:prstGeom prst="rect">
                <a:avLst/>
              </a:prstGeom>
              <a:noFill/>
            </p:spPr>
            <p:txBody>
              <a:bodyPr wrap="none" rtlCol="0">
                <a:spAutoFit/>
              </a:bodyPr>
              <a:lstStyle/>
              <a:p>
                <a:r>
                  <a:rPr lang="en-US" sz="2400" dirty="0"/>
                  <a:t>20</a:t>
                </a:r>
              </a:p>
            </p:txBody>
          </p:sp>
          <p:sp>
            <p:nvSpPr>
              <p:cNvPr id="28" name="TextBox 27">
                <a:extLst>
                  <a:ext uri="{FF2B5EF4-FFF2-40B4-BE49-F238E27FC236}">
                    <a16:creationId xmlns:a16="http://schemas.microsoft.com/office/drawing/2014/main" id="{DAAC1C01-BCCB-420F-BBF9-FD07BCB4FF34}"/>
                  </a:ext>
                </a:extLst>
              </p:cNvPr>
              <p:cNvSpPr txBox="1"/>
              <p:nvPr/>
            </p:nvSpPr>
            <p:spPr>
              <a:xfrm>
                <a:off x="8710253" y="5338761"/>
                <a:ext cx="559769" cy="461665"/>
              </a:xfrm>
              <a:prstGeom prst="rect">
                <a:avLst/>
              </a:prstGeom>
              <a:noFill/>
            </p:spPr>
            <p:txBody>
              <a:bodyPr wrap="none" rtlCol="0">
                <a:spAutoFit/>
              </a:bodyPr>
              <a:lstStyle/>
              <a:p>
                <a:r>
                  <a:rPr lang="en-US" sz="2400" dirty="0"/>
                  <a:t>30</a:t>
                </a:r>
              </a:p>
            </p:txBody>
          </p:sp>
        </p:grpSp>
        <p:sp>
          <p:nvSpPr>
            <p:cNvPr id="21" name="TextBox 20">
              <a:extLst>
                <a:ext uri="{FF2B5EF4-FFF2-40B4-BE49-F238E27FC236}">
                  <a16:creationId xmlns:a16="http://schemas.microsoft.com/office/drawing/2014/main" id="{85154BA8-AFFF-437C-99A5-0D2F27429745}"/>
                </a:ext>
              </a:extLst>
            </p:cNvPr>
            <p:cNvSpPr txBox="1"/>
            <p:nvPr/>
          </p:nvSpPr>
          <p:spPr>
            <a:xfrm>
              <a:off x="4508065" y="5690092"/>
              <a:ext cx="3175869" cy="461665"/>
            </a:xfrm>
            <a:prstGeom prst="rect">
              <a:avLst/>
            </a:prstGeom>
            <a:noFill/>
          </p:spPr>
          <p:txBody>
            <a:bodyPr wrap="none" rtlCol="0">
              <a:spAutoFit/>
            </a:bodyPr>
            <a:lstStyle/>
            <a:p>
              <a:r>
                <a:rPr lang="en-US" sz="2400" dirty="0"/>
                <a:t>Time (nanoseconds)</a:t>
              </a:r>
            </a:p>
          </p:txBody>
        </p:sp>
      </p:grpSp>
      <p:sp>
        <p:nvSpPr>
          <p:cNvPr id="7" name="TextBox 6">
            <a:extLst>
              <a:ext uri="{FF2B5EF4-FFF2-40B4-BE49-F238E27FC236}">
                <a16:creationId xmlns:a16="http://schemas.microsoft.com/office/drawing/2014/main" id="{73A37762-56D8-46DE-B3FE-C0046328A089}"/>
              </a:ext>
            </a:extLst>
          </p:cNvPr>
          <p:cNvSpPr txBox="1"/>
          <p:nvPr/>
        </p:nvSpPr>
        <p:spPr>
          <a:xfrm>
            <a:off x="1585518" y="5831030"/>
            <a:ext cx="9768281" cy="461665"/>
          </a:xfrm>
          <a:prstGeom prst="rect">
            <a:avLst/>
          </a:prstGeom>
          <a:solidFill>
            <a:schemeClr val="bg1">
              <a:lumMod val="85000"/>
            </a:schemeClr>
          </a:solidFill>
        </p:spPr>
        <p:txBody>
          <a:bodyPr wrap="square" rtlCol="0">
            <a:spAutoFit/>
          </a:bodyPr>
          <a:lstStyle/>
          <a:p>
            <a:pPr algn="ctr"/>
            <a:r>
              <a:rPr lang="en-US" sz="2400" dirty="0"/>
              <a:t>Phase is more stable</a:t>
            </a:r>
          </a:p>
        </p:txBody>
      </p:sp>
    </p:spTree>
    <p:extLst>
      <p:ext uri="{BB962C8B-B14F-4D97-AF65-F5344CB8AC3E}">
        <p14:creationId xmlns:p14="http://schemas.microsoft.com/office/powerpoint/2010/main" val="62692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35F3C8-DF97-4C6B-8947-0B07F58BB8BC}"/>
              </a:ext>
            </a:extLst>
          </p:cNvPr>
          <p:cNvSpPr/>
          <p:nvPr/>
        </p:nvSpPr>
        <p:spPr>
          <a:xfrm>
            <a:off x="4281489" y="1825625"/>
            <a:ext cx="2809874" cy="3015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03">
            <a:extLst>
              <a:ext uri="{FF2B5EF4-FFF2-40B4-BE49-F238E27FC236}">
                <a16:creationId xmlns:a16="http://schemas.microsoft.com/office/drawing/2014/main" id="{2BF28B4F-45BB-4457-8561-DFFE3EAE4DAA}"/>
              </a:ext>
            </a:extLst>
          </p:cNvPr>
          <p:cNvGrpSpPr>
            <a:grpSpLocks noChangeAspect="1"/>
          </p:cNvGrpSpPr>
          <p:nvPr/>
        </p:nvGrpSpPr>
        <p:grpSpPr bwMode="auto">
          <a:xfrm>
            <a:off x="1243012" y="1420812"/>
            <a:ext cx="9705975" cy="4935538"/>
            <a:chOff x="1840" y="632"/>
            <a:chExt cx="6114" cy="3109"/>
          </a:xfrm>
        </p:grpSpPr>
        <p:sp>
          <p:nvSpPr>
            <p:cNvPr id="35" name="AutoShape 102">
              <a:extLst>
                <a:ext uri="{FF2B5EF4-FFF2-40B4-BE49-F238E27FC236}">
                  <a16:creationId xmlns:a16="http://schemas.microsoft.com/office/drawing/2014/main" id="{F809426A-E226-4BBC-B9CB-ACB2C1C7459B}"/>
                </a:ext>
              </a:extLst>
            </p:cNvPr>
            <p:cNvSpPr>
              <a:spLocks noChangeAspect="1" noChangeArrowheads="1" noTextEdit="1"/>
            </p:cNvSpPr>
            <p:nvPr/>
          </p:nvSpPr>
          <p:spPr bwMode="auto">
            <a:xfrm>
              <a:off x="1840" y="632"/>
              <a:ext cx="6112" cy="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04">
              <a:extLst>
                <a:ext uri="{FF2B5EF4-FFF2-40B4-BE49-F238E27FC236}">
                  <a16:creationId xmlns:a16="http://schemas.microsoft.com/office/drawing/2014/main" id="{CB8D0640-5511-43AB-84D5-665DC8CB1285}"/>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5">
              <a:extLst>
                <a:ext uri="{FF2B5EF4-FFF2-40B4-BE49-F238E27FC236}">
                  <a16:creationId xmlns:a16="http://schemas.microsoft.com/office/drawing/2014/main" id="{AB8C1056-2BB6-4279-AF55-DB75EB33F18B}"/>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106">
              <a:extLst>
                <a:ext uri="{FF2B5EF4-FFF2-40B4-BE49-F238E27FC236}">
                  <a16:creationId xmlns:a16="http://schemas.microsoft.com/office/drawing/2014/main" id="{A44CF57D-38A3-45C4-BFA3-EC4C94A3566F}"/>
                </a:ext>
              </a:extLst>
            </p:cNvPr>
            <p:cNvSpPr>
              <a:spLocks noChangeArrowheads="1"/>
            </p:cNvSpPr>
            <p:nvPr/>
          </p:nvSpPr>
          <p:spPr bwMode="auto">
            <a:xfrm>
              <a:off x="2635" y="860"/>
              <a:ext cx="4738" cy="2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07">
              <a:extLst>
                <a:ext uri="{FF2B5EF4-FFF2-40B4-BE49-F238E27FC236}">
                  <a16:creationId xmlns:a16="http://schemas.microsoft.com/office/drawing/2014/main" id="{36C4D2D8-2545-4F2A-AED8-037EE13B939D}"/>
                </a:ext>
              </a:extLst>
            </p:cNvPr>
            <p:cNvSpPr>
              <a:spLocks noChangeShapeType="1"/>
            </p:cNvSpPr>
            <p:nvPr/>
          </p:nvSpPr>
          <p:spPr bwMode="auto">
            <a:xfrm>
              <a:off x="2635" y="3064"/>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108">
              <a:extLst>
                <a:ext uri="{FF2B5EF4-FFF2-40B4-BE49-F238E27FC236}">
                  <a16:creationId xmlns:a16="http://schemas.microsoft.com/office/drawing/2014/main" id="{90E12472-CED3-494C-BA57-E37976FE9B91}"/>
                </a:ext>
              </a:extLst>
            </p:cNvPr>
            <p:cNvSpPr>
              <a:spLocks noChangeShapeType="1"/>
            </p:cNvSpPr>
            <p:nvPr/>
          </p:nvSpPr>
          <p:spPr bwMode="auto">
            <a:xfrm>
              <a:off x="2635" y="860"/>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109">
              <a:extLst>
                <a:ext uri="{FF2B5EF4-FFF2-40B4-BE49-F238E27FC236}">
                  <a16:creationId xmlns:a16="http://schemas.microsoft.com/office/drawing/2014/main" id="{FA212030-99DD-49FB-A336-719BA48ABD58}"/>
                </a:ext>
              </a:extLst>
            </p:cNvPr>
            <p:cNvSpPr>
              <a:spLocks noChangeShapeType="1"/>
            </p:cNvSpPr>
            <p:nvPr/>
          </p:nvSpPr>
          <p:spPr bwMode="auto">
            <a:xfrm flipV="1">
              <a:off x="2635"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110">
              <a:extLst>
                <a:ext uri="{FF2B5EF4-FFF2-40B4-BE49-F238E27FC236}">
                  <a16:creationId xmlns:a16="http://schemas.microsoft.com/office/drawing/2014/main" id="{B679CE1E-0157-42E4-8CA7-883025F162A4}"/>
                </a:ext>
              </a:extLst>
            </p:cNvPr>
            <p:cNvSpPr>
              <a:spLocks noChangeShapeType="1"/>
            </p:cNvSpPr>
            <p:nvPr/>
          </p:nvSpPr>
          <p:spPr bwMode="auto">
            <a:xfrm flipV="1">
              <a:off x="381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11">
              <a:extLst>
                <a:ext uri="{FF2B5EF4-FFF2-40B4-BE49-F238E27FC236}">
                  <a16:creationId xmlns:a16="http://schemas.microsoft.com/office/drawing/2014/main" id="{19BF1042-FE98-454A-B71A-BC807BAB8F82}"/>
                </a:ext>
              </a:extLst>
            </p:cNvPr>
            <p:cNvSpPr>
              <a:spLocks noChangeShapeType="1"/>
            </p:cNvSpPr>
            <p:nvPr/>
          </p:nvSpPr>
          <p:spPr bwMode="auto">
            <a:xfrm flipV="1">
              <a:off x="5004"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12">
              <a:extLst>
                <a:ext uri="{FF2B5EF4-FFF2-40B4-BE49-F238E27FC236}">
                  <a16:creationId xmlns:a16="http://schemas.microsoft.com/office/drawing/2014/main" id="{848E1B1E-BF74-483C-965A-77E37CC29F6E}"/>
                </a:ext>
              </a:extLst>
            </p:cNvPr>
            <p:cNvSpPr>
              <a:spLocks noChangeShapeType="1"/>
            </p:cNvSpPr>
            <p:nvPr/>
          </p:nvSpPr>
          <p:spPr bwMode="auto">
            <a:xfrm flipV="1">
              <a:off x="618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113">
              <a:extLst>
                <a:ext uri="{FF2B5EF4-FFF2-40B4-BE49-F238E27FC236}">
                  <a16:creationId xmlns:a16="http://schemas.microsoft.com/office/drawing/2014/main" id="{90DD6A9C-81CB-4F20-ABC3-B2F948B3FBC9}"/>
                </a:ext>
              </a:extLst>
            </p:cNvPr>
            <p:cNvSpPr>
              <a:spLocks noChangeShapeType="1"/>
            </p:cNvSpPr>
            <p:nvPr/>
          </p:nvSpPr>
          <p:spPr bwMode="auto">
            <a:xfrm flipV="1">
              <a:off x="7373"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114">
              <a:extLst>
                <a:ext uri="{FF2B5EF4-FFF2-40B4-BE49-F238E27FC236}">
                  <a16:creationId xmlns:a16="http://schemas.microsoft.com/office/drawing/2014/main" id="{A21ADBF9-EB39-4328-A571-587F1884ED25}"/>
                </a:ext>
              </a:extLst>
            </p:cNvPr>
            <p:cNvSpPr>
              <a:spLocks noChangeShapeType="1"/>
            </p:cNvSpPr>
            <p:nvPr/>
          </p:nvSpPr>
          <p:spPr bwMode="auto">
            <a:xfrm>
              <a:off x="2635"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115">
              <a:extLst>
                <a:ext uri="{FF2B5EF4-FFF2-40B4-BE49-F238E27FC236}">
                  <a16:creationId xmlns:a16="http://schemas.microsoft.com/office/drawing/2014/main" id="{4F85D9B0-9F52-44B1-8F0C-04D3C3250A19}"/>
                </a:ext>
              </a:extLst>
            </p:cNvPr>
            <p:cNvSpPr>
              <a:spLocks noChangeShapeType="1"/>
            </p:cNvSpPr>
            <p:nvPr/>
          </p:nvSpPr>
          <p:spPr bwMode="auto">
            <a:xfrm>
              <a:off x="381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16">
              <a:extLst>
                <a:ext uri="{FF2B5EF4-FFF2-40B4-BE49-F238E27FC236}">
                  <a16:creationId xmlns:a16="http://schemas.microsoft.com/office/drawing/2014/main" id="{E9A6A55D-1356-42E8-B74D-DDCE4D485A8A}"/>
                </a:ext>
              </a:extLst>
            </p:cNvPr>
            <p:cNvSpPr>
              <a:spLocks noChangeShapeType="1"/>
            </p:cNvSpPr>
            <p:nvPr/>
          </p:nvSpPr>
          <p:spPr bwMode="auto">
            <a:xfrm>
              <a:off x="5004"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117">
              <a:extLst>
                <a:ext uri="{FF2B5EF4-FFF2-40B4-BE49-F238E27FC236}">
                  <a16:creationId xmlns:a16="http://schemas.microsoft.com/office/drawing/2014/main" id="{31A302AC-1B2D-40CD-841C-D289965122E6}"/>
                </a:ext>
              </a:extLst>
            </p:cNvPr>
            <p:cNvSpPr>
              <a:spLocks noChangeShapeType="1"/>
            </p:cNvSpPr>
            <p:nvPr/>
          </p:nvSpPr>
          <p:spPr bwMode="auto">
            <a:xfrm>
              <a:off x="618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118">
              <a:extLst>
                <a:ext uri="{FF2B5EF4-FFF2-40B4-BE49-F238E27FC236}">
                  <a16:creationId xmlns:a16="http://schemas.microsoft.com/office/drawing/2014/main" id="{6DE2A545-9D77-430D-8031-82ED71A7E48C}"/>
                </a:ext>
              </a:extLst>
            </p:cNvPr>
            <p:cNvSpPr>
              <a:spLocks noChangeShapeType="1"/>
            </p:cNvSpPr>
            <p:nvPr/>
          </p:nvSpPr>
          <p:spPr bwMode="auto">
            <a:xfrm>
              <a:off x="7373"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Rectangle 119">
              <a:extLst>
                <a:ext uri="{FF2B5EF4-FFF2-40B4-BE49-F238E27FC236}">
                  <a16:creationId xmlns:a16="http://schemas.microsoft.com/office/drawing/2014/main" id="{C240E908-E1BE-4F16-9810-E3AE564342B7}"/>
                </a:ext>
              </a:extLst>
            </p:cNvPr>
            <p:cNvSpPr>
              <a:spLocks noChangeArrowheads="1"/>
            </p:cNvSpPr>
            <p:nvPr/>
          </p:nvSpPr>
          <p:spPr bwMode="auto">
            <a:xfrm>
              <a:off x="2574" y="3145"/>
              <a:ext cx="22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120">
              <a:extLst>
                <a:ext uri="{FF2B5EF4-FFF2-40B4-BE49-F238E27FC236}">
                  <a16:creationId xmlns:a16="http://schemas.microsoft.com/office/drawing/2014/main" id="{909FDD08-5A87-49D3-8D62-C44832E7747F}"/>
                </a:ext>
              </a:extLst>
            </p:cNvPr>
            <p:cNvSpPr>
              <a:spLocks noChangeArrowheads="1"/>
            </p:cNvSpPr>
            <p:nvPr/>
          </p:nvSpPr>
          <p:spPr bwMode="auto">
            <a:xfrm>
              <a:off x="3638" y="3145"/>
              <a:ext cx="4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121">
              <a:extLst>
                <a:ext uri="{FF2B5EF4-FFF2-40B4-BE49-F238E27FC236}">
                  <a16:creationId xmlns:a16="http://schemas.microsoft.com/office/drawing/2014/main" id="{91F1A85C-6FD4-4AE3-AFC4-A9BEF51D4CF4}"/>
                </a:ext>
              </a:extLst>
            </p:cNvPr>
            <p:cNvSpPr>
              <a:spLocks noChangeArrowheads="1"/>
            </p:cNvSpPr>
            <p:nvPr/>
          </p:nvSpPr>
          <p:spPr bwMode="auto">
            <a:xfrm>
              <a:off x="4763"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122">
              <a:extLst>
                <a:ext uri="{FF2B5EF4-FFF2-40B4-BE49-F238E27FC236}">
                  <a16:creationId xmlns:a16="http://schemas.microsoft.com/office/drawing/2014/main" id="{456F690E-DF8D-45FD-AE90-50AF6944E3A5}"/>
                </a:ext>
              </a:extLst>
            </p:cNvPr>
            <p:cNvSpPr>
              <a:spLocks noChangeArrowheads="1"/>
            </p:cNvSpPr>
            <p:nvPr/>
          </p:nvSpPr>
          <p:spPr bwMode="auto">
            <a:xfrm>
              <a:off x="5947"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123">
              <a:extLst>
                <a:ext uri="{FF2B5EF4-FFF2-40B4-BE49-F238E27FC236}">
                  <a16:creationId xmlns:a16="http://schemas.microsoft.com/office/drawing/2014/main" id="{CB904DED-AC77-4FD6-9F94-96B3D469E915}"/>
                </a:ext>
              </a:extLst>
            </p:cNvPr>
            <p:cNvSpPr>
              <a:spLocks noChangeArrowheads="1"/>
            </p:cNvSpPr>
            <p:nvPr/>
          </p:nvSpPr>
          <p:spPr bwMode="auto">
            <a:xfrm>
              <a:off x="7131"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124">
              <a:extLst>
                <a:ext uri="{FF2B5EF4-FFF2-40B4-BE49-F238E27FC236}">
                  <a16:creationId xmlns:a16="http://schemas.microsoft.com/office/drawing/2014/main" id="{D94462F9-EA13-4995-9611-82CB06896877}"/>
                </a:ext>
              </a:extLst>
            </p:cNvPr>
            <p:cNvSpPr>
              <a:spLocks noChangeArrowheads="1"/>
            </p:cNvSpPr>
            <p:nvPr/>
          </p:nvSpPr>
          <p:spPr bwMode="auto">
            <a:xfrm>
              <a:off x="4561" y="3423"/>
              <a:ext cx="100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CIR Tap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Line 125">
              <a:extLst>
                <a:ext uri="{FF2B5EF4-FFF2-40B4-BE49-F238E27FC236}">
                  <a16:creationId xmlns:a16="http://schemas.microsoft.com/office/drawing/2014/main" id="{8F0D68DC-69F9-4ED0-910C-BD36A4B9F766}"/>
                </a:ext>
              </a:extLst>
            </p:cNvPr>
            <p:cNvSpPr>
              <a:spLocks noChangeShapeType="1"/>
            </p:cNvSpPr>
            <p:nvPr/>
          </p:nvSpPr>
          <p:spPr bwMode="auto">
            <a:xfrm flipV="1">
              <a:off x="2635"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126">
              <a:extLst>
                <a:ext uri="{FF2B5EF4-FFF2-40B4-BE49-F238E27FC236}">
                  <a16:creationId xmlns:a16="http://schemas.microsoft.com/office/drawing/2014/main" id="{B8B89D64-0886-4131-AB3A-E9B0BAB6D704}"/>
                </a:ext>
              </a:extLst>
            </p:cNvPr>
            <p:cNvSpPr>
              <a:spLocks noChangeShapeType="1"/>
            </p:cNvSpPr>
            <p:nvPr/>
          </p:nvSpPr>
          <p:spPr bwMode="auto">
            <a:xfrm flipV="1">
              <a:off x="7373"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127">
              <a:extLst>
                <a:ext uri="{FF2B5EF4-FFF2-40B4-BE49-F238E27FC236}">
                  <a16:creationId xmlns:a16="http://schemas.microsoft.com/office/drawing/2014/main" id="{97A9A116-F3C5-411E-BC30-C036C32B7826}"/>
                </a:ext>
              </a:extLst>
            </p:cNvPr>
            <p:cNvSpPr>
              <a:spLocks noChangeArrowheads="1"/>
            </p:cNvSpPr>
            <p:nvPr/>
          </p:nvSpPr>
          <p:spPr bwMode="auto">
            <a:xfrm rot="16200000">
              <a:off x="2330" y="2199"/>
              <a:ext cx="2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128">
              <a:extLst>
                <a:ext uri="{FF2B5EF4-FFF2-40B4-BE49-F238E27FC236}">
                  <a16:creationId xmlns:a16="http://schemas.microsoft.com/office/drawing/2014/main" id="{FBE0B8B5-FD56-4283-9B1B-81E29A28CDC4}"/>
                </a:ext>
              </a:extLst>
            </p:cNvPr>
            <p:cNvSpPr>
              <a:spLocks noChangeArrowheads="1"/>
            </p:cNvSpPr>
            <p:nvPr/>
          </p:nvSpPr>
          <p:spPr bwMode="auto">
            <a:xfrm rot="16200000">
              <a:off x="2310" y="2020"/>
              <a:ext cx="30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129">
              <a:extLst>
                <a:ext uri="{FF2B5EF4-FFF2-40B4-BE49-F238E27FC236}">
                  <a16:creationId xmlns:a16="http://schemas.microsoft.com/office/drawing/2014/main" id="{FD06A009-1770-4751-A4FE-35BE80A16A23}"/>
                </a:ext>
              </a:extLst>
            </p:cNvPr>
            <p:cNvSpPr>
              <a:spLocks noChangeArrowheads="1"/>
            </p:cNvSpPr>
            <p:nvPr/>
          </p:nvSpPr>
          <p:spPr bwMode="auto">
            <a:xfrm rot="16200000">
              <a:off x="2344" y="1855"/>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130">
              <a:extLst>
                <a:ext uri="{FF2B5EF4-FFF2-40B4-BE49-F238E27FC236}">
                  <a16:creationId xmlns:a16="http://schemas.microsoft.com/office/drawing/2014/main" id="{5357E2CF-F54C-4BE1-BA16-00533348ACF0}"/>
                </a:ext>
              </a:extLst>
            </p:cNvPr>
            <p:cNvSpPr>
              <a:spLocks noChangeArrowheads="1"/>
            </p:cNvSpPr>
            <p:nvPr/>
          </p:nvSpPr>
          <p:spPr bwMode="auto">
            <a:xfrm rot="16200000">
              <a:off x="2384" y="1762"/>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131">
              <a:extLst>
                <a:ext uri="{FF2B5EF4-FFF2-40B4-BE49-F238E27FC236}">
                  <a16:creationId xmlns:a16="http://schemas.microsoft.com/office/drawing/2014/main" id="{DD743FAA-0CD6-4736-B2F6-BB7FDF17FE6A}"/>
                </a:ext>
              </a:extLst>
            </p:cNvPr>
            <p:cNvSpPr>
              <a:spLocks noChangeArrowheads="1"/>
            </p:cNvSpPr>
            <p:nvPr/>
          </p:nvSpPr>
          <p:spPr bwMode="auto">
            <a:xfrm rot="16200000">
              <a:off x="2384" y="1709"/>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132">
              <a:extLst>
                <a:ext uri="{FF2B5EF4-FFF2-40B4-BE49-F238E27FC236}">
                  <a16:creationId xmlns:a16="http://schemas.microsoft.com/office/drawing/2014/main" id="{50E31235-9593-4E83-8BAC-3017F0A869E2}"/>
                </a:ext>
              </a:extLst>
            </p:cNvPr>
            <p:cNvSpPr>
              <a:spLocks noChangeArrowheads="1"/>
            </p:cNvSpPr>
            <p:nvPr/>
          </p:nvSpPr>
          <p:spPr bwMode="auto">
            <a:xfrm rot="16200000">
              <a:off x="2377" y="1649"/>
              <a:ext cx="17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133">
              <a:extLst>
                <a:ext uri="{FF2B5EF4-FFF2-40B4-BE49-F238E27FC236}">
                  <a16:creationId xmlns:a16="http://schemas.microsoft.com/office/drawing/2014/main" id="{2CA4FCAD-966C-498A-A6DA-40B18036D136}"/>
                </a:ext>
              </a:extLst>
            </p:cNvPr>
            <p:cNvSpPr>
              <a:spLocks noChangeArrowheads="1"/>
            </p:cNvSpPr>
            <p:nvPr/>
          </p:nvSpPr>
          <p:spPr bwMode="auto">
            <a:xfrm rot="16200000">
              <a:off x="2344" y="1549"/>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134">
              <a:extLst>
                <a:ext uri="{FF2B5EF4-FFF2-40B4-BE49-F238E27FC236}">
                  <a16:creationId xmlns:a16="http://schemas.microsoft.com/office/drawing/2014/main" id="{7FBE48FD-BE9D-469C-8B24-8F03160A4315}"/>
                </a:ext>
              </a:extLst>
            </p:cNvPr>
            <p:cNvSpPr>
              <a:spLocks noChangeArrowheads="1"/>
            </p:cNvSpPr>
            <p:nvPr/>
          </p:nvSpPr>
          <p:spPr bwMode="auto">
            <a:xfrm rot="16200000">
              <a:off x="2344" y="1416"/>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135">
              <a:extLst>
                <a:ext uri="{FF2B5EF4-FFF2-40B4-BE49-F238E27FC236}">
                  <a16:creationId xmlns:a16="http://schemas.microsoft.com/office/drawing/2014/main" id="{FC3A4912-D2E1-426C-96A3-5B79DA018E88}"/>
                </a:ext>
              </a:extLst>
            </p:cNvPr>
            <p:cNvSpPr>
              <a:spLocks noChangeArrowheads="1"/>
            </p:cNvSpPr>
            <p:nvPr/>
          </p:nvSpPr>
          <p:spPr bwMode="auto">
            <a:xfrm rot="16200000">
              <a:off x="2344" y="1287"/>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Freeform 136">
              <a:extLst>
                <a:ext uri="{FF2B5EF4-FFF2-40B4-BE49-F238E27FC236}">
                  <a16:creationId xmlns:a16="http://schemas.microsoft.com/office/drawing/2014/main" id="{E23DD993-B5A7-4B9C-9E32-A217F8D5716F}"/>
                </a:ext>
              </a:extLst>
            </p:cNvPr>
            <p:cNvSpPr>
              <a:spLocks noEditPoints="1"/>
            </p:cNvSpPr>
            <p:nvPr/>
          </p:nvSpPr>
          <p:spPr bwMode="auto">
            <a:xfrm>
              <a:off x="2637" y="962"/>
              <a:ext cx="4742" cy="2111"/>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40">
              <a:extLst>
                <a:ext uri="{FF2B5EF4-FFF2-40B4-BE49-F238E27FC236}">
                  <a16:creationId xmlns:a16="http://schemas.microsoft.com/office/drawing/2014/main" id="{48EFF07A-1A07-43E9-9B06-F9E0123D0C63}"/>
                </a:ext>
              </a:extLst>
            </p:cNvPr>
            <p:cNvSpPr>
              <a:spLocks/>
            </p:cNvSpPr>
            <p:nvPr/>
          </p:nvSpPr>
          <p:spPr bwMode="auto">
            <a:xfrm>
              <a:off x="6524" y="960"/>
              <a:ext cx="41" cy="39"/>
            </a:xfrm>
            <a:custGeom>
              <a:avLst/>
              <a:gdLst>
                <a:gd name="T0" fmla="*/ 41 w 41"/>
                <a:gd name="T1" fmla="*/ 20 h 39"/>
                <a:gd name="T2" fmla="*/ 39 w 41"/>
                <a:gd name="T3" fmla="*/ 11 h 39"/>
                <a:gd name="T4" fmla="*/ 34 w 41"/>
                <a:gd name="T5" fmla="*/ 4 h 39"/>
                <a:gd name="T6" fmla="*/ 25 w 41"/>
                <a:gd name="T7" fmla="*/ 0 h 39"/>
                <a:gd name="T8" fmla="*/ 16 w 41"/>
                <a:gd name="T9" fmla="*/ 0 h 39"/>
                <a:gd name="T10" fmla="*/ 8 w 41"/>
                <a:gd name="T11" fmla="*/ 4 h 39"/>
                <a:gd name="T12" fmla="*/ 2 w 41"/>
                <a:gd name="T13" fmla="*/ 11 h 39"/>
                <a:gd name="T14" fmla="*/ 0 w 41"/>
                <a:gd name="T15" fmla="*/ 20 h 39"/>
                <a:gd name="T16" fmla="*/ 2 w 41"/>
                <a:gd name="T17" fmla="*/ 29 h 39"/>
                <a:gd name="T18" fmla="*/ 8 w 41"/>
                <a:gd name="T19" fmla="*/ 36 h 39"/>
                <a:gd name="T20" fmla="*/ 16 w 41"/>
                <a:gd name="T21" fmla="*/ 39 h 39"/>
                <a:gd name="T22" fmla="*/ 25 w 41"/>
                <a:gd name="T23" fmla="*/ 39 h 39"/>
                <a:gd name="T24" fmla="*/ 34 w 41"/>
                <a:gd name="T25" fmla="*/ 36 h 39"/>
                <a:gd name="T26" fmla="*/ 39 w 41"/>
                <a:gd name="T27" fmla="*/ 29 h 39"/>
                <a:gd name="T28" fmla="*/ 41 w 41"/>
                <a:gd name="T2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20"/>
                  </a:moveTo>
                  <a:lnTo>
                    <a:pt x="39" y="11"/>
                  </a:lnTo>
                  <a:lnTo>
                    <a:pt x="34" y="4"/>
                  </a:lnTo>
                  <a:lnTo>
                    <a:pt x="25" y="0"/>
                  </a:lnTo>
                  <a:lnTo>
                    <a:pt x="16" y="0"/>
                  </a:lnTo>
                  <a:lnTo>
                    <a:pt x="8" y="4"/>
                  </a:lnTo>
                  <a:lnTo>
                    <a:pt x="2" y="11"/>
                  </a:lnTo>
                  <a:lnTo>
                    <a:pt x="0" y="20"/>
                  </a:lnTo>
                  <a:lnTo>
                    <a:pt x="2" y="29"/>
                  </a:lnTo>
                  <a:lnTo>
                    <a:pt x="8" y="36"/>
                  </a:lnTo>
                  <a:lnTo>
                    <a:pt x="16" y="39"/>
                  </a:lnTo>
                  <a:lnTo>
                    <a:pt x="25" y="39"/>
                  </a:lnTo>
                  <a:lnTo>
                    <a:pt x="34" y="36"/>
                  </a:lnTo>
                  <a:lnTo>
                    <a:pt x="39" y="29"/>
                  </a:lnTo>
                  <a:lnTo>
                    <a:pt x="41" y="2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42">
              <a:extLst>
                <a:ext uri="{FF2B5EF4-FFF2-40B4-BE49-F238E27FC236}">
                  <a16:creationId xmlns:a16="http://schemas.microsoft.com/office/drawing/2014/main" id="{82D9EADD-BE0C-43B0-B006-0E285BAC7C40}"/>
                </a:ext>
              </a:extLst>
            </p:cNvPr>
            <p:cNvSpPr>
              <a:spLocks noChangeArrowheads="1"/>
            </p:cNvSpPr>
            <p:nvPr/>
          </p:nvSpPr>
          <p:spPr bwMode="auto">
            <a:xfrm>
              <a:off x="2702" y="928"/>
              <a:ext cx="1125" cy="5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72" name="Straight Connector 71">
            <a:extLst>
              <a:ext uri="{FF2B5EF4-FFF2-40B4-BE49-F238E27FC236}">
                <a16:creationId xmlns:a16="http://schemas.microsoft.com/office/drawing/2014/main" id="{284913FD-D92F-4A68-8776-986D1C8B0FCF}"/>
              </a:ext>
            </a:extLst>
          </p:cNvPr>
          <p:cNvCxnSpPr/>
          <p:nvPr/>
        </p:nvCxnSpPr>
        <p:spPr>
          <a:xfrm>
            <a:off x="9779262" y="4664921"/>
            <a:ext cx="0" cy="39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Connector: Curved 73">
            <a:extLst>
              <a:ext uri="{FF2B5EF4-FFF2-40B4-BE49-F238E27FC236}">
                <a16:creationId xmlns:a16="http://schemas.microsoft.com/office/drawing/2014/main" id="{A1A9E106-0747-48B9-995F-AD13685509FE}"/>
              </a:ext>
            </a:extLst>
          </p:cNvPr>
          <p:cNvCxnSpPr>
            <a:cxnSpLocks/>
          </p:cNvCxnSpPr>
          <p:nvPr/>
        </p:nvCxnSpPr>
        <p:spPr>
          <a:xfrm rot="10800000" flipV="1">
            <a:off x="7603329" y="1996906"/>
            <a:ext cx="1016413" cy="402630"/>
          </a:xfrm>
          <a:prstGeom prst="curvedConnector3">
            <a:avLst>
              <a:gd name="adj1" fmla="val 12249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5" name="Freeform 138">
            <a:extLst>
              <a:ext uri="{FF2B5EF4-FFF2-40B4-BE49-F238E27FC236}">
                <a16:creationId xmlns:a16="http://schemas.microsoft.com/office/drawing/2014/main" id="{613DB9D9-E30F-41CC-945F-72D5079773C9}"/>
              </a:ext>
            </a:extLst>
          </p:cNvPr>
          <p:cNvSpPr>
            <a:spLocks/>
          </p:cNvSpPr>
          <p:nvPr/>
        </p:nvSpPr>
        <p:spPr bwMode="auto">
          <a:xfrm>
            <a:off x="2516187" y="3867944"/>
            <a:ext cx="7519988" cy="1423988"/>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chemeClr val="bg1">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7" name="Connector: Curved 76">
            <a:extLst>
              <a:ext uri="{FF2B5EF4-FFF2-40B4-BE49-F238E27FC236}">
                <a16:creationId xmlns:a16="http://schemas.microsoft.com/office/drawing/2014/main" id="{85D4ECF2-E89D-4E4F-9340-5DE8A847205B}"/>
              </a:ext>
            </a:extLst>
          </p:cNvPr>
          <p:cNvCxnSpPr>
            <a:cxnSpLocks/>
          </p:cNvCxnSpPr>
          <p:nvPr/>
        </p:nvCxnSpPr>
        <p:spPr>
          <a:xfrm flipV="1">
            <a:off x="8780970" y="4377082"/>
            <a:ext cx="1019391" cy="344378"/>
          </a:xfrm>
          <a:prstGeom prst="curved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79ABFBB-F5BF-4D8E-8D5A-E962500B2033}"/>
              </a:ext>
            </a:extLst>
          </p:cNvPr>
          <p:cNvCxnSpPr/>
          <p:nvPr/>
        </p:nvCxnSpPr>
        <p:spPr>
          <a:xfrm>
            <a:off x="8092566" y="3390745"/>
            <a:ext cx="605563" cy="0"/>
          </a:xfrm>
          <a:prstGeom prst="straightConnector1">
            <a:avLst/>
          </a:prstGeom>
          <a:ln w="508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FA8DDA8-B9A5-484F-BE84-E9F3E0705B87}"/>
              </a:ext>
            </a:extLst>
          </p:cNvPr>
          <p:cNvCxnSpPr>
            <a:cxnSpLocks/>
          </p:cNvCxnSpPr>
          <p:nvPr/>
        </p:nvCxnSpPr>
        <p:spPr>
          <a:xfrm flipH="1">
            <a:off x="8821683" y="3390745"/>
            <a:ext cx="502615" cy="0"/>
          </a:xfrm>
          <a:prstGeom prst="straightConnector1">
            <a:avLst/>
          </a:prstGeom>
          <a:ln w="508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690D1C91-129A-4214-B656-67415D82EB9A}"/>
              </a:ext>
            </a:extLst>
          </p:cNvPr>
          <p:cNvGrpSpPr/>
          <p:nvPr/>
        </p:nvGrpSpPr>
        <p:grpSpPr>
          <a:xfrm>
            <a:off x="2151529" y="5313130"/>
            <a:ext cx="8441851" cy="1057508"/>
            <a:chOff x="2151529" y="5313130"/>
            <a:chExt cx="8441851" cy="1057508"/>
          </a:xfrm>
        </p:grpSpPr>
        <p:grpSp>
          <p:nvGrpSpPr>
            <p:cNvPr id="85" name="Group 84">
              <a:extLst>
                <a:ext uri="{FF2B5EF4-FFF2-40B4-BE49-F238E27FC236}">
                  <a16:creationId xmlns:a16="http://schemas.microsoft.com/office/drawing/2014/main" id="{9EB7E5A1-9852-4EAC-9150-539D87456211}"/>
                </a:ext>
              </a:extLst>
            </p:cNvPr>
            <p:cNvGrpSpPr/>
            <p:nvPr/>
          </p:nvGrpSpPr>
          <p:grpSpPr>
            <a:xfrm>
              <a:off x="2151529" y="5313130"/>
              <a:ext cx="8441851" cy="1057508"/>
              <a:chOff x="2151529" y="5313130"/>
              <a:chExt cx="8441851" cy="1057508"/>
            </a:xfrm>
          </p:grpSpPr>
          <p:sp>
            <p:nvSpPr>
              <p:cNvPr id="87" name="Rectangle 86">
                <a:extLst>
                  <a:ext uri="{FF2B5EF4-FFF2-40B4-BE49-F238E27FC236}">
                    <a16:creationId xmlns:a16="http://schemas.microsoft.com/office/drawing/2014/main" id="{203F5DEE-0E3C-4991-AB18-03B9AE7D938C}"/>
                  </a:ext>
                </a:extLst>
              </p:cNvPr>
              <p:cNvSpPr/>
              <p:nvPr/>
            </p:nvSpPr>
            <p:spPr>
              <a:xfrm>
                <a:off x="2735344" y="5569048"/>
                <a:ext cx="7624714"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BB7DBB3-2599-45C4-89DA-971F68C015D8}"/>
                  </a:ext>
                </a:extLst>
              </p:cNvPr>
              <p:cNvSpPr/>
              <p:nvPr/>
            </p:nvSpPr>
            <p:spPr>
              <a:xfrm>
                <a:off x="2151529" y="5410200"/>
                <a:ext cx="8441851" cy="96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5B7E617E-88CE-4F44-88A2-358744FC8B9D}"/>
                  </a:ext>
                </a:extLst>
              </p:cNvPr>
              <p:cNvSpPr txBox="1"/>
              <p:nvPr/>
            </p:nvSpPr>
            <p:spPr>
              <a:xfrm>
                <a:off x="2330531" y="5345409"/>
                <a:ext cx="372218" cy="461665"/>
              </a:xfrm>
              <a:prstGeom prst="rect">
                <a:avLst/>
              </a:prstGeom>
              <a:noFill/>
            </p:spPr>
            <p:txBody>
              <a:bodyPr wrap="none" rtlCol="0">
                <a:spAutoFit/>
              </a:bodyPr>
              <a:lstStyle/>
              <a:p>
                <a:r>
                  <a:rPr lang="en-US" sz="2400" dirty="0"/>
                  <a:t>0</a:t>
                </a:r>
              </a:p>
            </p:txBody>
          </p:sp>
          <p:sp>
            <p:nvSpPr>
              <p:cNvPr id="90" name="TextBox 89">
                <a:extLst>
                  <a:ext uri="{FF2B5EF4-FFF2-40B4-BE49-F238E27FC236}">
                    <a16:creationId xmlns:a16="http://schemas.microsoft.com/office/drawing/2014/main" id="{E48A9427-C4BA-4569-B857-5A7D3613F550}"/>
                  </a:ext>
                </a:extLst>
              </p:cNvPr>
              <p:cNvSpPr txBox="1"/>
              <p:nvPr/>
            </p:nvSpPr>
            <p:spPr>
              <a:xfrm>
                <a:off x="4211266" y="5335587"/>
                <a:ext cx="372218" cy="461665"/>
              </a:xfrm>
              <a:prstGeom prst="rect">
                <a:avLst/>
              </a:prstGeom>
              <a:noFill/>
            </p:spPr>
            <p:txBody>
              <a:bodyPr wrap="none" rtlCol="0">
                <a:spAutoFit/>
              </a:bodyPr>
              <a:lstStyle/>
              <a:p>
                <a:r>
                  <a:rPr lang="en-US" sz="2400" dirty="0"/>
                  <a:t>5</a:t>
                </a:r>
              </a:p>
            </p:txBody>
          </p:sp>
          <p:sp>
            <p:nvSpPr>
              <p:cNvPr id="91" name="TextBox 90">
                <a:extLst>
                  <a:ext uri="{FF2B5EF4-FFF2-40B4-BE49-F238E27FC236}">
                    <a16:creationId xmlns:a16="http://schemas.microsoft.com/office/drawing/2014/main" id="{4035C943-71CC-4057-980C-B0417AA78346}"/>
                  </a:ext>
                </a:extLst>
              </p:cNvPr>
              <p:cNvSpPr txBox="1"/>
              <p:nvPr/>
            </p:nvSpPr>
            <p:spPr>
              <a:xfrm>
                <a:off x="5994539" y="5345964"/>
                <a:ext cx="559769" cy="461665"/>
              </a:xfrm>
              <a:prstGeom prst="rect">
                <a:avLst/>
              </a:prstGeom>
              <a:noFill/>
            </p:spPr>
            <p:txBody>
              <a:bodyPr wrap="none" rtlCol="0">
                <a:spAutoFit/>
              </a:bodyPr>
              <a:lstStyle/>
              <a:p>
                <a:r>
                  <a:rPr lang="en-US" sz="2400" dirty="0"/>
                  <a:t>10</a:t>
                </a:r>
              </a:p>
            </p:txBody>
          </p:sp>
          <p:sp>
            <p:nvSpPr>
              <p:cNvPr id="92" name="TextBox 91">
                <a:extLst>
                  <a:ext uri="{FF2B5EF4-FFF2-40B4-BE49-F238E27FC236}">
                    <a16:creationId xmlns:a16="http://schemas.microsoft.com/office/drawing/2014/main" id="{7605C1FE-0E08-47A8-A1BA-9C15554B90E7}"/>
                  </a:ext>
                </a:extLst>
              </p:cNvPr>
              <p:cNvSpPr txBox="1"/>
              <p:nvPr/>
            </p:nvSpPr>
            <p:spPr>
              <a:xfrm>
                <a:off x="7866063" y="5342230"/>
                <a:ext cx="559769" cy="461665"/>
              </a:xfrm>
              <a:prstGeom prst="rect">
                <a:avLst/>
              </a:prstGeom>
              <a:noFill/>
            </p:spPr>
            <p:txBody>
              <a:bodyPr wrap="none" rtlCol="0">
                <a:spAutoFit/>
              </a:bodyPr>
              <a:lstStyle/>
              <a:p>
                <a:r>
                  <a:rPr lang="en-US" sz="2400" dirty="0"/>
                  <a:t>15</a:t>
                </a:r>
              </a:p>
            </p:txBody>
          </p:sp>
          <p:sp>
            <p:nvSpPr>
              <p:cNvPr id="93" name="TextBox 92">
                <a:extLst>
                  <a:ext uri="{FF2B5EF4-FFF2-40B4-BE49-F238E27FC236}">
                    <a16:creationId xmlns:a16="http://schemas.microsoft.com/office/drawing/2014/main" id="{36B281FB-759B-4537-99D1-CA0FED3287FB}"/>
                  </a:ext>
                </a:extLst>
              </p:cNvPr>
              <p:cNvSpPr txBox="1"/>
              <p:nvPr/>
            </p:nvSpPr>
            <p:spPr>
              <a:xfrm>
                <a:off x="9756290" y="5313130"/>
                <a:ext cx="559769" cy="461665"/>
              </a:xfrm>
              <a:prstGeom prst="rect">
                <a:avLst/>
              </a:prstGeom>
              <a:noFill/>
            </p:spPr>
            <p:txBody>
              <a:bodyPr wrap="none" rtlCol="0">
                <a:spAutoFit/>
              </a:bodyPr>
              <a:lstStyle/>
              <a:p>
                <a:r>
                  <a:rPr lang="en-US" sz="2400" dirty="0"/>
                  <a:t>20</a:t>
                </a:r>
              </a:p>
            </p:txBody>
          </p:sp>
        </p:grpSp>
        <p:sp>
          <p:nvSpPr>
            <p:cNvPr id="86" name="TextBox 85">
              <a:extLst>
                <a:ext uri="{FF2B5EF4-FFF2-40B4-BE49-F238E27FC236}">
                  <a16:creationId xmlns:a16="http://schemas.microsoft.com/office/drawing/2014/main" id="{93662FF1-A058-4C11-A171-53FEED4BBD4E}"/>
                </a:ext>
              </a:extLst>
            </p:cNvPr>
            <p:cNvSpPr txBox="1"/>
            <p:nvPr/>
          </p:nvSpPr>
          <p:spPr>
            <a:xfrm>
              <a:off x="4770796" y="5777953"/>
              <a:ext cx="3175869" cy="461665"/>
            </a:xfrm>
            <a:prstGeom prst="rect">
              <a:avLst/>
            </a:prstGeom>
            <a:noFill/>
          </p:spPr>
          <p:txBody>
            <a:bodyPr wrap="none" rtlCol="0">
              <a:spAutoFit/>
            </a:bodyPr>
            <a:lstStyle/>
            <a:p>
              <a:r>
                <a:rPr lang="en-US" sz="2400" dirty="0"/>
                <a:t>Time (nanoseconds)</a:t>
              </a:r>
            </a:p>
          </p:txBody>
        </p:sp>
      </p:grpSp>
      <p:cxnSp>
        <p:nvCxnSpPr>
          <p:cNvPr id="94" name="Straight Arrow Connector 93">
            <a:extLst>
              <a:ext uri="{FF2B5EF4-FFF2-40B4-BE49-F238E27FC236}">
                <a16:creationId xmlns:a16="http://schemas.microsoft.com/office/drawing/2014/main" id="{3682CFAB-2D65-4AC8-B84F-3DEF9F79E5F6}"/>
              </a:ext>
            </a:extLst>
          </p:cNvPr>
          <p:cNvCxnSpPr>
            <a:cxnSpLocks/>
          </p:cNvCxnSpPr>
          <p:nvPr/>
        </p:nvCxnSpPr>
        <p:spPr>
          <a:xfrm flipV="1">
            <a:off x="3234880" y="3887830"/>
            <a:ext cx="0" cy="1404102"/>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6FC5AEF-BE16-4A72-93CE-4C6BFDD341F4}"/>
              </a:ext>
            </a:extLst>
          </p:cNvPr>
          <p:cNvCxnSpPr>
            <a:cxnSpLocks/>
          </p:cNvCxnSpPr>
          <p:nvPr/>
        </p:nvCxnSpPr>
        <p:spPr>
          <a:xfrm flipV="1">
            <a:off x="8678703" y="1975685"/>
            <a:ext cx="3492" cy="3323390"/>
          </a:xfrm>
          <a:prstGeom prst="straightConnector1">
            <a:avLst/>
          </a:prstGeom>
          <a:ln w="2540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37430A4-AC5B-4F2D-8692-52FB16CCE0A2}"/>
              </a:ext>
            </a:extLst>
          </p:cNvPr>
          <p:cNvCxnSpPr>
            <a:cxnSpLocks/>
          </p:cNvCxnSpPr>
          <p:nvPr/>
        </p:nvCxnSpPr>
        <p:spPr>
          <a:xfrm flipH="1" flipV="1">
            <a:off x="8807994" y="4735586"/>
            <a:ext cx="10128" cy="557934"/>
          </a:xfrm>
          <a:prstGeom prst="straightConnector1">
            <a:avLst/>
          </a:prstGeom>
          <a:ln w="2540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BD2D187-EA95-4A69-9CC5-21755A08F766}"/>
              </a:ext>
            </a:extLst>
          </p:cNvPr>
          <p:cNvCxnSpPr>
            <a:cxnSpLocks/>
          </p:cNvCxnSpPr>
          <p:nvPr/>
        </p:nvCxnSpPr>
        <p:spPr>
          <a:xfrm flipH="1" flipV="1">
            <a:off x="8803825" y="2859847"/>
            <a:ext cx="10128" cy="2453283"/>
          </a:xfrm>
          <a:prstGeom prst="straightConnector1">
            <a:avLst/>
          </a:prstGeom>
          <a:ln w="25400">
            <a:solidFill>
              <a:schemeClr val="accent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D24638-3DA4-441B-9521-BE80C9737C4C}"/>
              </a:ext>
            </a:extLst>
          </p:cNvPr>
          <p:cNvSpPr>
            <a:spLocks noGrp="1"/>
          </p:cNvSpPr>
          <p:nvPr>
            <p:ph type="title"/>
          </p:nvPr>
        </p:nvSpPr>
        <p:spPr/>
        <p:txBody>
          <a:bodyPr/>
          <a:lstStyle/>
          <a:p>
            <a:r>
              <a:rPr lang="en-US" dirty="0"/>
              <a:t>Double Differencing – Phase </a:t>
            </a:r>
          </a:p>
        </p:txBody>
      </p:sp>
      <p:sp>
        <p:nvSpPr>
          <p:cNvPr id="3" name="Slide Number Placeholder 2">
            <a:extLst>
              <a:ext uri="{FF2B5EF4-FFF2-40B4-BE49-F238E27FC236}">
                <a16:creationId xmlns:a16="http://schemas.microsoft.com/office/drawing/2014/main" id="{1022950D-919C-4C9B-A90D-BFFE9FC7FF17}"/>
              </a:ext>
            </a:extLst>
          </p:cNvPr>
          <p:cNvSpPr>
            <a:spLocks noGrp="1"/>
          </p:cNvSpPr>
          <p:nvPr>
            <p:ph type="sldNum" sz="quarter" idx="12"/>
          </p:nvPr>
        </p:nvSpPr>
        <p:spPr/>
        <p:txBody>
          <a:bodyPr/>
          <a:lstStyle/>
          <a:p>
            <a:fld id="{2613B20D-9B73-4C13-A358-2357A5C96DDA}" type="slidenum">
              <a:rPr lang="en-US" smtClean="0"/>
              <a:t>39</a:t>
            </a:fld>
            <a:endParaRPr lang="en-US" dirty="0"/>
          </a:p>
        </p:txBody>
      </p:sp>
      <p:sp>
        <p:nvSpPr>
          <p:cNvPr id="7" name="Rectangle 6">
            <a:extLst>
              <a:ext uri="{FF2B5EF4-FFF2-40B4-BE49-F238E27FC236}">
                <a16:creationId xmlns:a16="http://schemas.microsoft.com/office/drawing/2014/main" id="{F0C63809-2168-4831-8E18-9C298A38CDBF}"/>
              </a:ext>
            </a:extLst>
          </p:cNvPr>
          <p:cNvSpPr/>
          <p:nvPr/>
        </p:nvSpPr>
        <p:spPr>
          <a:xfrm>
            <a:off x="4604994" y="2238866"/>
            <a:ext cx="2022049" cy="2403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0E5BEA6-DEDD-410E-9875-4C2ADAC6C380}"/>
                  </a:ext>
                </a:extLst>
              </p:cNvPr>
              <p:cNvSpPr txBox="1"/>
              <p:nvPr/>
            </p:nvSpPr>
            <p:spPr>
              <a:xfrm>
                <a:off x="2715028" y="3254282"/>
                <a:ext cx="980076" cy="453137"/>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𝑤𝑖𝑟𝑒</m:t>
                          </m:r>
                        </m:sub>
                      </m:sSub>
                    </m:oMath>
                  </m:oMathPara>
                </a14:m>
                <a:endParaRPr lang="en-US" sz="2400" i="1" baseline="-25000" dirty="0"/>
              </a:p>
            </p:txBody>
          </p:sp>
        </mc:Choice>
        <mc:Fallback>
          <p:sp>
            <p:nvSpPr>
              <p:cNvPr id="10" name="TextBox 9">
                <a:extLst>
                  <a:ext uri="{FF2B5EF4-FFF2-40B4-BE49-F238E27FC236}">
                    <a16:creationId xmlns:a16="http://schemas.microsoft.com/office/drawing/2014/main" id="{10E5BEA6-DEDD-410E-9875-4C2ADAC6C380}"/>
                  </a:ext>
                </a:extLst>
              </p:cNvPr>
              <p:cNvSpPr txBox="1">
                <a:spLocks noRot="1" noChangeAspect="1" noMove="1" noResize="1" noEditPoints="1" noAdjustHandles="1" noChangeArrowheads="1" noChangeShapeType="1" noTextEdit="1"/>
              </p:cNvSpPr>
              <p:nvPr/>
            </p:nvSpPr>
            <p:spPr>
              <a:xfrm>
                <a:off x="2715028" y="3254282"/>
                <a:ext cx="980076" cy="453137"/>
              </a:xfrm>
              <a:prstGeom prst="rect">
                <a:avLst/>
              </a:prstGeom>
              <a:blipFill>
                <a:blip r:embed="rId3"/>
                <a:stretch>
                  <a:fillRect l="-1242" b="-202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BAA0C38-96F5-485D-88EA-22BE4459E8E0}"/>
                  </a:ext>
                </a:extLst>
              </p:cNvPr>
              <p:cNvSpPr txBox="1"/>
              <p:nvPr/>
            </p:nvSpPr>
            <p:spPr>
              <a:xfrm>
                <a:off x="7709046" y="2231457"/>
                <a:ext cx="737586" cy="4551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𝑎𝑖𝑟</m:t>
                          </m:r>
                        </m:sub>
                      </m:sSub>
                    </m:oMath>
                  </m:oMathPara>
                </a14:m>
                <a:endParaRPr lang="en-US" sz="2400" i="1" baseline="-25000" dirty="0"/>
              </a:p>
            </p:txBody>
          </p:sp>
        </mc:Choice>
        <mc:Fallback>
          <p:sp>
            <p:nvSpPr>
              <p:cNvPr id="12" name="TextBox 11">
                <a:extLst>
                  <a:ext uri="{FF2B5EF4-FFF2-40B4-BE49-F238E27FC236}">
                    <a16:creationId xmlns:a16="http://schemas.microsoft.com/office/drawing/2014/main" id="{4BAA0C38-96F5-485D-88EA-22BE4459E8E0}"/>
                  </a:ext>
                </a:extLst>
              </p:cNvPr>
              <p:cNvSpPr txBox="1">
                <a:spLocks noRot="1" noChangeAspect="1" noMove="1" noResize="1" noEditPoints="1" noAdjustHandles="1" noChangeArrowheads="1" noChangeShapeType="1" noTextEdit="1"/>
              </p:cNvSpPr>
              <p:nvPr/>
            </p:nvSpPr>
            <p:spPr>
              <a:xfrm>
                <a:off x="7709046" y="2231457"/>
                <a:ext cx="737586" cy="455115"/>
              </a:xfrm>
              <a:prstGeom prst="rect">
                <a:avLst/>
              </a:prstGeom>
              <a:blipFill>
                <a:blip r:embed="rId4"/>
                <a:stretch>
                  <a:fillRect l="-6612"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37C19A0-6F6A-4538-BC91-461485BF126B}"/>
                  </a:ext>
                </a:extLst>
              </p:cNvPr>
              <p:cNvSpPr txBox="1"/>
              <p:nvPr/>
            </p:nvSpPr>
            <p:spPr>
              <a:xfrm>
                <a:off x="9392234" y="3852004"/>
                <a:ext cx="604606" cy="49019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𝑙𝑖𝑞</m:t>
                          </m:r>
                        </m:sub>
                      </m:sSub>
                    </m:oMath>
                  </m:oMathPara>
                </a14:m>
                <a:endParaRPr lang="en-US" sz="2400" i="1" baseline="-25000" dirty="0"/>
              </a:p>
            </p:txBody>
          </p:sp>
        </mc:Choice>
        <mc:Fallback>
          <p:sp>
            <p:nvSpPr>
              <p:cNvPr id="13" name="TextBox 12">
                <a:extLst>
                  <a:ext uri="{FF2B5EF4-FFF2-40B4-BE49-F238E27FC236}">
                    <a16:creationId xmlns:a16="http://schemas.microsoft.com/office/drawing/2014/main" id="{737C19A0-6F6A-4538-BC91-461485BF126B}"/>
                  </a:ext>
                </a:extLst>
              </p:cNvPr>
              <p:cNvSpPr txBox="1">
                <a:spLocks noRot="1" noChangeAspect="1" noMove="1" noResize="1" noEditPoints="1" noAdjustHandles="1" noChangeArrowheads="1" noChangeShapeType="1" noTextEdit="1"/>
              </p:cNvSpPr>
              <p:nvPr/>
            </p:nvSpPr>
            <p:spPr>
              <a:xfrm>
                <a:off x="9392234" y="3852004"/>
                <a:ext cx="604606" cy="490199"/>
              </a:xfrm>
              <a:prstGeom prst="rect">
                <a:avLst/>
              </a:prstGeom>
              <a:blipFill>
                <a:blip r:embed="rId5"/>
                <a:stretch>
                  <a:fillRect l="-8081" r="-14141" b="-1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A15A2B-0A65-4CD4-836B-F762C9E7F4DE}"/>
                  </a:ext>
                </a:extLst>
              </p:cNvPr>
              <p:cNvSpPr txBox="1"/>
              <p:nvPr/>
            </p:nvSpPr>
            <p:spPr>
              <a:xfrm>
                <a:off x="6736613" y="3252888"/>
                <a:ext cx="1016497" cy="548483"/>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𝜙</m:t>
                          </m:r>
                        </m:e>
                        <m:sub>
                          <m:r>
                            <a:rPr lang="en-US" sz="2400" i="1">
                              <a:latin typeface="Cambria Math" panose="02040503050406030204" pitchFamily="18" charset="0"/>
                            </a:rPr>
                            <m:t>𝑎𝑖𝑟</m:t>
                          </m:r>
                        </m:sub>
                        <m:sup>
                          <m:r>
                            <a:rPr lang="en-US" sz="2400" i="1">
                              <a:latin typeface="Cambria Math" panose="02040503050406030204" pitchFamily="18" charset="0"/>
                            </a:rPr>
                            <m:t>𝑙𝑖𝑞</m:t>
                          </m:r>
                        </m:sup>
                      </m:sSubSup>
                    </m:oMath>
                  </m:oMathPara>
                </a14:m>
                <a:endParaRPr lang="en-US" sz="2400" dirty="0"/>
              </a:p>
            </p:txBody>
          </p:sp>
        </mc:Choice>
        <mc:Fallback xmlns="">
          <p:sp>
            <p:nvSpPr>
              <p:cNvPr id="14" name="TextBox 13">
                <a:extLst>
                  <a:ext uri="{FF2B5EF4-FFF2-40B4-BE49-F238E27FC236}">
                    <a16:creationId xmlns:a16="http://schemas.microsoft.com/office/drawing/2014/main" id="{6BA15A2B-0A65-4CD4-836B-F762C9E7F4DE}"/>
                  </a:ext>
                </a:extLst>
              </p:cNvPr>
              <p:cNvSpPr txBox="1">
                <a:spLocks noRot="1" noChangeAspect="1" noMove="1" noResize="1" noEditPoints="1" noAdjustHandles="1" noChangeArrowheads="1" noChangeShapeType="1" noTextEdit="1"/>
              </p:cNvSpPr>
              <p:nvPr/>
            </p:nvSpPr>
            <p:spPr>
              <a:xfrm>
                <a:off x="6736613" y="3252888"/>
                <a:ext cx="1016497" cy="54848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E78158B-32F1-4BE0-A5D3-E8F32C1FE275}"/>
                  </a:ext>
                </a:extLst>
              </p:cNvPr>
              <p:cNvSpPr txBox="1"/>
              <p:nvPr/>
            </p:nvSpPr>
            <p:spPr>
              <a:xfrm>
                <a:off x="1585518" y="5839833"/>
                <a:ext cx="9768281" cy="618944"/>
              </a:xfrm>
              <a:prstGeom prst="rect">
                <a:avLst/>
              </a:prstGeom>
              <a:solidFill>
                <a:schemeClr val="bg1"/>
              </a:solidFill>
              <a:ln>
                <a:solidFill>
                  <a:schemeClr val="tx1"/>
                </a:solidFill>
              </a:ln>
            </p:spPr>
            <p:txBody>
              <a:bodyPr wrap="square" rtlCol="0" anchor="ctr">
                <a:no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𝜙</m:t>
                          </m:r>
                        </m:e>
                        <m:sub>
                          <m:r>
                            <a:rPr lang="en-US" sz="2400" i="1" smtClean="0">
                              <a:solidFill>
                                <a:srgbClr val="00B050"/>
                              </a:solidFill>
                              <a:latin typeface="Cambria Math" panose="02040503050406030204" pitchFamily="18" charset="0"/>
                            </a:rPr>
                            <m:t>𝑎𝑖𝑟</m:t>
                          </m:r>
                        </m:sub>
                        <m:sup>
                          <m:r>
                            <a:rPr lang="en-US" sz="2400" i="1" smtClean="0">
                              <a:solidFill>
                                <a:schemeClr val="accent1"/>
                              </a:solidFill>
                              <a:latin typeface="Cambria Math" panose="02040503050406030204" pitchFamily="18" charset="0"/>
                            </a:rPr>
                            <m:t>𝑙𝑖𝑞</m:t>
                          </m:r>
                        </m:sup>
                      </m:sSubSup>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smtClean="0">
                                  <a:solidFill>
                                    <a:schemeClr val="accent1"/>
                                  </a:solidFill>
                                  <a:latin typeface="Cambria Math" panose="02040503050406030204" pitchFamily="18" charset="0"/>
                                </a:rPr>
                                <m:t>𝜙</m:t>
                              </m:r>
                            </m:e>
                            <m:sub>
                              <m:r>
                                <a:rPr lang="en-US" sz="2400" i="1" smtClean="0">
                                  <a:solidFill>
                                    <a:schemeClr val="accent1"/>
                                  </a:solidFill>
                                  <a:latin typeface="Cambria Math" panose="02040503050406030204" pitchFamily="18" charset="0"/>
                                </a:rPr>
                                <m:t>𝑙𝑖𝑞</m:t>
                              </m:r>
                            </m:sub>
                          </m:sSub>
                          <m:r>
                            <a:rPr lang="en-US" sz="2400" i="1">
                              <a:latin typeface="Cambria Math" panose="02040503050406030204" pitchFamily="18" charset="0"/>
                            </a:rPr>
                            <m:t>−</m:t>
                          </m:r>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𝜙</m:t>
                              </m:r>
                            </m:e>
                            <m:sub>
                              <m:r>
                                <a:rPr lang="en-US" sz="2400" i="1" smtClean="0">
                                  <a:solidFill>
                                    <a:srgbClr val="FF0000"/>
                                  </a:solidFill>
                                  <a:latin typeface="Cambria Math" panose="02040503050406030204" pitchFamily="18" charset="0"/>
                                </a:rPr>
                                <m:t>𝑤𝑖𝑟𝑒</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smtClean="0">
                              <a:solidFill>
                                <a:srgbClr val="00B050"/>
                              </a:solidFill>
                              <a:latin typeface="Cambria Math" panose="02040503050406030204" pitchFamily="18" charset="0"/>
                            </a:rPr>
                            <m:t>𝜙</m:t>
                          </m:r>
                        </m:e>
                        <m:sub>
                          <m:r>
                            <a:rPr lang="en-US" sz="2400" i="1" smtClean="0">
                              <a:solidFill>
                                <a:srgbClr val="00B050"/>
                              </a:solidFill>
                              <a:latin typeface="Cambria Math" panose="02040503050406030204" pitchFamily="18" charset="0"/>
                            </a:rPr>
                            <m:t>𝑎𝑖𝑟</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smtClean="0">
                              <a:solidFill>
                                <a:srgbClr val="FF0000"/>
                              </a:solidFill>
                              <a:latin typeface="Cambria Math" panose="02040503050406030204" pitchFamily="18" charset="0"/>
                            </a:rPr>
                            <m:t>𝜙</m:t>
                          </m:r>
                        </m:e>
                        <m:sub>
                          <m:r>
                            <a:rPr lang="en-US" sz="2400" i="1" smtClean="0">
                              <a:solidFill>
                                <a:srgbClr val="FF0000"/>
                              </a:solidFill>
                              <a:latin typeface="Cambria Math" panose="02040503050406030204" pitchFamily="18" charset="0"/>
                            </a:rPr>
                            <m:t>𝑤𝑖𝑟𝑒</m:t>
                          </m:r>
                        </m:sub>
                      </m:sSub>
                      <m:r>
                        <a:rPr lang="en-US" sz="2400" i="1">
                          <a:latin typeface="Cambria Math" panose="02040503050406030204" pitchFamily="18" charset="0"/>
                        </a:rPr>
                        <m:t>)</m:t>
                      </m:r>
                    </m:oMath>
                  </m:oMathPara>
                </a14:m>
                <a:endParaRPr lang="en-US" sz="2400" dirty="0"/>
              </a:p>
            </p:txBody>
          </p:sp>
        </mc:Choice>
        <mc:Fallback>
          <p:sp>
            <p:nvSpPr>
              <p:cNvPr id="9" name="TextBox 8">
                <a:extLst>
                  <a:ext uri="{FF2B5EF4-FFF2-40B4-BE49-F238E27FC236}">
                    <a16:creationId xmlns:a16="http://schemas.microsoft.com/office/drawing/2014/main" id="{BE78158B-32F1-4BE0-A5D3-E8F32C1FE275}"/>
                  </a:ext>
                </a:extLst>
              </p:cNvPr>
              <p:cNvSpPr txBox="1">
                <a:spLocks noRot="1" noChangeAspect="1" noMove="1" noResize="1" noEditPoints="1" noAdjustHandles="1" noChangeArrowheads="1" noChangeShapeType="1" noTextEdit="1"/>
              </p:cNvSpPr>
              <p:nvPr/>
            </p:nvSpPr>
            <p:spPr>
              <a:xfrm>
                <a:off x="1585518" y="5839833"/>
                <a:ext cx="9768281" cy="618944"/>
              </a:xfrm>
              <a:prstGeom prst="rect">
                <a:avLst/>
              </a:prstGeom>
              <a:blipFill>
                <a:blip r:embed="rId10"/>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99956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ED4289-2639-413E-8EE1-00DEC8C9D958}"/>
              </a:ext>
            </a:extLst>
          </p:cNvPr>
          <p:cNvSpPr>
            <a:spLocks noGrp="1"/>
          </p:cNvSpPr>
          <p:nvPr>
            <p:ph type="sldNum" sz="quarter" idx="12"/>
          </p:nvPr>
        </p:nvSpPr>
        <p:spPr/>
        <p:txBody>
          <a:bodyPr/>
          <a:lstStyle/>
          <a:p>
            <a:fld id="{2613B20D-9B73-4C13-A358-2357A5C96DDA}" type="slidenum">
              <a:rPr lang="en-US" smtClean="0"/>
              <a:t>4</a:t>
            </a:fld>
            <a:endParaRPr lang="en-US" dirty="0"/>
          </a:p>
        </p:txBody>
      </p:sp>
      <p:pic>
        <p:nvPicPr>
          <p:cNvPr id="5" name="Picture 4">
            <a:extLst>
              <a:ext uri="{FF2B5EF4-FFF2-40B4-BE49-F238E27FC236}">
                <a16:creationId xmlns:a16="http://schemas.microsoft.com/office/drawing/2014/main" id="{5EE24D90-3D53-4DE7-87F5-68E14E949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49" y="1953734"/>
            <a:ext cx="2850777" cy="1424930"/>
          </a:xfrm>
          <a:prstGeom prst="rect">
            <a:avLst/>
          </a:prstGeom>
        </p:spPr>
      </p:pic>
      <p:pic>
        <p:nvPicPr>
          <p:cNvPr id="6" name="Picture 5">
            <a:extLst>
              <a:ext uri="{FF2B5EF4-FFF2-40B4-BE49-F238E27FC236}">
                <a16:creationId xmlns:a16="http://schemas.microsoft.com/office/drawing/2014/main" id="{0A3F6BE8-DE61-4DA6-8D38-FA6B5A32513D}"/>
              </a:ext>
            </a:extLst>
          </p:cNvPr>
          <p:cNvPicPr>
            <a:picLocks noChangeAspect="1"/>
          </p:cNvPicPr>
          <p:nvPr/>
        </p:nvPicPr>
        <p:blipFill rotWithShape="1">
          <a:blip r:embed="rId3">
            <a:extLst>
              <a:ext uri="{28A0092B-C50C-407E-A947-70E740481C1C}">
                <a14:useLocalDpi xmlns:a14="http://schemas.microsoft.com/office/drawing/2010/main" val="0"/>
              </a:ext>
            </a:extLst>
          </a:blip>
          <a:srcRect r="13078"/>
          <a:stretch/>
        </p:blipFill>
        <p:spPr>
          <a:xfrm>
            <a:off x="2400283" y="1581313"/>
            <a:ext cx="3773243" cy="2169773"/>
          </a:xfrm>
          <a:prstGeom prst="rect">
            <a:avLst/>
          </a:prstGeom>
        </p:spPr>
      </p:pic>
      <p:pic>
        <p:nvPicPr>
          <p:cNvPr id="7" name="Picture 6">
            <a:extLst>
              <a:ext uri="{FF2B5EF4-FFF2-40B4-BE49-F238E27FC236}">
                <a16:creationId xmlns:a16="http://schemas.microsoft.com/office/drawing/2014/main" id="{DE884633-5D79-4BC7-A57D-8A2FB2484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937" y="1081220"/>
            <a:ext cx="2624556" cy="2624556"/>
          </a:xfrm>
          <a:prstGeom prst="rect">
            <a:avLst/>
          </a:prstGeom>
        </p:spPr>
      </p:pic>
      <p:grpSp>
        <p:nvGrpSpPr>
          <p:cNvPr id="8" name="Group 7">
            <a:extLst>
              <a:ext uri="{FF2B5EF4-FFF2-40B4-BE49-F238E27FC236}">
                <a16:creationId xmlns:a16="http://schemas.microsoft.com/office/drawing/2014/main" id="{9C2C248D-5459-4532-BAC0-48B449A690DC}"/>
              </a:ext>
            </a:extLst>
          </p:cNvPr>
          <p:cNvGrpSpPr/>
          <p:nvPr/>
        </p:nvGrpSpPr>
        <p:grpSpPr>
          <a:xfrm>
            <a:off x="1451300" y="2082222"/>
            <a:ext cx="1171291" cy="1726365"/>
            <a:chOff x="993711" y="3517438"/>
            <a:chExt cx="1171291" cy="1726365"/>
          </a:xfrm>
        </p:grpSpPr>
        <p:sp>
          <p:nvSpPr>
            <p:cNvPr id="9" name="Isosceles Triangle 8">
              <a:extLst>
                <a:ext uri="{FF2B5EF4-FFF2-40B4-BE49-F238E27FC236}">
                  <a16:creationId xmlns:a16="http://schemas.microsoft.com/office/drawing/2014/main" id="{ABCD1FBD-3D52-49B0-AA3A-E005E2D96506}"/>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C9590D7-E38C-40BC-8337-5F321BAA19C3}"/>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734D7C8-FFB7-484E-9DA5-AAF4D84D68FE}"/>
                </a:ext>
              </a:extLst>
            </p:cNvPr>
            <p:cNvCxnSpPr>
              <a:stCxn id="9"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CBBE55F-DFB6-4CE1-97A8-396B312EB4A4}"/>
              </a:ext>
            </a:extLst>
          </p:cNvPr>
          <p:cNvGrpSpPr/>
          <p:nvPr/>
        </p:nvGrpSpPr>
        <p:grpSpPr>
          <a:xfrm flipH="1">
            <a:off x="8711180" y="2223517"/>
            <a:ext cx="1171291" cy="1726365"/>
            <a:chOff x="993711" y="3517438"/>
            <a:chExt cx="1171291" cy="1726365"/>
          </a:xfrm>
        </p:grpSpPr>
        <p:sp>
          <p:nvSpPr>
            <p:cNvPr id="13" name="Isosceles Triangle 12">
              <a:extLst>
                <a:ext uri="{FF2B5EF4-FFF2-40B4-BE49-F238E27FC236}">
                  <a16:creationId xmlns:a16="http://schemas.microsoft.com/office/drawing/2014/main" id="{52028951-660F-43F4-88A3-143897F19BFD}"/>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28D9D3C-1426-4583-86B6-2782DDDC6D74}"/>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F3912C6-526D-448C-860A-98724D4D22B2}"/>
                </a:ext>
              </a:extLst>
            </p:cNvPr>
            <p:cNvCxnSpPr>
              <a:stCxn id="13"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05CA2EA-F959-4992-8D5C-5B41EF1C4951}"/>
              </a:ext>
            </a:extLst>
          </p:cNvPr>
          <p:cNvSpPr txBox="1"/>
          <p:nvPr/>
        </p:nvSpPr>
        <p:spPr>
          <a:xfrm>
            <a:off x="9982200" y="2333817"/>
            <a:ext cx="1103187" cy="523220"/>
          </a:xfrm>
          <a:prstGeom prst="rect">
            <a:avLst/>
          </a:prstGeom>
          <a:noFill/>
        </p:spPr>
        <p:txBody>
          <a:bodyPr wrap="none" rtlCol="0">
            <a:spAutoFit/>
          </a:bodyPr>
          <a:lstStyle/>
          <a:p>
            <a:r>
              <a:rPr lang="en-US" sz="2800" dirty="0"/>
              <a:t>Pepsi</a:t>
            </a:r>
          </a:p>
        </p:txBody>
      </p:sp>
      <p:pic>
        <p:nvPicPr>
          <p:cNvPr id="18" name="Picture 17">
            <a:extLst>
              <a:ext uri="{FF2B5EF4-FFF2-40B4-BE49-F238E27FC236}">
                <a16:creationId xmlns:a16="http://schemas.microsoft.com/office/drawing/2014/main" id="{F4478F62-F658-4443-9A10-CD3D1751A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49" y="4687314"/>
            <a:ext cx="2850777" cy="1424930"/>
          </a:xfrm>
          <a:prstGeom prst="rect">
            <a:avLst/>
          </a:prstGeom>
        </p:spPr>
      </p:pic>
      <p:pic>
        <p:nvPicPr>
          <p:cNvPr id="19" name="Picture 18">
            <a:extLst>
              <a:ext uri="{FF2B5EF4-FFF2-40B4-BE49-F238E27FC236}">
                <a16:creationId xmlns:a16="http://schemas.microsoft.com/office/drawing/2014/main" id="{88E91502-1359-4624-B0DA-70442ACF9F64}"/>
              </a:ext>
            </a:extLst>
          </p:cNvPr>
          <p:cNvPicPr>
            <a:picLocks noChangeAspect="1"/>
          </p:cNvPicPr>
          <p:nvPr/>
        </p:nvPicPr>
        <p:blipFill rotWithShape="1">
          <a:blip r:embed="rId3">
            <a:extLst>
              <a:ext uri="{28A0092B-C50C-407E-A947-70E740481C1C}">
                <a14:useLocalDpi xmlns:a14="http://schemas.microsoft.com/office/drawing/2010/main" val="0"/>
              </a:ext>
            </a:extLst>
          </a:blip>
          <a:srcRect r="13078"/>
          <a:stretch/>
        </p:blipFill>
        <p:spPr>
          <a:xfrm>
            <a:off x="2400283" y="4314893"/>
            <a:ext cx="3773243" cy="2169773"/>
          </a:xfrm>
          <a:prstGeom prst="rect">
            <a:avLst/>
          </a:prstGeom>
        </p:spPr>
      </p:pic>
      <p:grpSp>
        <p:nvGrpSpPr>
          <p:cNvPr id="20" name="Group 19">
            <a:extLst>
              <a:ext uri="{FF2B5EF4-FFF2-40B4-BE49-F238E27FC236}">
                <a16:creationId xmlns:a16="http://schemas.microsoft.com/office/drawing/2014/main" id="{D6674255-202D-4F3F-8730-323C77EDA13E}"/>
              </a:ext>
            </a:extLst>
          </p:cNvPr>
          <p:cNvGrpSpPr/>
          <p:nvPr/>
        </p:nvGrpSpPr>
        <p:grpSpPr>
          <a:xfrm>
            <a:off x="1451300" y="4815802"/>
            <a:ext cx="1171291" cy="1726365"/>
            <a:chOff x="993711" y="3517438"/>
            <a:chExt cx="1171291" cy="1726365"/>
          </a:xfrm>
        </p:grpSpPr>
        <p:sp>
          <p:nvSpPr>
            <p:cNvPr id="21" name="Isosceles Triangle 20">
              <a:extLst>
                <a:ext uri="{FF2B5EF4-FFF2-40B4-BE49-F238E27FC236}">
                  <a16:creationId xmlns:a16="http://schemas.microsoft.com/office/drawing/2014/main" id="{D7BDCF30-B0DD-4ACD-9865-46CD8FD1C814}"/>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AC416B6-F0AF-4A66-830E-04D1E87EC7FC}"/>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A4F0A4B-7745-4A23-886B-F202D40167FF}"/>
                </a:ext>
              </a:extLst>
            </p:cNvPr>
            <p:cNvCxnSpPr>
              <a:stCxn id="21"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00AC10E-47CA-4AAD-A6C9-DDB7F7B98736}"/>
              </a:ext>
            </a:extLst>
          </p:cNvPr>
          <p:cNvGrpSpPr/>
          <p:nvPr/>
        </p:nvGrpSpPr>
        <p:grpSpPr>
          <a:xfrm flipH="1">
            <a:off x="8711180" y="4957097"/>
            <a:ext cx="1171291" cy="1726365"/>
            <a:chOff x="993711" y="3517438"/>
            <a:chExt cx="1171291" cy="1726365"/>
          </a:xfrm>
        </p:grpSpPr>
        <p:sp>
          <p:nvSpPr>
            <p:cNvPr id="25" name="Isosceles Triangle 24">
              <a:extLst>
                <a:ext uri="{FF2B5EF4-FFF2-40B4-BE49-F238E27FC236}">
                  <a16:creationId xmlns:a16="http://schemas.microsoft.com/office/drawing/2014/main" id="{2CAF52F1-5D2B-4CE5-9A1A-B86E10707085}"/>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CA87774-5E14-428F-B0BD-CC5AF9CCB27D}"/>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20726FF-A7E3-4442-A38E-0565575DB380}"/>
                </a:ext>
              </a:extLst>
            </p:cNvPr>
            <p:cNvCxnSpPr>
              <a:stCxn id="25"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9C5E0BB2-73D8-4FBF-9A62-289D4AB92102}"/>
              </a:ext>
            </a:extLst>
          </p:cNvPr>
          <p:cNvSpPr txBox="1"/>
          <p:nvPr/>
        </p:nvSpPr>
        <p:spPr>
          <a:xfrm>
            <a:off x="9982200" y="5067397"/>
            <a:ext cx="1920719" cy="523220"/>
          </a:xfrm>
          <a:prstGeom prst="rect">
            <a:avLst/>
          </a:prstGeom>
          <a:noFill/>
        </p:spPr>
        <p:txBody>
          <a:bodyPr wrap="none" rtlCol="0">
            <a:spAutoFit/>
          </a:bodyPr>
          <a:lstStyle/>
          <a:p>
            <a:r>
              <a:rPr lang="en-US" sz="2800" dirty="0"/>
              <a:t>Coca-Cola</a:t>
            </a:r>
          </a:p>
        </p:txBody>
      </p:sp>
      <p:sp>
        <p:nvSpPr>
          <p:cNvPr id="29" name="Title 28">
            <a:extLst>
              <a:ext uri="{FF2B5EF4-FFF2-40B4-BE49-F238E27FC236}">
                <a16:creationId xmlns:a16="http://schemas.microsoft.com/office/drawing/2014/main" id="{5F697BD2-DD92-40F0-B843-600A6663576C}"/>
              </a:ext>
            </a:extLst>
          </p:cNvPr>
          <p:cNvSpPr>
            <a:spLocks noGrp="1"/>
          </p:cNvSpPr>
          <p:nvPr>
            <p:ph type="title"/>
          </p:nvPr>
        </p:nvSpPr>
        <p:spPr/>
        <p:txBody>
          <a:bodyPr/>
          <a:lstStyle/>
          <a:p>
            <a:endParaRPr lang="en-US"/>
          </a:p>
        </p:txBody>
      </p:sp>
      <p:pic>
        <p:nvPicPr>
          <p:cNvPr id="31" name="Picture 30">
            <a:extLst>
              <a:ext uri="{FF2B5EF4-FFF2-40B4-BE49-F238E27FC236}">
                <a16:creationId xmlns:a16="http://schemas.microsoft.com/office/drawing/2014/main" id="{D1A1C0C7-F376-4697-AB1A-74803C5EC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947" y="3933366"/>
            <a:ext cx="1642535" cy="2750097"/>
          </a:xfrm>
          <a:prstGeom prst="rect">
            <a:avLst/>
          </a:prstGeom>
        </p:spPr>
      </p:pic>
    </p:spTree>
    <p:extLst>
      <p:ext uri="{BB962C8B-B14F-4D97-AF65-F5344CB8AC3E}">
        <p14:creationId xmlns:p14="http://schemas.microsoft.com/office/powerpoint/2010/main" val="989934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4638-3DA4-441B-9521-BE80C9737C4C}"/>
              </a:ext>
            </a:extLst>
          </p:cNvPr>
          <p:cNvSpPr>
            <a:spLocks noGrp="1"/>
          </p:cNvSpPr>
          <p:nvPr>
            <p:ph type="title"/>
          </p:nvPr>
        </p:nvSpPr>
        <p:spPr/>
        <p:txBody>
          <a:bodyPr/>
          <a:lstStyle/>
          <a:p>
            <a:r>
              <a:rPr lang="en-US" dirty="0"/>
              <a:t>Double Differencing – Phase </a:t>
            </a:r>
          </a:p>
        </p:txBody>
      </p:sp>
      <p:sp>
        <p:nvSpPr>
          <p:cNvPr id="3" name="Slide Number Placeholder 2">
            <a:extLst>
              <a:ext uri="{FF2B5EF4-FFF2-40B4-BE49-F238E27FC236}">
                <a16:creationId xmlns:a16="http://schemas.microsoft.com/office/drawing/2014/main" id="{1022950D-919C-4C9B-A90D-BFFE9FC7FF17}"/>
              </a:ext>
            </a:extLst>
          </p:cNvPr>
          <p:cNvSpPr>
            <a:spLocks noGrp="1"/>
          </p:cNvSpPr>
          <p:nvPr>
            <p:ph type="sldNum" sz="quarter" idx="12"/>
          </p:nvPr>
        </p:nvSpPr>
        <p:spPr/>
        <p:txBody>
          <a:bodyPr/>
          <a:lstStyle/>
          <a:p>
            <a:fld id="{2613B20D-9B73-4C13-A358-2357A5C96DDA}" type="slidenum">
              <a:rPr lang="en-US" smtClean="0"/>
              <a:t>40</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5D0C88-9DFB-4476-A056-E895EFF36DBC}"/>
                  </a:ext>
                </a:extLst>
              </p:cNvPr>
              <p:cNvSpPr txBox="1"/>
              <p:nvPr/>
            </p:nvSpPr>
            <p:spPr>
              <a:xfrm>
                <a:off x="838200" y="1525784"/>
                <a:ext cx="10415588"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Phase </a:t>
                </a:r>
                <a14:m>
                  <m:oMath xmlns:m="http://schemas.openxmlformats.org/officeDocument/2006/math">
                    <m:r>
                      <a:rPr lang="en-US" sz="2400" i="1">
                        <a:latin typeface="Cambria Math" panose="02040503050406030204" pitchFamily="18" charset="0"/>
                      </a:rPr>
                      <m:t>𝜙</m:t>
                    </m:r>
                  </m:oMath>
                </a14:m>
                <a:r>
                  <a:rPr lang="en-US" sz="2400" dirty="0"/>
                  <a:t> can be arbitrary, but difference is meaningful</a:t>
                </a:r>
              </a:p>
            </p:txBody>
          </p:sp>
        </mc:Choice>
        <mc:Fallback xmlns="">
          <p:sp>
            <p:nvSpPr>
              <p:cNvPr id="4" name="TextBox 3">
                <a:extLst>
                  <a:ext uri="{FF2B5EF4-FFF2-40B4-BE49-F238E27FC236}">
                    <a16:creationId xmlns:a16="http://schemas.microsoft.com/office/drawing/2014/main" id="{7E5D0C88-9DFB-4476-A056-E895EFF36DBC}"/>
                  </a:ext>
                </a:extLst>
              </p:cNvPr>
              <p:cNvSpPr txBox="1">
                <a:spLocks noRot="1" noChangeAspect="1" noMove="1" noResize="1" noEditPoints="1" noAdjustHandles="1" noChangeArrowheads="1" noChangeShapeType="1" noTextEdit="1"/>
              </p:cNvSpPr>
              <p:nvPr/>
            </p:nvSpPr>
            <p:spPr>
              <a:xfrm>
                <a:off x="838200" y="1525784"/>
                <a:ext cx="10415588" cy="461665"/>
              </a:xfrm>
              <a:prstGeom prst="rect">
                <a:avLst/>
              </a:prstGeom>
              <a:blipFill>
                <a:blip r:embed="rId3"/>
                <a:stretch>
                  <a:fillRect l="-820" t="-9211" b="-3026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E093367-5F9A-4435-A74F-0AB53E23EB2C}"/>
              </a:ext>
            </a:extLst>
          </p:cNvPr>
          <p:cNvPicPr>
            <a:picLocks noChangeAspect="1"/>
          </p:cNvPicPr>
          <p:nvPr/>
        </p:nvPicPr>
        <p:blipFill>
          <a:blip r:embed="rId4"/>
          <a:stretch>
            <a:fillRect/>
          </a:stretch>
        </p:blipFill>
        <p:spPr>
          <a:xfrm>
            <a:off x="2558956" y="2013982"/>
            <a:ext cx="7074088" cy="3986787"/>
          </a:xfrm>
          <a:prstGeom prst="rect">
            <a:avLst/>
          </a:prstGeom>
        </p:spPr>
      </p:pic>
      <p:sp>
        <p:nvSpPr>
          <p:cNvPr id="7" name="Rectangle 6">
            <a:extLst>
              <a:ext uri="{FF2B5EF4-FFF2-40B4-BE49-F238E27FC236}">
                <a16:creationId xmlns:a16="http://schemas.microsoft.com/office/drawing/2014/main" id="{F0C63809-2168-4831-8E18-9C298A38CDBF}"/>
              </a:ext>
            </a:extLst>
          </p:cNvPr>
          <p:cNvSpPr/>
          <p:nvPr/>
        </p:nvSpPr>
        <p:spPr>
          <a:xfrm>
            <a:off x="4604994" y="2238866"/>
            <a:ext cx="2022049" cy="2403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8634AB0-00F6-4AC5-9B4F-A5273B537428}"/>
              </a:ext>
            </a:extLst>
          </p:cNvPr>
          <p:cNvSpPr/>
          <p:nvPr/>
        </p:nvSpPr>
        <p:spPr>
          <a:xfrm>
            <a:off x="2735344" y="5569048"/>
            <a:ext cx="7624714"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0E5BEA6-DEDD-410E-9875-4C2ADAC6C380}"/>
                  </a:ext>
                </a:extLst>
              </p:cNvPr>
              <p:cNvSpPr txBox="1"/>
              <p:nvPr/>
            </p:nvSpPr>
            <p:spPr>
              <a:xfrm>
                <a:off x="3277980" y="3255028"/>
                <a:ext cx="980076" cy="453137"/>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𝑤𝑖𝑟𝑒</m:t>
                          </m:r>
                        </m:sub>
                      </m:sSub>
                    </m:oMath>
                  </m:oMathPara>
                </a14:m>
                <a:endParaRPr lang="en-US" sz="2400" i="1" baseline="-25000" dirty="0"/>
              </a:p>
            </p:txBody>
          </p:sp>
        </mc:Choice>
        <mc:Fallback xmlns="">
          <p:sp>
            <p:nvSpPr>
              <p:cNvPr id="10" name="TextBox 9">
                <a:extLst>
                  <a:ext uri="{FF2B5EF4-FFF2-40B4-BE49-F238E27FC236}">
                    <a16:creationId xmlns:a16="http://schemas.microsoft.com/office/drawing/2014/main" id="{10E5BEA6-DEDD-410E-9875-4C2ADAC6C380}"/>
                  </a:ext>
                </a:extLst>
              </p:cNvPr>
              <p:cNvSpPr txBox="1">
                <a:spLocks noRot="1" noChangeAspect="1" noMove="1" noResize="1" noEditPoints="1" noAdjustHandles="1" noChangeArrowheads="1" noChangeShapeType="1" noTextEdit="1"/>
              </p:cNvSpPr>
              <p:nvPr/>
            </p:nvSpPr>
            <p:spPr>
              <a:xfrm>
                <a:off x="3277980" y="3255028"/>
                <a:ext cx="980076" cy="453137"/>
              </a:xfrm>
              <a:prstGeom prst="rect">
                <a:avLst/>
              </a:prstGeom>
              <a:blipFill>
                <a:blip r:embed="rId6"/>
                <a:stretch>
                  <a:fillRect l="-1242"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AA0C38-96F5-485D-88EA-22BE4459E8E0}"/>
                  </a:ext>
                </a:extLst>
              </p:cNvPr>
              <p:cNvSpPr txBox="1"/>
              <p:nvPr/>
            </p:nvSpPr>
            <p:spPr>
              <a:xfrm>
                <a:off x="7231688" y="2442192"/>
                <a:ext cx="737586" cy="4551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𝑎𝑖𝑟</m:t>
                          </m:r>
                        </m:sub>
                      </m:sSub>
                    </m:oMath>
                  </m:oMathPara>
                </a14:m>
                <a:endParaRPr lang="en-US" sz="2400" i="1" baseline="-25000" dirty="0"/>
              </a:p>
            </p:txBody>
          </p:sp>
        </mc:Choice>
        <mc:Fallback xmlns="">
          <p:sp>
            <p:nvSpPr>
              <p:cNvPr id="12" name="TextBox 11">
                <a:extLst>
                  <a:ext uri="{FF2B5EF4-FFF2-40B4-BE49-F238E27FC236}">
                    <a16:creationId xmlns:a16="http://schemas.microsoft.com/office/drawing/2014/main" id="{4BAA0C38-96F5-485D-88EA-22BE4459E8E0}"/>
                  </a:ext>
                </a:extLst>
              </p:cNvPr>
              <p:cNvSpPr txBox="1">
                <a:spLocks noRot="1" noChangeAspect="1" noMove="1" noResize="1" noEditPoints="1" noAdjustHandles="1" noChangeArrowheads="1" noChangeShapeType="1" noTextEdit="1"/>
              </p:cNvSpPr>
              <p:nvPr/>
            </p:nvSpPr>
            <p:spPr>
              <a:xfrm>
                <a:off x="7231688" y="2442192"/>
                <a:ext cx="737586" cy="455115"/>
              </a:xfrm>
              <a:prstGeom prst="rect">
                <a:avLst/>
              </a:prstGeom>
              <a:blipFill>
                <a:blip r:embed="rId7"/>
                <a:stretch>
                  <a:fillRect l="-6612"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7C19A0-6F6A-4538-BC91-461485BF126B}"/>
                  </a:ext>
                </a:extLst>
              </p:cNvPr>
              <p:cNvSpPr txBox="1"/>
              <p:nvPr/>
            </p:nvSpPr>
            <p:spPr>
              <a:xfrm>
                <a:off x="8578630" y="3780218"/>
                <a:ext cx="604606" cy="49019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𝑙𝑖𝑞</m:t>
                          </m:r>
                        </m:sub>
                      </m:sSub>
                    </m:oMath>
                  </m:oMathPara>
                </a14:m>
                <a:endParaRPr lang="en-US" sz="2400" i="1" baseline="-25000" dirty="0"/>
              </a:p>
            </p:txBody>
          </p:sp>
        </mc:Choice>
        <mc:Fallback xmlns="">
          <p:sp>
            <p:nvSpPr>
              <p:cNvPr id="13" name="TextBox 12">
                <a:extLst>
                  <a:ext uri="{FF2B5EF4-FFF2-40B4-BE49-F238E27FC236}">
                    <a16:creationId xmlns:a16="http://schemas.microsoft.com/office/drawing/2014/main" id="{737C19A0-6F6A-4538-BC91-461485BF126B}"/>
                  </a:ext>
                </a:extLst>
              </p:cNvPr>
              <p:cNvSpPr txBox="1">
                <a:spLocks noRot="1" noChangeAspect="1" noMove="1" noResize="1" noEditPoints="1" noAdjustHandles="1" noChangeArrowheads="1" noChangeShapeType="1" noTextEdit="1"/>
              </p:cNvSpPr>
              <p:nvPr/>
            </p:nvSpPr>
            <p:spPr>
              <a:xfrm>
                <a:off x="8578630" y="3780218"/>
                <a:ext cx="604606" cy="490199"/>
              </a:xfrm>
              <a:prstGeom prst="rect">
                <a:avLst/>
              </a:prstGeom>
              <a:blipFill>
                <a:blip r:embed="rId8"/>
                <a:stretch>
                  <a:fillRect l="-8081" r="-1515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A15A2B-0A65-4CD4-836B-F762C9E7F4DE}"/>
                  </a:ext>
                </a:extLst>
              </p:cNvPr>
              <p:cNvSpPr txBox="1"/>
              <p:nvPr/>
            </p:nvSpPr>
            <p:spPr>
              <a:xfrm>
                <a:off x="6736613" y="3252888"/>
                <a:ext cx="1016497" cy="548483"/>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sSubSup>
                        <m:sSubSupPr>
                          <m:ctrlPr>
                            <a:rPr lang="en-US" sz="2400" i="1">
                              <a:latin typeface="Cambria Math" panose="02040503050406030204" pitchFamily="18" charset="0"/>
                            </a:rPr>
                          </m:ctrlPr>
                        </m:sSubSupPr>
                        <m:e>
                          <m:r>
                            <a:rPr lang="en-US" sz="2400" i="1">
                              <a:latin typeface="Cambria Math" panose="02040503050406030204" pitchFamily="18" charset="0"/>
                            </a:rPr>
                            <m:t>𝜙</m:t>
                          </m:r>
                        </m:e>
                        <m:sub>
                          <m:r>
                            <a:rPr lang="en-US" sz="2400" i="1">
                              <a:latin typeface="Cambria Math" panose="02040503050406030204" pitchFamily="18" charset="0"/>
                            </a:rPr>
                            <m:t>𝑎𝑖𝑟</m:t>
                          </m:r>
                        </m:sub>
                        <m:sup>
                          <m:r>
                            <a:rPr lang="en-US" sz="2400" i="1">
                              <a:latin typeface="Cambria Math" panose="02040503050406030204" pitchFamily="18" charset="0"/>
                            </a:rPr>
                            <m:t>𝑙𝑖𝑞</m:t>
                          </m:r>
                        </m:sup>
                      </m:sSubSup>
                    </m:oMath>
                  </m:oMathPara>
                </a14:m>
                <a:endParaRPr lang="en-US" sz="2400" dirty="0"/>
              </a:p>
            </p:txBody>
          </p:sp>
        </mc:Choice>
        <mc:Fallback xmlns="">
          <p:sp>
            <p:nvSpPr>
              <p:cNvPr id="14" name="TextBox 13">
                <a:extLst>
                  <a:ext uri="{FF2B5EF4-FFF2-40B4-BE49-F238E27FC236}">
                    <a16:creationId xmlns:a16="http://schemas.microsoft.com/office/drawing/2014/main" id="{6BA15A2B-0A65-4CD4-836B-F762C9E7F4DE}"/>
                  </a:ext>
                </a:extLst>
              </p:cNvPr>
              <p:cNvSpPr txBox="1">
                <a:spLocks noRot="1" noChangeAspect="1" noMove="1" noResize="1" noEditPoints="1" noAdjustHandles="1" noChangeArrowheads="1" noChangeShapeType="1" noTextEdit="1"/>
              </p:cNvSpPr>
              <p:nvPr/>
            </p:nvSpPr>
            <p:spPr>
              <a:xfrm>
                <a:off x="6736613" y="3252888"/>
                <a:ext cx="1016497" cy="548483"/>
              </a:xfrm>
              <a:prstGeom prst="rect">
                <a:avLst/>
              </a:prstGeom>
              <a:blipFill>
                <a:blip r:embed="rId9"/>
                <a:stretch>
                  <a:fillRect/>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86EA4EFF-EEF6-4F23-94E8-C60EA98C3FC8}"/>
              </a:ext>
            </a:extLst>
          </p:cNvPr>
          <p:cNvGrpSpPr/>
          <p:nvPr/>
        </p:nvGrpSpPr>
        <p:grpSpPr>
          <a:xfrm>
            <a:off x="2151529" y="5099984"/>
            <a:ext cx="8441851" cy="1042048"/>
            <a:chOff x="2151529" y="5328590"/>
            <a:chExt cx="8441851" cy="1042048"/>
          </a:xfrm>
        </p:grpSpPr>
        <p:grpSp>
          <p:nvGrpSpPr>
            <p:cNvPr id="17" name="Group 16">
              <a:extLst>
                <a:ext uri="{FF2B5EF4-FFF2-40B4-BE49-F238E27FC236}">
                  <a16:creationId xmlns:a16="http://schemas.microsoft.com/office/drawing/2014/main" id="{FB83AC75-2E64-4E4B-8E1E-7E86D00D78A8}"/>
                </a:ext>
              </a:extLst>
            </p:cNvPr>
            <p:cNvGrpSpPr/>
            <p:nvPr/>
          </p:nvGrpSpPr>
          <p:grpSpPr>
            <a:xfrm>
              <a:off x="2151529" y="5328590"/>
              <a:ext cx="8441851" cy="1042048"/>
              <a:chOff x="2151529" y="5328590"/>
              <a:chExt cx="8441851" cy="1042048"/>
            </a:xfrm>
          </p:grpSpPr>
          <p:sp>
            <p:nvSpPr>
              <p:cNvPr id="19" name="Rectangle 18">
                <a:extLst>
                  <a:ext uri="{FF2B5EF4-FFF2-40B4-BE49-F238E27FC236}">
                    <a16:creationId xmlns:a16="http://schemas.microsoft.com/office/drawing/2014/main" id="{0E262FFE-94EE-4B35-879F-805FB69CBF32}"/>
                  </a:ext>
                </a:extLst>
              </p:cNvPr>
              <p:cNvSpPr/>
              <p:nvPr/>
            </p:nvSpPr>
            <p:spPr>
              <a:xfrm>
                <a:off x="2735344" y="5569048"/>
                <a:ext cx="7624714"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636802-DC50-444A-AD21-DDEC86C5FB19}"/>
                  </a:ext>
                </a:extLst>
              </p:cNvPr>
              <p:cNvSpPr/>
              <p:nvPr/>
            </p:nvSpPr>
            <p:spPr>
              <a:xfrm>
                <a:off x="2151529" y="5410200"/>
                <a:ext cx="8441851" cy="96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290A1B6-476B-4F4C-AD8F-819206864545}"/>
                  </a:ext>
                </a:extLst>
              </p:cNvPr>
              <p:cNvSpPr txBox="1"/>
              <p:nvPr/>
            </p:nvSpPr>
            <p:spPr>
              <a:xfrm>
                <a:off x="2818909" y="5342230"/>
                <a:ext cx="372218" cy="461665"/>
              </a:xfrm>
              <a:prstGeom prst="rect">
                <a:avLst/>
              </a:prstGeom>
              <a:noFill/>
            </p:spPr>
            <p:txBody>
              <a:bodyPr wrap="none" rtlCol="0">
                <a:spAutoFit/>
              </a:bodyPr>
              <a:lstStyle/>
              <a:p>
                <a:r>
                  <a:rPr lang="en-US" sz="2400" dirty="0"/>
                  <a:t>0</a:t>
                </a:r>
              </a:p>
            </p:txBody>
          </p:sp>
          <p:sp>
            <p:nvSpPr>
              <p:cNvPr id="22" name="TextBox 21">
                <a:extLst>
                  <a:ext uri="{FF2B5EF4-FFF2-40B4-BE49-F238E27FC236}">
                    <a16:creationId xmlns:a16="http://schemas.microsoft.com/office/drawing/2014/main" id="{0E37C76E-787C-48D8-96F3-3A0AE4A76359}"/>
                  </a:ext>
                </a:extLst>
              </p:cNvPr>
              <p:cNvSpPr txBox="1"/>
              <p:nvPr/>
            </p:nvSpPr>
            <p:spPr>
              <a:xfrm>
                <a:off x="4380974" y="5328590"/>
                <a:ext cx="372218" cy="461665"/>
              </a:xfrm>
              <a:prstGeom prst="rect">
                <a:avLst/>
              </a:prstGeom>
              <a:noFill/>
            </p:spPr>
            <p:txBody>
              <a:bodyPr wrap="none" rtlCol="0">
                <a:spAutoFit/>
              </a:bodyPr>
              <a:lstStyle/>
              <a:p>
                <a:r>
                  <a:rPr lang="en-US" sz="2400" dirty="0"/>
                  <a:t>5</a:t>
                </a:r>
              </a:p>
            </p:txBody>
          </p:sp>
          <p:sp>
            <p:nvSpPr>
              <p:cNvPr id="23" name="TextBox 22">
                <a:extLst>
                  <a:ext uri="{FF2B5EF4-FFF2-40B4-BE49-F238E27FC236}">
                    <a16:creationId xmlns:a16="http://schemas.microsoft.com/office/drawing/2014/main" id="{CE8B3734-B4EE-466D-95EA-249F1F26BCA9}"/>
                  </a:ext>
                </a:extLst>
              </p:cNvPr>
              <p:cNvSpPr txBox="1"/>
              <p:nvPr/>
            </p:nvSpPr>
            <p:spPr>
              <a:xfrm>
                <a:off x="5834057" y="5348977"/>
                <a:ext cx="559769" cy="461665"/>
              </a:xfrm>
              <a:prstGeom prst="rect">
                <a:avLst/>
              </a:prstGeom>
              <a:noFill/>
            </p:spPr>
            <p:txBody>
              <a:bodyPr wrap="none" rtlCol="0">
                <a:spAutoFit/>
              </a:bodyPr>
              <a:lstStyle/>
              <a:p>
                <a:r>
                  <a:rPr lang="en-US" sz="2400" dirty="0"/>
                  <a:t>10</a:t>
                </a:r>
              </a:p>
            </p:txBody>
          </p:sp>
          <p:sp>
            <p:nvSpPr>
              <p:cNvPr id="24" name="TextBox 23">
                <a:extLst>
                  <a:ext uri="{FF2B5EF4-FFF2-40B4-BE49-F238E27FC236}">
                    <a16:creationId xmlns:a16="http://schemas.microsoft.com/office/drawing/2014/main" id="{E97AC473-3817-4D7F-9BD6-29692BDB0C29}"/>
                  </a:ext>
                </a:extLst>
              </p:cNvPr>
              <p:cNvSpPr txBox="1"/>
              <p:nvPr/>
            </p:nvSpPr>
            <p:spPr>
              <a:xfrm>
                <a:off x="7408895" y="5348976"/>
                <a:ext cx="559769" cy="461665"/>
              </a:xfrm>
              <a:prstGeom prst="rect">
                <a:avLst/>
              </a:prstGeom>
              <a:noFill/>
            </p:spPr>
            <p:txBody>
              <a:bodyPr wrap="none" rtlCol="0">
                <a:spAutoFit/>
              </a:bodyPr>
              <a:lstStyle/>
              <a:p>
                <a:r>
                  <a:rPr lang="en-US" sz="2400" dirty="0"/>
                  <a:t>15</a:t>
                </a:r>
              </a:p>
            </p:txBody>
          </p:sp>
          <p:sp>
            <p:nvSpPr>
              <p:cNvPr id="25" name="TextBox 24">
                <a:extLst>
                  <a:ext uri="{FF2B5EF4-FFF2-40B4-BE49-F238E27FC236}">
                    <a16:creationId xmlns:a16="http://schemas.microsoft.com/office/drawing/2014/main" id="{B4E77F2F-AC1E-49BC-AA50-B4035F3E7E2B}"/>
                  </a:ext>
                </a:extLst>
              </p:cNvPr>
              <p:cNvSpPr txBox="1"/>
              <p:nvPr/>
            </p:nvSpPr>
            <p:spPr>
              <a:xfrm>
                <a:off x="8983733" y="5342229"/>
                <a:ext cx="559769" cy="461665"/>
              </a:xfrm>
              <a:prstGeom prst="rect">
                <a:avLst/>
              </a:prstGeom>
              <a:noFill/>
            </p:spPr>
            <p:txBody>
              <a:bodyPr wrap="none" rtlCol="0">
                <a:spAutoFit/>
              </a:bodyPr>
              <a:lstStyle/>
              <a:p>
                <a:r>
                  <a:rPr lang="en-US" sz="2400" dirty="0"/>
                  <a:t>20</a:t>
                </a:r>
              </a:p>
            </p:txBody>
          </p:sp>
        </p:grpSp>
        <p:sp>
          <p:nvSpPr>
            <p:cNvPr id="18" name="TextBox 17">
              <a:extLst>
                <a:ext uri="{FF2B5EF4-FFF2-40B4-BE49-F238E27FC236}">
                  <a16:creationId xmlns:a16="http://schemas.microsoft.com/office/drawing/2014/main" id="{ED9A0924-6726-40B1-AC2A-350409083FC6}"/>
                </a:ext>
              </a:extLst>
            </p:cNvPr>
            <p:cNvSpPr txBox="1"/>
            <p:nvPr/>
          </p:nvSpPr>
          <p:spPr>
            <a:xfrm>
              <a:off x="4770796" y="5777953"/>
              <a:ext cx="3175869" cy="461665"/>
            </a:xfrm>
            <a:prstGeom prst="rect">
              <a:avLst/>
            </a:prstGeom>
            <a:noFill/>
          </p:spPr>
          <p:txBody>
            <a:bodyPr wrap="none" rtlCol="0">
              <a:spAutoFit/>
            </a:bodyPr>
            <a:lstStyle/>
            <a:p>
              <a:r>
                <a:rPr lang="en-US" sz="2400" dirty="0"/>
                <a:t>Time (nanoseconds)</a:t>
              </a:r>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5CB945-8821-4026-8561-F5B54964C3A5}"/>
                  </a:ext>
                </a:extLst>
              </p:cNvPr>
              <p:cNvSpPr txBox="1"/>
              <p:nvPr/>
            </p:nvSpPr>
            <p:spPr>
              <a:xfrm>
                <a:off x="1585518" y="5622872"/>
                <a:ext cx="9768281" cy="781200"/>
              </a:xfrm>
              <a:prstGeom prst="rect">
                <a:avLst/>
              </a:prstGeom>
              <a:solidFill>
                <a:schemeClr val="bg1">
                  <a:lumMod val="85000"/>
                </a:schemeClr>
              </a:solidFill>
            </p:spPr>
            <p:txBody>
              <a:bodyPr wrap="square" rtlCol="0" anchor="ctr">
                <a:no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Δ</m:t>
                      </m:r>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𝜙</m:t>
                          </m:r>
                        </m:e>
                        <m:sub>
                          <m:r>
                            <a:rPr lang="en-US" sz="2400" i="1">
                              <a:latin typeface="Cambria Math" panose="02040503050406030204" pitchFamily="18" charset="0"/>
                            </a:rPr>
                            <m:t>𝑎𝑖𝑟</m:t>
                          </m:r>
                        </m:sub>
                        <m:sup>
                          <m:r>
                            <a:rPr lang="en-US" sz="2400" i="1">
                              <a:latin typeface="Cambria Math" panose="02040503050406030204" pitchFamily="18" charset="0"/>
                            </a:rPr>
                            <m:t>𝑙𝑖𝑞</m:t>
                          </m:r>
                        </m:sup>
                      </m:sSubSup>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𝑙𝑖𝑞</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𝑤𝑖𝑟𝑒</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𝑎𝑖𝑟</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𝑤𝑖𝑟𝑒</m:t>
                          </m:r>
                        </m:sub>
                      </m:sSub>
                      <m:r>
                        <a:rPr lang="en-US" sz="2400" i="1">
                          <a:latin typeface="Cambria Math" panose="02040503050406030204" pitchFamily="18" charset="0"/>
                        </a:rPr>
                        <m:t>)</m:t>
                      </m:r>
                    </m:oMath>
                  </m:oMathPara>
                </a14:m>
                <a:endParaRPr lang="en-US" sz="2400" dirty="0"/>
              </a:p>
            </p:txBody>
          </p:sp>
        </mc:Choice>
        <mc:Fallback xmlns="">
          <p:sp>
            <p:nvSpPr>
              <p:cNvPr id="26" name="TextBox 25">
                <a:extLst>
                  <a:ext uri="{FF2B5EF4-FFF2-40B4-BE49-F238E27FC236}">
                    <a16:creationId xmlns:a16="http://schemas.microsoft.com/office/drawing/2014/main" id="{C65CB945-8821-4026-8561-F5B54964C3A5}"/>
                  </a:ext>
                </a:extLst>
              </p:cNvPr>
              <p:cNvSpPr txBox="1">
                <a:spLocks noRot="1" noChangeAspect="1" noMove="1" noResize="1" noEditPoints="1" noAdjustHandles="1" noChangeArrowheads="1" noChangeShapeType="1" noTextEdit="1"/>
              </p:cNvSpPr>
              <p:nvPr/>
            </p:nvSpPr>
            <p:spPr>
              <a:xfrm>
                <a:off x="1585518" y="5622872"/>
                <a:ext cx="9768281" cy="781200"/>
              </a:xfrm>
              <a:prstGeom prst="rect">
                <a:avLst/>
              </a:prstGeom>
              <a:blipFill>
                <a:blip r:embed="rId10"/>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D7F88611-46D7-41DF-983C-ECB29356EBE0}"/>
              </a:ext>
            </a:extLst>
          </p:cNvPr>
          <p:cNvSpPr/>
          <p:nvPr/>
        </p:nvSpPr>
        <p:spPr>
          <a:xfrm>
            <a:off x="349741" y="1267229"/>
            <a:ext cx="11372850" cy="516255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FFF9845-07A5-4441-9243-0B00360F49FF}"/>
              </a:ext>
            </a:extLst>
          </p:cNvPr>
          <p:cNvSpPr/>
          <p:nvPr/>
        </p:nvSpPr>
        <p:spPr>
          <a:xfrm>
            <a:off x="0" y="2767106"/>
            <a:ext cx="121920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Phase wraps</a:t>
            </a:r>
            <a:endParaRPr lang="en-US" sz="4000" dirty="0">
              <a:sym typeface="Wingdings" panose="05000000000000000000" pitchFamily="2" charset="2"/>
            </a:endParaRPr>
          </a:p>
        </p:txBody>
      </p:sp>
    </p:spTree>
    <p:extLst>
      <p:ext uri="{BB962C8B-B14F-4D97-AF65-F5344CB8AC3E}">
        <p14:creationId xmlns:p14="http://schemas.microsoft.com/office/powerpoint/2010/main" val="1625270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5434B-AE4F-47F8-9A95-4C7E2B8E7524}"/>
              </a:ext>
            </a:extLst>
          </p:cNvPr>
          <p:cNvSpPr>
            <a:spLocks noGrp="1"/>
          </p:cNvSpPr>
          <p:nvPr>
            <p:ph type="title"/>
          </p:nvPr>
        </p:nvSpPr>
        <p:spPr/>
        <p:txBody>
          <a:bodyPr/>
          <a:lstStyle/>
          <a:p>
            <a:r>
              <a:rPr lang="en-US" dirty="0"/>
              <a:t>Phase Wraps</a:t>
            </a:r>
          </a:p>
        </p:txBody>
      </p:sp>
      <p:sp>
        <p:nvSpPr>
          <p:cNvPr id="3" name="Slide Number Placeholder 2">
            <a:extLst>
              <a:ext uri="{FF2B5EF4-FFF2-40B4-BE49-F238E27FC236}">
                <a16:creationId xmlns:a16="http://schemas.microsoft.com/office/drawing/2014/main" id="{6A3285B8-1DEA-46CE-8C75-92458718EAC6}"/>
              </a:ext>
            </a:extLst>
          </p:cNvPr>
          <p:cNvSpPr>
            <a:spLocks noGrp="1"/>
          </p:cNvSpPr>
          <p:nvPr>
            <p:ph type="sldNum" sz="quarter" idx="12"/>
          </p:nvPr>
        </p:nvSpPr>
        <p:spPr/>
        <p:txBody>
          <a:bodyPr/>
          <a:lstStyle/>
          <a:p>
            <a:fld id="{2613B20D-9B73-4C13-A358-2357A5C96DDA}" type="slidenum">
              <a:rPr lang="en-US" smtClean="0"/>
              <a:t>41</a:t>
            </a:fld>
            <a:endParaRPr lang="en-US" dirty="0"/>
          </a:p>
        </p:txBody>
      </p:sp>
      <p:sp>
        <p:nvSpPr>
          <p:cNvPr id="6" name="Content Placeholder 2">
            <a:extLst>
              <a:ext uri="{FF2B5EF4-FFF2-40B4-BE49-F238E27FC236}">
                <a16:creationId xmlns:a16="http://schemas.microsoft.com/office/drawing/2014/main" id="{9FF9AACF-3F87-4043-9B8A-33198A1996E3}"/>
              </a:ext>
            </a:extLst>
          </p:cNvPr>
          <p:cNvSpPr txBox="1">
            <a:spLocks/>
          </p:cNvSpPr>
          <p:nvPr/>
        </p:nvSpPr>
        <p:spPr>
          <a:xfrm>
            <a:off x="838199" y="1825624"/>
            <a:ext cx="11077575" cy="1325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just phase is ambiguous</a:t>
            </a:r>
          </a:p>
          <a:p>
            <a:r>
              <a:rPr lang="en-US" dirty="0"/>
              <a:t>Need some notion of absolute distance</a:t>
            </a:r>
          </a:p>
        </p:txBody>
      </p:sp>
      <p:grpSp>
        <p:nvGrpSpPr>
          <p:cNvPr id="24" name="Group 23">
            <a:extLst>
              <a:ext uri="{FF2B5EF4-FFF2-40B4-BE49-F238E27FC236}">
                <a16:creationId xmlns:a16="http://schemas.microsoft.com/office/drawing/2014/main" id="{7B2AF746-6B1C-4E53-95E0-0FCE39D3F1AB}"/>
              </a:ext>
            </a:extLst>
          </p:cNvPr>
          <p:cNvGrpSpPr/>
          <p:nvPr/>
        </p:nvGrpSpPr>
        <p:grpSpPr>
          <a:xfrm>
            <a:off x="2876162" y="2804474"/>
            <a:ext cx="7106038" cy="3734438"/>
            <a:chOff x="2876162" y="2804474"/>
            <a:chExt cx="7106038" cy="3734438"/>
          </a:xfrm>
        </p:grpSpPr>
        <p:pic>
          <p:nvPicPr>
            <p:cNvPr id="8" name="Picture 7">
              <a:extLst>
                <a:ext uri="{FF2B5EF4-FFF2-40B4-BE49-F238E27FC236}">
                  <a16:creationId xmlns:a16="http://schemas.microsoft.com/office/drawing/2014/main" id="{1B264B96-53B7-4DD7-B06A-9C1C47EA2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162" y="2987037"/>
              <a:ext cx="7106038" cy="3551875"/>
            </a:xfrm>
            <a:prstGeom prst="rect">
              <a:avLst/>
            </a:prstGeom>
          </p:spPr>
        </p:pic>
        <p:cxnSp>
          <p:nvCxnSpPr>
            <p:cNvPr id="10" name="Straight Arrow Connector 9">
              <a:extLst>
                <a:ext uri="{FF2B5EF4-FFF2-40B4-BE49-F238E27FC236}">
                  <a16:creationId xmlns:a16="http://schemas.microsoft.com/office/drawing/2014/main" id="{A6327136-3A02-4773-BF09-73070124A64A}"/>
                </a:ext>
              </a:extLst>
            </p:cNvPr>
            <p:cNvCxnSpPr>
              <a:cxnSpLocks/>
            </p:cNvCxnSpPr>
            <p:nvPr/>
          </p:nvCxnSpPr>
          <p:spPr>
            <a:xfrm>
              <a:off x="3795711"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B8E787-1140-4566-BDDD-1EEE0A1AAF97}"/>
                </a:ext>
              </a:extLst>
            </p:cNvPr>
            <p:cNvCxnSpPr>
              <a:cxnSpLocks/>
            </p:cNvCxnSpPr>
            <p:nvPr/>
          </p:nvCxnSpPr>
          <p:spPr>
            <a:xfrm>
              <a:off x="4793334"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FDA85C-3253-415C-A830-22CFCC8081B8}"/>
                </a:ext>
              </a:extLst>
            </p:cNvPr>
            <p:cNvCxnSpPr>
              <a:cxnSpLocks/>
            </p:cNvCxnSpPr>
            <p:nvPr/>
          </p:nvCxnSpPr>
          <p:spPr>
            <a:xfrm>
              <a:off x="5781431"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5730C2-409A-4B42-9A57-1B163843C988}"/>
                </a:ext>
              </a:extLst>
            </p:cNvPr>
            <p:cNvCxnSpPr>
              <a:cxnSpLocks/>
            </p:cNvCxnSpPr>
            <p:nvPr/>
          </p:nvCxnSpPr>
          <p:spPr>
            <a:xfrm>
              <a:off x="6779054"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14104A-CEA8-4B8D-8BD0-3D5D79DA29C7}"/>
                </a:ext>
              </a:extLst>
            </p:cNvPr>
            <p:cNvCxnSpPr>
              <a:cxnSpLocks/>
            </p:cNvCxnSpPr>
            <p:nvPr/>
          </p:nvCxnSpPr>
          <p:spPr>
            <a:xfrm>
              <a:off x="7776677"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40C313-F723-4687-B34B-FEFC2D630975}"/>
                </a:ext>
              </a:extLst>
            </p:cNvPr>
            <p:cNvSpPr txBox="1"/>
            <p:nvPr/>
          </p:nvSpPr>
          <p:spPr>
            <a:xfrm>
              <a:off x="4144482"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20" name="TextBox 19">
              <a:extLst>
                <a:ext uri="{FF2B5EF4-FFF2-40B4-BE49-F238E27FC236}">
                  <a16:creationId xmlns:a16="http://schemas.microsoft.com/office/drawing/2014/main" id="{C5528E7B-3AD0-41D2-B4D6-0F42D5A321FE}"/>
                </a:ext>
              </a:extLst>
            </p:cNvPr>
            <p:cNvSpPr txBox="1"/>
            <p:nvPr/>
          </p:nvSpPr>
          <p:spPr>
            <a:xfrm>
              <a:off x="5132579"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21" name="TextBox 20">
              <a:extLst>
                <a:ext uri="{FF2B5EF4-FFF2-40B4-BE49-F238E27FC236}">
                  <a16:creationId xmlns:a16="http://schemas.microsoft.com/office/drawing/2014/main" id="{29C4B275-6C3E-4D73-A371-788B5D74A8E6}"/>
                </a:ext>
              </a:extLst>
            </p:cNvPr>
            <p:cNvSpPr txBox="1"/>
            <p:nvPr/>
          </p:nvSpPr>
          <p:spPr>
            <a:xfrm>
              <a:off x="6139291"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22" name="TextBox 21">
              <a:extLst>
                <a:ext uri="{FF2B5EF4-FFF2-40B4-BE49-F238E27FC236}">
                  <a16:creationId xmlns:a16="http://schemas.microsoft.com/office/drawing/2014/main" id="{94527FB7-A829-42CD-85EB-FBD235FA8A60}"/>
                </a:ext>
              </a:extLst>
            </p:cNvPr>
            <p:cNvSpPr txBox="1"/>
            <p:nvPr/>
          </p:nvSpPr>
          <p:spPr>
            <a:xfrm>
              <a:off x="7141956"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23" name="TextBox 22">
              <a:extLst>
                <a:ext uri="{FF2B5EF4-FFF2-40B4-BE49-F238E27FC236}">
                  <a16:creationId xmlns:a16="http://schemas.microsoft.com/office/drawing/2014/main" id="{543BE553-439B-42BB-8FF2-E4313E846393}"/>
                </a:ext>
              </a:extLst>
            </p:cNvPr>
            <p:cNvSpPr txBox="1"/>
            <p:nvPr/>
          </p:nvSpPr>
          <p:spPr>
            <a:xfrm>
              <a:off x="8105621"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grpSp>
    </p:spTree>
    <p:extLst>
      <p:ext uri="{BB962C8B-B14F-4D97-AF65-F5344CB8AC3E}">
        <p14:creationId xmlns:p14="http://schemas.microsoft.com/office/powerpoint/2010/main" val="1897087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4638-3DA4-441B-9521-BE80C9737C4C}"/>
              </a:ext>
            </a:extLst>
          </p:cNvPr>
          <p:cNvSpPr>
            <a:spLocks noGrp="1"/>
          </p:cNvSpPr>
          <p:nvPr>
            <p:ph type="title"/>
          </p:nvPr>
        </p:nvSpPr>
        <p:spPr/>
        <p:txBody>
          <a:bodyPr/>
          <a:lstStyle/>
          <a:p>
            <a:r>
              <a:rPr lang="en-US" dirty="0"/>
              <a:t>Double Differencing –</a:t>
            </a:r>
            <a:r>
              <a:rPr lang="en-US" dirty="0" err="1"/>
              <a:t>ToF</a:t>
            </a:r>
            <a:r>
              <a:rPr lang="en-US" dirty="0"/>
              <a:t> </a:t>
            </a:r>
          </a:p>
        </p:txBody>
      </p:sp>
      <p:sp>
        <p:nvSpPr>
          <p:cNvPr id="3" name="Slide Number Placeholder 2">
            <a:extLst>
              <a:ext uri="{FF2B5EF4-FFF2-40B4-BE49-F238E27FC236}">
                <a16:creationId xmlns:a16="http://schemas.microsoft.com/office/drawing/2014/main" id="{1022950D-919C-4C9B-A90D-BFFE9FC7FF17}"/>
              </a:ext>
            </a:extLst>
          </p:cNvPr>
          <p:cNvSpPr>
            <a:spLocks noGrp="1"/>
          </p:cNvSpPr>
          <p:nvPr>
            <p:ph type="sldNum" sz="quarter" idx="12"/>
          </p:nvPr>
        </p:nvSpPr>
        <p:spPr/>
        <p:txBody>
          <a:bodyPr/>
          <a:lstStyle/>
          <a:p>
            <a:fld id="{2613B20D-9B73-4C13-A358-2357A5C96DDA}" type="slidenum">
              <a:rPr lang="en-US" smtClean="0"/>
              <a:t>42</a:t>
            </a:fld>
            <a:endParaRPr lang="en-US" dirty="0"/>
          </a:p>
        </p:txBody>
      </p:sp>
      <p:sp>
        <p:nvSpPr>
          <p:cNvPr id="7" name="Rectangle 6">
            <a:extLst>
              <a:ext uri="{FF2B5EF4-FFF2-40B4-BE49-F238E27FC236}">
                <a16:creationId xmlns:a16="http://schemas.microsoft.com/office/drawing/2014/main" id="{F0C63809-2168-4831-8E18-9C298A38CDBF}"/>
              </a:ext>
            </a:extLst>
          </p:cNvPr>
          <p:cNvSpPr/>
          <p:nvPr/>
        </p:nvSpPr>
        <p:spPr>
          <a:xfrm>
            <a:off x="4604994" y="2238866"/>
            <a:ext cx="2022049" cy="2403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7A422B-269B-4BD6-93B9-6B9322AE516D}"/>
              </a:ext>
            </a:extLst>
          </p:cNvPr>
          <p:cNvSpPr/>
          <p:nvPr/>
        </p:nvSpPr>
        <p:spPr>
          <a:xfrm>
            <a:off x="4281489" y="1825625"/>
            <a:ext cx="2809874" cy="3015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3">
            <a:extLst>
              <a:ext uri="{FF2B5EF4-FFF2-40B4-BE49-F238E27FC236}">
                <a16:creationId xmlns:a16="http://schemas.microsoft.com/office/drawing/2014/main" id="{9AE41E25-C8C9-49AD-9E31-5264027D9932}"/>
              </a:ext>
            </a:extLst>
          </p:cNvPr>
          <p:cNvGrpSpPr>
            <a:grpSpLocks noChangeAspect="1"/>
          </p:cNvGrpSpPr>
          <p:nvPr/>
        </p:nvGrpSpPr>
        <p:grpSpPr bwMode="auto">
          <a:xfrm>
            <a:off x="1243012" y="1420812"/>
            <a:ext cx="9705975" cy="4935538"/>
            <a:chOff x="1840" y="632"/>
            <a:chExt cx="6114" cy="3109"/>
          </a:xfrm>
        </p:grpSpPr>
        <p:sp>
          <p:nvSpPr>
            <p:cNvPr id="12" name="AutoShape 102">
              <a:extLst>
                <a:ext uri="{FF2B5EF4-FFF2-40B4-BE49-F238E27FC236}">
                  <a16:creationId xmlns:a16="http://schemas.microsoft.com/office/drawing/2014/main" id="{B3DA84D7-F097-42D3-8917-5D27446CAE2E}"/>
                </a:ext>
              </a:extLst>
            </p:cNvPr>
            <p:cNvSpPr>
              <a:spLocks noChangeAspect="1" noChangeArrowheads="1" noTextEdit="1"/>
            </p:cNvSpPr>
            <p:nvPr/>
          </p:nvSpPr>
          <p:spPr bwMode="auto">
            <a:xfrm>
              <a:off x="1840" y="632"/>
              <a:ext cx="6112" cy="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04">
              <a:extLst>
                <a:ext uri="{FF2B5EF4-FFF2-40B4-BE49-F238E27FC236}">
                  <a16:creationId xmlns:a16="http://schemas.microsoft.com/office/drawing/2014/main" id="{CF1D09DB-F8B5-4EB7-8E0D-6641B212E966}"/>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5">
              <a:extLst>
                <a:ext uri="{FF2B5EF4-FFF2-40B4-BE49-F238E27FC236}">
                  <a16:creationId xmlns:a16="http://schemas.microsoft.com/office/drawing/2014/main" id="{3766B78C-031B-4E57-9AE8-366A040050E7}"/>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106">
              <a:extLst>
                <a:ext uri="{FF2B5EF4-FFF2-40B4-BE49-F238E27FC236}">
                  <a16:creationId xmlns:a16="http://schemas.microsoft.com/office/drawing/2014/main" id="{CF98DCE3-0376-4D2A-961F-AE6793E68300}"/>
                </a:ext>
              </a:extLst>
            </p:cNvPr>
            <p:cNvSpPr>
              <a:spLocks noChangeArrowheads="1"/>
            </p:cNvSpPr>
            <p:nvPr/>
          </p:nvSpPr>
          <p:spPr bwMode="auto">
            <a:xfrm>
              <a:off x="2635" y="860"/>
              <a:ext cx="4738" cy="2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07">
              <a:extLst>
                <a:ext uri="{FF2B5EF4-FFF2-40B4-BE49-F238E27FC236}">
                  <a16:creationId xmlns:a16="http://schemas.microsoft.com/office/drawing/2014/main" id="{25CDA5E3-F5C2-41E3-B80B-B6494A507F59}"/>
                </a:ext>
              </a:extLst>
            </p:cNvPr>
            <p:cNvSpPr>
              <a:spLocks noChangeShapeType="1"/>
            </p:cNvSpPr>
            <p:nvPr/>
          </p:nvSpPr>
          <p:spPr bwMode="auto">
            <a:xfrm>
              <a:off x="2635" y="3064"/>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08">
              <a:extLst>
                <a:ext uri="{FF2B5EF4-FFF2-40B4-BE49-F238E27FC236}">
                  <a16:creationId xmlns:a16="http://schemas.microsoft.com/office/drawing/2014/main" id="{3250409D-8E35-43E5-9B94-FCAA375EF7DD}"/>
                </a:ext>
              </a:extLst>
            </p:cNvPr>
            <p:cNvSpPr>
              <a:spLocks noChangeShapeType="1"/>
            </p:cNvSpPr>
            <p:nvPr/>
          </p:nvSpPr>
          <p:spPr bwMode="auto">
            <a:xfrm>
              <a:off x="2635" y="860"/>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09">
              <a:extLst>
                <a:ext uri="{FF2B5EF4-FFF2-40B4-BE49-F238E27FC236}">
                  <a16:creationId xmlns:a16="http://schemas.microsoft.com/office/drawing/2014/main" id="{93946422-83B8-4AD2-8B9A-700DD3C08297}"/>
                </a:ext>
              </a:extLst>
            </p:cNvPr>
            <p:cNvSpPr>
              <a:spLocks noChangeShapeType="1"/>
            </p:cNvSpPr>
            <p:nvPr/>
          </p:nvSpPr>
          <p:spPr bwMode="auto">
            <a:xfrm flipV="1">
              <a:off x="2635"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10">
              <a:extLst>
                <a:ext uri="{FF2B5EF4-FFF2-40B4-BE49-F238E27FC236}">
                  <a16:creationId xmlns:a16="http://schemas.microsoft.com/office/drawing/2014/main" id="{8C85CEC4-FA61-4E82-B4B9-3FE75CE0387C}"/>
                </a:ext>
              </a:extLst>
            </p:cNvPr>
            <p:cNvSpPr>
              <a:spLocks noChangeShapeType="1"/>
            </p:cNvSpPr>
            <p:nvPr/>
          </p:nvSpPr>
          <p:spPr bwMode="auto">
            <a:xfrm flipV="1">
              <a:off x="381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11">
              <a:extLst>
                <a:ext uri="{FF2B5EF4-FFF2-40B4-BE49-F238E27FC236}">
                  <a16:creationId xmlns:a16="http://schemas.microsoft.com/office/drawing/2014/main" id="{36E659EB-358A-4AD3-A32F-8BED7F9A2A35}"/>
                </a:ext>
              </a:extLst>
            </p:cNvPr>
            <p:cNvSpPr>
              <a:spLocks noChangeShapeType="1"/>
            </p:cNvSpPr>
            <p:nvPr/>
          </p:nvSpPr>
          <p:spPr bwMode="auto">
            <a:xfrm flipV="1">
              <a:off x="5004"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2">
              <a:extLst>
                <a:ext uri="{FF2B5EF4-FFF2-40B4-BE49-F238E27FC236}">
                  <a16:creationId xmlns:a16="http://schemas.microsoft.com/office/drawing/2014/main" id="{A616ED49-E3E8-463B-AB49-15AB162E18DD}"/>
                </a:ext>
              </a:extLst>
            </p:cNvPr>
            <p:cNvSpPr>
              <a:spLocks noChangeShapeType="1"/>
            </p:cNvSpPr>
            <p:nvPr/>
          </p:nvSpPr>
          <p:spPr bwMode="auto">
            <a:xfrm flipV="1">
              <a:off x="618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3">
              <a:extLst>
                <a:ext uri="{FF2B5EF4-FFF2-40B4-BE49-F238E27FC236}">
                  <a16:creationId xmlns:a16="http://schemas.microsoft.com/office/drawing/2014/main" id="{87BFC84A-7F96-4A3C-B109-FFD892038AED}"/>
                </a:ext>
              </a:extLst>
            </p:cNvPr>
            <p:cNvSpPr>
              <a:spLocks noChangeShapeType="1"/>
            </p:cNvSpPr>
            <p:nvPr/>
          </p:nvSpPr>
          <p:spPr bwMode="auto">
            <a:xfrm flipV="1">
              <a:off x="7373"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14">
              <a:extLst>
                <a:ext uri="{FF2B5EF4-FFF2-40B4-BE49-F238E27FC236}">
                  <a16:creationId xmlns:a16="http://schemas.microsoft.com/office/drawing/2014/main" id="{64F5E8DE-C8D9-4AB5-B35D-42815454B37E}"/>
                </a:ext>
              </a:extLst>
            </p:cNvPr>
            <p:cNvSpPr>
              <a:spLocks noChangeShapeType="1"/>
            </p:cNvSpPr>
            <p:nvPr/>
          </p:nvSpPr>
          <p:spPr bwMode="auto">
            <a:xfrm>
              <a:off x="2635"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5">
              <a:extLst>
                <a:ext uri="{FF2B5EF4-FFF2-40B4-BE49-F238E27FC236}">
                  <a16:creationId xmlns:a16="http://schemas.microsoft.com/office/drawing/2014/main" id="{C4BA49D3-0B63-4E17-B42F-8064A427BF48}"/>
                </a:ext>
              </a:extLst>
            </p:cNvPr>
            <p:cNvSpPr>
              <a:spLocks noChangeShapeType="1"/>
            </p:cNvSpPr>
            <p:nvPr/>
          </p:nvSpPr>
          <p:spPr bwMode="auto">
            <a:xfrm>
              <a:off x="381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16">
              <a:extLst>
                <a:ext uri="{FF2B5EF4-FFF2-40B4-BE49-F238E27FC236}">
                  <a16:creationId xmlns:a16="http://schemas.microsoft.com/office/drawing/2014/main" id="{692A8E9D-AE28-4312-8FB1-95518408731F}"/>
                </a:ext>
              </a:extLst>
            </p:cNvPr>
            <p:cNvSpPr>
              <a:spLocks noChangeShapeType="1"/>
            </p:cNvSpPr>
            <p:nvPr/>
          </p:nvSpPr>
          <p:spPr bwMode="auto">
            <a:xfrm>
              <a:off x="5004"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17">
              <a:extLst>
                <a:ext uri="{FF2B5EF4-FFF2-40B4-BE49-F238E27FC236}">
                  <a16:creationId xmlns:a16="http://schemas.microsoft.com/office/drawing/2014/main" id="{845A4751-B1CB-4886-B30E-85E8B5AB4BEA}"/>
                </a:ext>
              </a:extLst>
            </p:cNvPr>
            <p:cNvSpPr>
              <a:spLocks noChangeShapeType="1"/>
            </p:cNvSpPr>
            <p:nvPr/>
          </p:nvSpPr>
          <p:spPr bwMode="auto">
            <a:xfrm>
              <a:off x="618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18">
              <a:extLst>
                <a:ext uri="{FF2B5EF4-FFF2-40B4-BE49-F238E27FC236}">
                  <a16:creationId xmlns:a16="http://schemas.microsoft.com/office/drawing/2014/main" id="{29360238-A953-43D5-BC26-0164B7AC8143}"/>
                </a:ext>
              </a:extLst>
            </p:cNvPr>
            <p:cNvSpPr>
              <a:spLocks noChangeShapeType="1"/>
            </p:cNvSpPr>
            <p:nvPr/>
          </p:nvSpPr>
          <p:spPr bwMode="auto">
            <a:xfrm>
              <a:off x="7373"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119">
              <a:extLst>
                <a:ext uri="{FF2B5EF4-FFF2-40B4-BE49-F238E27FC236}">
                  <a16:creationId xmlns:a16="http://schemas.microsoft.com/office/drawing/2014/main" id="{0BA63E49-9231-46E4-84E0-01B1E20EBF4A}"/>
                </a:ext>
              </a:extLst>
            </p:cNvPr>
            <p:cNvSpPr>
              <a:spLocks noChangeArrowheads="1"/>
            </p:cNvSpPr>
            <p:nvPr/>
          </p:nvSpPr>
          <p:spPr bwMode="auto">
            <a:xfrm>
              <a:off x="2574" y="3145"/>
              <a:ext cx="22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120">
              <a:extLst>
                <a:ext uri="{FF2B5EF4-FFF2-40B4-BE49-F238E27FC236}">
                  <a16:creationId xmlns:a16="http://schemas.microsoft.com/office/drawing/2014/main" id="{36AE9C88-2B85-4EFD-BD47-D18BAFF1A9D3}"/>
                </a:ext>
              </a:extLst>
            </p:cNvPr>
            <p:cNvSpPr>
              <a:spLocks noChangeArrowheads="1"/>
            </p:cNvSpPr>
            <p:nvPr/>
          </p:nvSpPr>
          <p:spPr bwMode="auto">
            <a:xfrm>
              <a:off x="3638" y="3145"/>
              <a:ext cx="4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121">
              <a:extLst>
                <a:ext uri="{FF2B5EF4-FFF2-40B4-BE49-F238E27FC236}">
                  <a16:creationId xmlns:a16="http://schemas.microsoft.com/office/drawing/2014/main" id="{5F821CDA-5682-444D-8A89-94047B2EF54C}"/>
                </a:ext>
              </a:extLst>
            </p:cNvPr>
            <p:cNvSpPr>
              <a:spLocks noChangeArrowheads="1"/>
            </p:cNvSpPr>
            <p:nvPr/>
          </p:nvSpPr>
          <p:spPr bwMode="auto">
            <a:xfrm>
              <a:off x="4763"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122">
              <a:extLst>
                <a:ext uri="{FF2B5EF4-FFF2-40B4-BE49-F238E27FC236}">
                  <a16:creationId xmlns:a16="http://schemas.microsoft.com/office/drawing/2014/main" id="{CBA6CBF7-1D33-4DD5-99CA-5890FE74BA3E}"/>
                </a:ext>
              </a:extLst>
            </p:cNvPr>
            <p:cNvSpPr>
              <a:spLocks noChangeArrowheads="1"/>
            </p:cNvSpPr>
            <p:nvPr/>
          </p:nvSpPr>
          <p:spPr bwMode="auto">
            <a:xfrm>
              <a:off x="5947"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123">
              <a:extLst>
                <a:ext uri="{FF2B5EF4-FFF2-40B4-BE49-F238E27FC236}">
                  <a16:creationId xmlns:a16="http://schemas.microsoft.com/office/drawing/2014/main" id="{AB4CA140-34FD-4466-9B7C-E79156055C88}"/>
                </a:ext>
              </a:extLst>
            </p:cNvPr>
            <p:cNvSpPr>
              <a:spLocks noChangeArrowheads="1"/>
            </p:cNvSpPr>
            <p:nvPr/>
          </p:nvSpPr>
          <p:spPr bwMode="auto">
            <a:xfrm>
              <a:off x="7131"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124">
              <a:extLst>
                <a:ext uri="{FF2B5EF4-FFF2-40B4-BE49-F238E27FC236}">
                  <a16:creationId xmlns:a16="http://schemas.microsoft.com/office/drawing/2014/main" id="{31650FE7-1CDC-49C1-9B2F-AF49A885CDCC}"/>
                </a:ext>
              </a:extLst>
            </p:cNvPr>
            <p:cNvSpPr>
              <a:spLocks noChangeArrowheads="1"/>
            </p:cNvSpPr>
            <p:nvPr/>
          </p:nvSpPr>
          <p:spPr bwMode="auto">
            <a:xfrm>
              <a:off x="4561" y="3423"/>
              <a:ext cx="100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CIR Tap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Line 125">
              <a:extLst>
                <a:ext uri="{FF2B5EF4-FFF2-40B4-BE49-F238E27FC236}">
                  <a16:creationId xmlns:a16="http://schemas.microsoft.com/office/drawing/2014/main" id="{10184EFF-980E-4E2C-9D6A-BC7C5B2536E7}"/>
                </a:ext>
              </a:extLst>
            </p:cNvPr>
            <p:cNvSpPr>
              <a:spLocks noChangeShapeType="1"/>
            </p:cNvSpPr>
            <p:nvPr/>
          </p:nvSpPr>
          <p:spPr bwMode="auto">
            <a:xfrm flipV="1">
              <a:off x="2635"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26">
              <a:extLst>
                <a:ext uri="{FF2B5EF4-FFF2-40B4-BE49-F238E27FC236}">
                  <a16:creationId xmlns:a16="http://schemas.microsoft.com/office/drawing/2014/main" id="{CB63A376-B257-4FF2-844E-DB78B487BC24}"/>
                </a:ext>
              </a:extLst>
            </p:cNvPr>
            <p:cNvSpPr>
              <a:spLocks noChangeShapeType="1"/>
            </p:cNvSpPr>
            <p:nvPr/>
          </p:nvSpPr>
          <p:spPr bwMode="auto">
            <a:xfrm flipV="1">
              <a:off x="7373"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Rectangle 127">
              <a:extLst>
                <a:ext uri="{FF2B5EF4-FFF2-40B4-BE49-F238E27FC236}">
                  <a16:creationId xmlns:a16="http://schemas.microsoft.com/office/drawing/2014/main" id="{5916204A-E996-4BD7-9886-F38963484788}"/>
                </a:ext>
              </a:extLst>
            </p:cNvPr>
            <p:cNvSpPr>
              <a:spLocks noChangeArrowheads="1"/>
            </p:cNvSpPr>
            <p:nvPr/>
          </p:nvSpPr>
          <p:spPr bwMode="auto">
            <a:xfrm rot="16200000">
              <a:off x="2330" y="2199"/>
              <a:ext cx="2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128">
              <a:extLst>
                <a:ext uri="{FF2B5EF4-FFF2-40B4-BE49-F238E27FC236}">
                  <a16:creationId xmlns:a16="http://schemas.microsoft.com/office/drawing/2014/main" id="{2F14F0FA-9FCD-42FB-89E3-1283E43D1D5C}"/>
                </a:ext>
              </a:extLst>
            </p:cNvPr>
            <p:cNvSpPr>
              <a:spLocks noChangeArrowheads="1"/>
            </p:cNvSpPr>
            <p:nvPr/>
          </p:nvSpPr>
          <p:spPr bwMode="auto">
            <a:xfrm rot="16200000">
              <a:off x="2310" y="2020"/>
              <a:ext cx="30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129">
              <a:extLst>
                <a:ext uri="{FF2B5EF4-FFF2-40B4-BE49-F238E27FC236}">
                  <a16:creationId xmlns:a16="http://schemas.microsoft.com/office/drawing/2014/main" id="{37649692-EC83-4A50-BB4B-6752F0FD704C}"/>
                </a:ext>
              </a:extLst>
            </p:cNvPr>
            <p:cNvSpPr>
              <a:spLocks noChangeArrowheads="1"/>
            </p:cNvSpPr>
            <p:nvPr/>
          </p:nvSpPr>
          <p:spPr bwMode="auto">
            <a:xfrm rot="16200000">
              <a:off x="2344" y="1855"/>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130">
              <a:extLst>
                <a:ext uri="{FF2B5EF4-FFF2-40B4-BE49-F238E27FC236}">
                  <a16:creationId xmlns:a16="http://schemas.microsoft.com/office/drawing/2014/main" id="{6867C38F-87EA-4B54-8B2F-8A43F29FCEB6}"/>
                </a:ext>
              </a:extLst>
            </p:cNvPr>
            <p:cNvSpPr>
              <a:spLocks noChangeArrowheads="1"/>
            </p:cNvSpPr>
            <p:nvPr/>
          </p:nvSpPr>
          <p:spPr bwMode="auto">
            <a:xfrm rot="16200000">
              <a:off x="2384" y="1762"/>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131">
              <a:extLst>
                <a:ext uri="{FF2B5EF4-FFF2-40B4-BE49-F238E27FC236}">
                  <a16:creationId xmlns:a16="http://schemas.microsoft.com/office/drawing/2014/main" id="{8227B8D5-57EF-426D-8305-9B8B057A26F0}"/>
                </a:ext>
              </a:extLst>
            </p:cNvPr>
            <p:cNvSpPr>
              <a:spLocks noChangeArrowheads="1"/>
            </p:cNvSpPr>
            <p:nvPr/>
          </p:nvSpPr>
          <p:spPr bwMode="auto">
            <a:xfrm rot="16200000">
              <a:off x="2384" y="1709"/>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132">
              <a:extLst>
                <a:ext uri="{FF2B5EF4-FFF2-40B4-BE49-F238E27FC236}">
                  <a16:creationId xmlns:a16="http://schemas.microsoft.com/office/drawing/2014/main" id="{080790CA-0534-4EF9-86FF-081766EB6EC3}"/>
                </a:ext>
              </a:extLst>
            </p:cNvPr>
            <p:cNvSpPr>
              <a:spLocks noChangeArrowheads="1"/>
            </p:cNvSpPr>
            <p:nvPr/>
          </p:nvSpPr>
          <p:spPr bwMode="auto">
            <a:xfrm rot="16200000">
              <a:off x="2377" y="1649"/>
              <a:ext cx="17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133">
              <a:extLst>
                <a:ext uri="{FF2B5EF4-FFF2-40B4-BE49-F238E27FC236}">
                  <a16:creationId xmlns:a16="http://schemas.microsoft.com/office/drawing/2014/main" id="{C7024FF9-D994-404F-B11F-088897A5BA18}"/>
                </a:ext>
              </a:extLst>
            </p:cNvPr>
            <p:cNvSpPr>
              <a:spLocks noChangeArrowheads="1"/>
            </p:cNvSpPr>
            <p:nvPr/>
          </p:nvSpPr>
          <p:spPr bwMode="auto">
            <a:xfrm rot="16200000">
              <a:off x="2344" y="1549"/>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134">
              <a:extLst>
                <a:ext uri="{FF2B5EF4-FFF2-40B4-BE49-F238E27FC236}">
                  <a16:creationId xmlns:a16="http://schemas.microsoft.com/office/drawing/2014/main" id="{B136F25D-F930-4120-BE92-EFD205FFC25D}"/>
                </a:ext>
              </a:extLst>
            </p:cNvPr>
            <p:cNvSpPr>
              <a:spLocks noChangeArrowheads="1"/>
            </p:cNvSpPr>
            <p:nvPr/>
          </p:nvSpPr>
          <p:spPr bwMode="auto">
            <a:xfrm rot="16200000">
              <a:off x="2344" y="1416"/>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135">
              <a:extLst>
                <a:ext uri="{FF2B5EF4-FFF2-40B4-BE49-F238E27FC236}">
                  <a16:creationId xmlns:a16="http://schemas.microsoft.com/office/drawing/2014/main" id="{843584F4-9DDB-4BFE-ABDC-3DCD19EA3DC6}"/>
                </a:ext>
              </a:extLst>
            </p:cNvPr>
            <p:cNvSpPr>
              <a:spLocks noChangeArrowheads="1"/>
            </p:cNvSpPr>
            <p:nvPr/>
          </p:nvSpPr>
          <p:spPr bwMode="auto">
            <a:xfrm rot="16200000">
              <a:off x="2344" y="1287"/>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Freeform 136">
              <a:extLst>
                <a:ext uri="{FF2B5EF4-FFF2-40B4-BE49-F238E27FC236}">
                  <a16:creationId xmlns:a16="http://schemas.microsoft.com/office/drawing/2014/main" id="{628FF4FB-429A-448F-9755-4DE3A5C05CD2}"/>
                </a:ext>
              </a:extLst>
            </p:cNvPr>
            <p:cNvSpPr>
              <a:spLocks noEditPoints="1"/>
            </p:cNvSpPr>
            <p:nvPr/>
          </p:nvSpPr>
          <p:spPr bwMode="auto">
            <a:xfrm>
              <a:off x="2637" y="962"/>
              <a:ext cx="4742" cy="2111"/>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7">
              <a:extLst>
                <a:ext uri="{FF2B5EF4-FFF2-40B4-BE49-F238E27FC236}">
                  <a16:creationId xmlns:a16="http://schemas.microsoft.com/office/drawing/2014/main" id="{2E13BFA7-DDE5-4397-A95F-EA2530121D1C}"/>
                </a:ext>
              </a:extLst>
            </p:cNvPr>
            <p:cNvSpPr>
              <a:spLocks noEditPoints="1"/>
            </p:cNvSpPr>
            <p:nvPr/>
          </p:nvSpPr>
          <p:spPr bwMode="auto">
            <a:xfrm>
              <a:off x="6537" y="862"/>
              <a:ext cx="14" cy="2202"/>
            </a:xfrm>
            <a:custGeom>
              <a:avLst/>
              <a:gdLst>
                <a:gd name="T0" fmla="*/ 14 w 14"/>
                <a:gd name="T1" fmla="*/ 2055 h 2202"/>
                <a:gd name="T2" fmla="*/ 0 w 14"/>
                <a:gd name="T3" fmla="*/ 2104 h 2202"/>
                <a:gd name="T4" fmla="*/ 14 w 14"/>
                <a:gd name="T5" fmla="*/ 2006 h 2202"/>
                <a:gd name="T6" fmla="*/ 0 w 14"/>
                <a:gd name="T7" fmla="*/ 1958 h 2202"/>
                <a:gd name="T8" fmla="*/ 14 w 14"/>
                <a:gd name="T9" fmla="*/ 2006 h 2202"/>
                <a:gd name="T10" fmla="*/ 14 w 14"/>
                <a:gd name="T11" fmla="*/ 1860 h 2202"/>
                <a:gd name="T12" fmla="*/ 0 w 14"/>
                <a:gd name="T13" fmla="*/ 1909 h 2202"/>
                <a:gd name="T14" fmla="*/ 14 w 14"/>
                <a:gd name="T15" fmla="*/ 1811 h 2202"/>
                <a:gd name="T16" fmla="*/ 0 w 14"/>
                <a:gd name="T17" fmla="*/ 1762 h 2202"/>
                <a:gd name="T18" fmla="*/ 14 w 14"/>
                <a:gd name="T19" fmla="*/ 1811 h 2202"/>
                <a:gd name="T20" fmla="*/ 14 w 14"/>
                <a:gd name="T21" fmla="*/ 1664 h 2202"/>
                <a:gd name="T22" fmla="*/ 0 w 14"/>
                <a:gd name="T23" fmla="*/ 1713 h 2202"/>
                <a:gd name="T24" fmla="*/ 14 w 14"/>
                <a:gd name="T25" fmla="*/ 1615 h 2202"/>
                <a:gd name="T26" fmla="*/ 0 w 14"/>
                <a:gd name="T27" fmla="*/ 1566 h 2202"/>
                <a:gd name="T28" fmla="*/ 14 w 14"/>
                <a:gd name="T29" fmla="*/ 1615 h 2202"/>
                <a:gd name="T30" fmla="*/ 14 w 14"/>
                <a:gd name="T31" fmla="*/ 1468 h 2202"/>
                <a:gd name="T32" fmla="*/ 0 w 14"/>
                <a:gd name="T33" fmla="*/ 1517 h 2202"/>
                <a:gd name="T34" fmla="*/ 14 w 14"/>
                <a:gd name="T35" fmla="*/ 1419 h 2202"/>
                <a:gd name="T36" fmla="*/ 0 w 14"/>
                <a:gd name="T37" fmla="*/ 1370 h 2202"/>
                <a:gd name="T38" fmla="*/ 14 w 14"/>
                <a:gd name="T39" fmla="*/ 1419 h 2202"/>
                <a:gd name="T40" fmla="*/ 14 w 14"/>
                <a:gd name="T41" fmla="*/ 1273 h 2202"/>
                <a:gd name="T42" fmla="*/ 0 w 14"/>
                <a:gd name="T43" fmla="*/ 1321 h 2202"/>
                <a:gd name="T44" fmla="*/ 14 w 14"/>
                <a:gd name="T45" fmla="*/ 1224 h 2202"/>
                <a:gd name="T46" fmla="*/ 0 w 14"/>
                <a:gd name="T47" fmla="*/ 1175 h 2202"/>
                <a:gd name="T48" fmla="*/ 14 w 14"/>
                <a:gd name="T49" fmla="*/ 1224 h 2202"/>
                <a:gd name="T50" fmla="*/ 14 w 14"/>
                <a:gd name="T51" fmla="*/ 1077 h 2202"/>
                <a:gd name="T52" fmla="*/ 0 w 14"/>
                <a:gd name="T53" fmla="*/ 1126 h 2202"/>
                <a:gd name="T54" fmla="*/ 14 w 14"/>
                <a:gd name="T55" fmla="*/ 1028 h 2202"/>
                <a:gd name="T56" fmla="*/ 0 w 14"/>
                <a:gd name="T57" fmla="*/ 979 h 2202"/>
                <a:gd name="T58" fmla="*/ 14 w 14"/>
                <a:gd name="T59" fmla="*/ 1028 h 2202"/>
                <a:gd name="T60" fmla="*/ 14 w 14"/>
                <a:gd name="T61" fmla="*/ 881 h 2202"/>
                <a:gd name="T62" fmla="*/ 0 w 14"/>
                <a:gd name="T63" fmla="*/ 930 h 2202"/>
                <a:gd name="T64" fmla="*/ 14 w 14"/>
                <a:gd name="T65" fmla="*/ 832 h 2202"/>
                <a:gd name="T66" fmla="*/ 0 w 14"/>
                <a:gd name="T67" fmla="*/ 783 h 2202"/>
                <a:gd name="T68" fmla="*/ 14 w 14"/>
                <a:gd name="T69" fmla="*/ 832 h 2202"/>
                <a:gd name="T70" fmla="*/ 14 w 14"/>
                <a:gd name="T71" fmla="*/ 685 h 2202"/>
                <a:gd name="T72" fmla="*/ 0 w 14"/>
                <a:gd name="T73" fmla="*/ 734 h 2202"/>
                <a:gd name="T74" fmla="*/ 14 w 14"/>
                <a:gd name="T75" fmla="*/ 636 h 2202"/>
                <a:gd name="T76" fmla="*/ 0 w 14"/>
                <a:gd name="T77" fmla="*/ 588 h 2202"/>
                <a:gd name="T78" fmla="*/ 14 w 14"/>
                <a:gd name="T79" fmla="*/ 636 h 2202"/>
                <a:gd name="T80" fmla="*/ 14 w 14"/>
                <a:gd name="T81" fmla="*/ 490 h 2202"/>
                <a:gd name="T82" fmla="*/ 0 w 14"/>
                <a:gd name="T83" fmla="*/ 539 h 2202"/>
                <a:gd name="T84" fmla="*/ 14 w 14"/>
                <a:gd name="T85" fmla="*/ 441 h 2202"/>
                <a:gd name="T86" fmla="*/ 0 w 14"/>
                <a:gd name="T87" fmla="*/ 392 h 2202"/>
                <a:gd name="T88" fmla="*/ 14 w 14"/>
                <a:gd name="T89" fmla="*/ 441 h 2202"/>
                <a:gd name="T90" fmla="*/ 14 w 14"/>
                <a:gd name="T91" fmla="*/ 294 h 2202"/>
                <a:gd name="T92" fmla="*/ 0 w 14"/>
                <a:gd name="T93" fmla="*/ 343 h 2202"/>
                <a:gd name="T94" fmla="*/ 14 w 14"/>
                <a:gd name="T95" fmla="*/ 245 h 2202"/>
                <a:gd name="T96" fmla="*/ 0 w 14"/>
                <a:gd name="T97" fmla="*/ 196 h 2202"/>
                <a:gd name="T98" fmla="*/ 14 w 14"/>
                <a:gd name="T99" fmla="*/ 245 h 2202"/>
                <a:gd name="T100" fmla="*/ 14 w 14"/>
                <a:gd name="T101" fmla="*/ 98 h 2202"/>
                <a:gd name="T102" fmla="*/ 0 w 14"/>
                <a:gd name="T103" fmla="*/ 147 h 2202"/>
                <a:gd name="T104" fmla="*/ 14 w 14"/>
                <a:gd name="T105" fmla="*/ 49 h 2202"/>
                <a:gd name="T106" fmla="*/ 0 w 14"/>
                <a:gd name="T107" fmla="*/ 0 h 2202"/>
                <a:gd name="T108" fmla="*/ 14 w 14"/>
                <a:gd name="T109" fmla="*/ 49 h 2202"/>
                <a:gd name="T110" fmla="*/ 14 w 14"/>
                <a:gd name="T111" fmla="*/ 2153 h 2202"/>
                <a:gd name="T112" fmla="*/ 0 w 14"/>
                <a:gd name="T113" fmla="*/ 2202 h 2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2202">
                  <a:moveTo>
                    <a:pt x="14" y="2104"/>
                  </a:moveTo>
                  <a:lnTo>
                    <a:pt x="14" y="2055"/>
                  </a:lnTo>
                  <a:lnTo>
                    <a:pt x="0" y="2055"/>
                  </a:lnTo>
                  <a:lnTo>
                    <a:pt x="0" y="2104"/>
                  </a:lnTo>
                  <a:lnTo>
                    <a:pt x="14" y="2104"/>
                  </a:lnTo>
                  <a:close/>
                  <a:moveTo>
                    <a:pt x="14" y="2006"/>
                  </a:moveTo>
                  <a:lnTo>
                    <a:pt x="14" y="1958"/>
                  </a:lnTo>
                  <a:lnTo>
                    <a:pt x="0" y="1958"/>
                  </a:lnTo>
                  <a:lnTo>
                    <a:pt x="0" y="2006"/>
                  </a:lnTo>
                  <a:lnTo>
                    <a:pt x="14" y="2006"/>
                  </a:lnTo>
                  <a:close/>
                  <a:moveTo>
                    <a:pt x="14" y="1909"/>
                  </a:moveTo>
                  <a:lnTo>
                    <a:pt x="14" y="1860"/>
                  </a:lnTo>
                  <a:lnTo>
                    <a:pt x="0" y="1860"/>
                  </a:lnTo>
                  <a:lnTo>
                    <a:pt x="0" y="1909"/>
                  </a:lnTo>
                  <a:lnTo>
                    <a:pt x="14" y="1909"/>
                  </a:lnTo>
                  <a:close/>
                  <a:moveTo>
                    <a:pt x="14" y="1811"/>
                  </a:moveTo>
                  <a:lnTo>
                    <a:pt x="14" y="1762"/>
                  </a:lnTo>
                  <a:lnTo>
                    <a:pt x="0" y="1762"/>
                  </a:lnTo>
                  <a:lnTo>
                    <a:pt x="0" y="1811"/>
                  </a:lnTo>
                  <a:lnTo>
                    <a:pt x="14" y="1811"/>
                  </a:lnTo>
                  <a:close/>
                  <a:moveTo>
                    <a:pt x="14" y="1713"/>
                  </a:moveTo>
                  <a:lnTo>
                    <a:pt x="14" y="1664"/>
                  </a:lnTo>
                  <a:lnTo>
                    <a:pt x="0" y="1664"/>
                  </a:lnTo>
                  <a:lnTo>
                    <a:pt x="0" y="1713"/>
                  </a:lnTo>
                  <a:lnTo>
                    <a:pt x="14" y="1713"/>
                  </a:lnTo>
                  <a:close/>
                  <a:moveTo>
                    <a:pt x="14" y="1615"/>
                  </a:moveTo>
                  <a:lnTo>
                    <a:pt x="14" y="1566"/>
                  </a:lnTo>
                  <a:lnTo>
                    <a:pt x="0" y="1566"/>
                  </a:lnTo>
                  <a:lnTo>
                    <a:pt x="0" y="1615"/>
                  </a:lnTo>
                  <a:lnTo>
                    <a:pt x="14" y="1615"/>
                  </a:lnTo>
                  <a:close/>
                  <a:moveTo>
                    <a:pt x="14" y="1517"/>
                  </a:moveTo>
                  <a:lnTo>
                    <a:pt x="14" y="1468"/>
                  </a:lnTo>
                  <a:lnTo>
                    <a:pt x="0" y="1468"/>
                  </a:lnTo>
                  <a:lnTo>
                    <a:pt x="0" y="1517"/>
                  </a:lnTo>
                  <a:lnTo>
                    <a:pt x="14" y="1517"/>
                  </a:lnTo>
                  <a:close/>
                  <a:moveTo>
                    <a:pt x="14" y="1419"/>
                  </a:moveTo>
                  <a:lnTo>
                    <a:pt x="14" y="1370"/>
                  </a:lnTo>
                  <a:lnTo>
                    <a:pt x="0" y="1370"/>
                  </a:lnTo>
                  <a:lnTo>
                    <a:pt x="0" y="1419"/>
                  </a:lnTo>
                  <a:lnTo>
                    <a:pt x="14" y="1419"/>
                  </a:lnTo>
                  <a:close/>
                  <a:moveTo>
                    <a:pt x="14" y="1321"/>
                  </a:moveTo>
                  <a:lnTo>
                    <a:pt x="14" y="1273"/>
                  </a:lnTo>
                  <a:lnTo>
                    <a:pt x="0" y="1273"/>
                  </a:lnTo>
                  <a:lnTo>
                    <a:pt x="0" y="1321"/>
                  </a:lnTo>
                  <a:lnTo>
                    <a:pt x="14" y="1321"/>
                  </a:lnTo>
                  <a:close/>
                  <a:moveTo>
                    <a:pt x="14" y="1224"/>
                  </a:moveTo>
                  <a:lnTo>
                    <a:pt x="14" y="1175"/>
                  </a:lnTo>
                  <a:lnTo>
                    <a:pt x="0" y="1175"/>
                  </a:lnTo>
                  <a:lnTo>
                    <a:pt x="0" y="1224"/>
                  </a:lnTo>
                  <a:lnTo>
                    <a:pt x="14" y="1224"/>
                  </a:lnTo>
                  <a:close/>
                  <a:moveTo>
                    <a:pt x="14" y="1126"/>
                  </a:moveTo>
                  <a:lnTo>
                    <a:pt x="14" y="1077"/>
                  </a:lnTo>
                  <a:lnTo>
                    <a:pt x="0" y="1077"/>
                  </a:lnTo>
                  <a:lnTo>
                    <a:pt x="0" y="1126"/>
                  </a:lnTo>
                  <a:lnTo>
                    <a:pt x="14" y="1126"/>
                  </a:lnTo>
                  <a:close/>
                  <a:moveTo>
                    <a:pt x="14" y="1028"/>
                  </a:moveTo>
                  <a:lnTo>
                    <a:pt x="14" y="979"/>
                  </a:lnTo>
                  <a:lnTo>
                    <a:pt x="0" y="979"/>
                  </a:lnTo>
                  <a:lnTo>
                    <a:pt x="0" y="1028"/>
                  </a:lnTo>
                  <a:lnTo>
                    <a:pt x="14" y="1028"/>
                  </a:lnTo>
                  <a:close/>
                  <a:moveTo>
                    <a:pt x="14" y="930"/>
                  </a:moveTo>
                  <a:lnTo>
                    <a:pt x="14" y="881"/>
                  </a:lnTo>
                  <a:lnTo>
                    <a:pt x="0" y="881"/>
                  </a:lnTo>
                  <a:lnTo>
                    <a:pt x="0" y="930"/>
                  </a:lnTo>
                  <a:lnTo>
                    <a:pt x="14" y="930"/>
                  </a:lnTo>
                  <a:close/>
                  <a:moveTo>
                    <a:pt x="14" y="832"/>
                  </a:moveTo>
                  <a:lnTo>
                    <a:pt x="14" y="783"/>
                  </a:lnTo>
                  <a:lnTo>
                    <a:pt x="0" y="783"/>
                  </a:lnTo>
                  <a:lnTo>
                    <a:pt x="0" y="832"/>
                  </a:lnTo>
                  <a:lnTo>
                    <a:pt x="14" y="832"/>
                  </a:lnTo>
                  <a:close/>
                  <a:moveTo>
                    <a:pt x="14" y="734"/>
                  </a:moveTo>
                  <a:lnTo>
                    <a:pt x="14" y="685"/>
                  </a:lnTo>
                  <a:lnTo>
                    <a:pt x="0" y="685"/>
                  </a:lnTo>
                  <a:lnTo>
                    <a:pt x="0" y="734"/>
                  </a:lnTo>
                  <a:lnTo>
                    <a:pt x="14" y="734"/>
                  </a:lnTo>
                  <a:close/>
                  <a:moveTo>
                    <a:pt x="14" y="636"/>
                  </a:moveTo>
                  <a:lnTo>
                    <a:pt x="14" y="588"/>
                  </a:lnTo>
                  <a:lnTo>
                    <a:pt x="0" y="588"/>
                  </a:lnTo>
                  <a:lnTo>
                    <a:pt x="0" y="636"/>
                  </a:lnTo>
                  <a:lnTo>
                    <a:pt x="14" y="636"/>
                  </a:lnTo>
                  <a:close/>
                  <a:moveTo>
                    <a:pt x="14" y="539"/>
                  </a:moveTo>
                  <a:lnTo>
                    <a:pt x="14" y="490"/>
                  </a:lnTo>
                  <a:lnTo>
                    <a:pt x="0" y="490"/>
                  </a:lnTo>
                  <a:lnTo>
                    <a:pt x="0" y="539"/>
                  </a:lnTo>
                  <a:lnTo>
                    <a:pt x="14" y="539"/>
                  </a:lnTo>
                  <a:close/>
                  <a:moveTo>
                    <a:pt x="14" y="441"/>
                  </a:moveTo>
                  <a:lnTo>
                    <a:pt x="14" y="392"/>
                  </a:lnTo>
                  <a:lnTo>
                    <a:pt x="0" y="392"/>
                  </a:lnTo>
                  <a:lnTo>
                    <a:pt x="0" y="441"/>
                  </a:lnTo>
                  <a:lnTo>
                    <a:pt x="14" y="441"/>
                  </a:lnTo>
                  <a:close/>
                  <a:moveTo>
                    <a:pt x="14" y="343"/>
                  </a:moveTo>
                  <a:lnTo>
                    <a:pt x="14" y="294"/>
                  </a:lnTo>
                  <a:lnTo>
                    <a:pt x="0" y="294"/>
                  </a:lnTo>
                  <a:lnTo>
                    <a:pt x="0" y="343"/>
                  </a:lnTo>
                  <a:lnTo>
                    <a:pt x="14" y="343"/>
                  </a:lnTo>
                  <a:close/>
                  <a:moveTo>
                    <a:pt x="14" y="245"/>
                  </a:moveTo>
                  <a:lnTo>
                    <a:pt x="14" y="196"/>
                  </a:lnTo>
                  <a:lnTo>
                    <a:pt x="0" y="196"/>
                  </a:lnTo>
                  <a:lnTo>
                    <a:pt x="0" y="245"/>
                  </a:lnTo>
                  <a:lnTo>
                    <a:pt x="14" y="245"/>
                  </a:lnTo>
                  <a:close/>
                  <a:moveTo>
                    <a:pt x="14" y="147"/>
                  </a:moveTo>
                  <a:lnTo>
                    <a:pt x="14" y="98"/>
                  </a:lnTo>
                  <a:lnTo>
                    <a:pt x="0" y="98"/>
                  </a:lnTo>
                  <a:lnTo>
                    <a:pt x="0" y="147"/>
                  </a:lnTo>
                  <a:lnTo>
                    <a:pt x="14" y="147"/>
                  </a:lnTo>
                  <a:close/>
                  <a:moveTo>
                    <a:pt x="14" y="49"/>
                  </a:moveTo>
                  <a:lnTo>
                    <a:pt x="14" y="0"/>
                  </a:lnTo>
                  <a:lnTo>
                    <a:pt x="0" y="0"/>
                  </a:lnTo>
                  <a:lnTo>
                    <a:pt x="0" y="49"/>
                  </a:lnTo>
                  <a:lnTo>
                    <a:pt x="14" y="49"/>
                  </a:lnTo>
                  <a:close/>
                  <a:moveTo>
                    <a:pt x="14" y="2202"/>
                  </a:moveTo>
                  <a:lnTo>
                    <a:pt x="14" y="2153"/>
                  </a:lnTo>
                  <a:lnTo>
                    <a:pt x="0" y="2153"/>
                  </a:lnTo>
                  <a:lnTo>
                    <a:pt x="0" y="2202"/>
                  </a:lnTo>
                  <a:lnTo>
                    <a:pt x="14" y="220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0">
              <a:extLst>
                <a:ext uri="{FF2B5EF4-FFF2-40B4-BE49-F238E27FC236}">
                  <a16:creationId xmlns:a16="http://schemas.microsoft.com/office/drawing/2014/main" id="{DB1688FC-E594-4749-84AF-82780F8F2DF4}"/>
                </a:ext>
              </a:extLst>
            </p:cNvPr>
            <p:cNvSpPr>
              <a:spLocks/>
            </p:cNvSpPr>
            <p:nvPr/>
          </p:nvSpPr>
          <p:spPr bwMode="auto">
            <a:xfrm>
              <a:off x="6524" y="960"/>
              <a:ext cx="41" cy="39"/>
            </a:xfrm>
            <a:custGeom>
              <a:avLst/>
              <a:gdLst>
                <a:gd name="T0" fmla="*/ 41 w 41"/>
                <a:gd name="T1" fmla="*/ 20 h 39"/>
                <a:gd name="T2" fmla="*/ 39 w 41"/>
                <a:gd name="T3" fmla="*/ 11 h 39"/>
                <a:gd name="T4" fmla="*/ 34 w 41"/>
                <a:gd name="T5" fmla="*/ 4 h 39"/>
                <a:gd name="T6" fmla="*/ 25 w 41"/>
                <a:gd name="T7" fmla="*/ 0 h 39"/>
                <a:gd name="T8" fmla="*/ 16 w 41"/>
                <a:gd name="T9" fmla="*/ 0 h 39"/>
                <a:gd name="T10" fmla="*/ 8 w 41"/>
                <a:gd name="T11" fmla="*/ 4 h 39"/>
                <a:gd name="T12" fmla="*/ 2 w 41"/>
                <a:gd name="T13" fmla="*/ 11 h 39"/>
                <a:gd name="T14" fmla="*/ 0 w 41"/>
                <a:gd name="T15" fmla="*/ 20 h 39"/>
                <a:gd name="T16" fmla="*/ 2 w 41"/>
                <a:gd name="T17" fmla="*/ 29 h 39"/>
                <a:gd name="T18" fmla="*/ 8 w 41"/>
                <a:gd name="T19" fmla="*/ 36 h 39"/>
                <a:gd name="T20" fmla="*/ 16 w 41"/>
                <a:gd name="T21" fmla="*/ 39 h 39"/>
                <a:gd name="T22" fmla="*/ 25 w 41"/>
                <a:gd name="T23" fmla="*/ 39 h 39"/>
                <a:gd name="T24" fmla="*/ 34 w 41"/>
                <a:gd name="T25" fmla="*/ 36 h 39"/>
                <a:gd name="T26" fmla="*/ 39 w 41"/>
                <a:gd name="T27" fmla="*/ 29 h 39"/>
                <a:gd name="T28" fmla="*/ 41 w 41"/>
                <a:gd name="T2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20"/>
                  </a:moveTo>
                  <a:lnTo>
                    <a:pt x="39" y="11"/>
                  </a:lnTo>
                  <a:lnTo>
                    <a:pt x="34" y="4"/>
                  </a:lnTo>
                  <a:lnTo>
                    <a:pt x="25" y="0"/>
                  </a:lnTo>
                  <a:lnTo>
                    <a:pt x="16" y="0"/>
                  </a:lnTo>
                  <a:lnTo>
                    <a:pt x="8" y="4"/>
                  </a:lnTo>
                  <a:lnTo>
                    <a:pt x="2" y="11"/>
                  </a:lnTo>
                  <a:lnTo>
                    <a:pt x="0" y="20"/>
                  </a:lnTo>
                  <a:lnTo>
                    <a:pt x="2" y="29"/>
                  </a:lnTo>
                  <a:lnTo>
                    <a:pt x="8" y="36"/>
                  </a:lnTo>
                  <a:lnTo>
                    <a:pt x="16" y="39"/>
                  </a:lnTo>
                  <a:lnTo>
                    <a:pt x="25" y="39"/>
                  </a:lnTo>
                  <a:lnTo>
                    <a:pt x="34" y="36"/>
                  </a:lnTo>
                  <a:lnTo>
                    <a:pt x="39" y="29"/>
                  </a:lnTo>
                  <a:lnTo>
                    <a:pt x="41" y="2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42">
              <a:extLst>
                <a:ext uri="{FF2B5EF4-FFF2-40B4-BE49-F238E27FC236}">
                  <a16:creationId xmlns:a16="http://schemas.microsoft.com/office/drawing/2014/main" id="{55DEC795-FFD8-400D-91E1-B152CDB4D7D2}"/>
                </a:ext>
              </a:extLst>
            </p:cNvPr>
            <p:cNvSpPr>
              <a:spLocks noChangeArrowheads="1"/>
            </p:cNvSpPr>
            <p:nvPr/>
          </p:nvSpPr>
          <p:spPr bwMode="auto">
            <a:xfrm>
              <a:off x="2702" y="928"/>
              <a:ext cx="1125" cy="5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43">
              <a:extLst>
                <a:ext uri="{FF2B5EF4-FFF2-40B4-BE49-F238E27FC236}">
                  <a16:creationId xmlns:a16="http://schemas.microsoft.com/office/drawing/2014/main" id="{5FFB0C9D-D624-490B-80CA-9C1F03EC8692}"/>
                </a:ext>
              </a:extLst>
            </p:cNvPr>
            <p:cNvSpPr>
              <a:spLocks noChangeArrowheads="1"/>
            </p:cNvSpPr>
            <p:nvPr/>
          </p:nvSpPr>
          <p:spPr bwMode="auto">
            <a:xfrm>
              <a:off x="2892" y="963"/>
              <a:ext cx="73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Air CIR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144">
              <a:extLst>
                <a:ext uri="{FF2B5EF4-FFF2-40B4-BE49-F238E27FC236}">
                  <a16:creationId xmlns:a16="http://schemas.microsoft.com/office/drawing/2014/main" id="{5D966BA1-CBBA-4962-8FFC-10BA7A85A424}"/>
                </a:ext>
              </a:extLst>
            </p:cNvPr>
            <p:cNvSpPr>
              <a:spLocks noChangeArrowheads="1"/>
            </p:cNvSpPr>
            <p:nvPr/>
          </p:nvSpPr>
          <p:spPr bwMode="auto">
            <a:xfrm>
              <a:off x="2723" y="1049"/>
              <a:ext cx="81" cy="2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45">
              <a:extLst>
                <a:ext uri="{FF2B5EF4-FFF2-40B4-BE49-F238E27FC236}">
                  <a16:creationId xmlns:a16="http://schemas.microsoft.com/office/drawing/2014/main" id="{ABF88AE1-A04C-4841-938A-546F08AF7057}"/>
                </a:ext>
              </a:extLst>
            </p:cNvPr>
            <p:cNvSpPr>
              <a:spLocks noChangeArrowheads="1"/>
            </p:cNvSpPr>
            <p:nvPr/>
          </p:nvSpPr>
          <p:spPr bwMode="auto">
            <a:xfrm>
              <a:off x="2892" y="1207"/>
              <a:ext cx="102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Water CIR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Line 146">
              <a:extLst>
                <a:ext uri="{FF2B5EF4-FFF2-40B4-BE49-F238E27FC236}">
                  <a16:creationId xmlns:a16="http://schemas.microsoft.com/office/drawing/2014/main" id="{20358AD5-C82A-4FFC-8AE1-EFF74AFBBF38}"/>
                </a:ext>
              </a:extLst>
            </p:cNvPr>
            <p:cNvSpPr>
              <a:spLocks noChangeShapeType="1"/>
            </p:cNvSpPr>
            <p:nvPr/>
          </p:nvSpPr>
          <p:spPr bwMode="auto">
            <a:xfrm>
              <a:off x="2723" y="1305"/>
              <a:ext cx="153" cy="0"/>
            </a:xfrm>
            <a:prstGeom prst="line">
              <a:avLst/>
            </a:prstGeom>
            <a:noFill/>
            <a:ln w="317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147">
              <a:extLst>
                <a:ext uri="{FF2B5EF4-FFF2-40B4-BE49-F238E27FC236}">
                  <a16:creationId xmlns:a16="http://schemas.microsoft.com/office/drawing/2014/main" id="{06B97275-0C54-4D61-A5B3-68AF39B5489E}"/>
                </a:ext>
              </a:extLst>
            </p:cNvPr>
            <p:cNvSpPr>
              <a:spLocks noChangeArrowheads="1"/>
            </p:cNvSpPr>
            <p:nvPr/>
          </p:nvSpPr>
          <p:spPr bwMode="auto">
            <a:xfrm>
              <a:off x="2702" y="928"/>
              <a:ext cx="1125" cy="50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4" name="TextBox 53">
            <a:extLst>
              <a:ext uri="{FF2B5EF4-FFF2-40B4-BE49-F238E27FC236}">
                <a16:creationId xmlns:a16="http://schemas.microsoft.com/office/drawing/2014/main" id="{C6A08CF8-111D-4F8B-9046-C8CE0DC378CB}"/>
              </a:ext>
            </a:extLst>
          </p:cNvPr>
          <p:cNvSpPr txBox="1"/>
          <p:nvPr/>
        </p:nvSpPr>
        <p:spPr>
          <a:xfrm>
            <a:off x="2742718" y="2871623"/>
            <a:ext cx="850939" cy="584775"/>
          </a:xfrm>
          <a:prstGeom prst="rect">
            <a:avLst/>
          </a:prstGeom>
          <a:noFill/>
        </p:spPr>
        <p:txBody>
          <a:bodyPr wrap="none" rtlCol="0">
            <a:spAutoFit/>
          </a:bodyPr>
          <a:lstStyle/>
          <a:p>
            <a:r>
              <a:rPr lang="en-US" sz="3200" i="1" dirty="0" err="1"/>
              <a:t>T</a:t>
            </a:r>
            <a:r>
              <a:rPr lang="en-US" sz="3200" i="1" baseline="-25000" dirty="0" err="1"/>
              <a:t>wire</a:t>
            </a:r>
            <a:endParaRPr lang="en-US" sz="3200" i="1" baseline="-25000" dirty="0"/>
          </a:p>
        </p:txBody>
      </p:sp>
      <p:cxnSp>
        <p:nvCxnSpPr>
          <p:cNvPr id="55" name="Straight Connector 54">
            <a:extLst>
              <a:ext uri="{FF2B5EF4-FFF2-40B4-BE49-F238E27FC236}">
                <a16:creationId xmlns:a16="http://schemas.microsoft.com/office/drawing/2014/main" id="{291680CA-F7FD-4727-B07D-86B3BE7F3E29}"/>
              </a:ext>
            </a:extLst>
          </p:cNvPr>
          <p:cNvCxnSpPr/>
          <p:nvPr/>
        </p:nvCxnSpPr>
        <p:spPr>
          <a:xfrm>
            <a:off x="9779262" y="4664921"/>
            <a:ext cx="0" cy="39976"/>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1F5114D-3E0D-4777-A2EB-12FAAED9C2C6}"/>
              </a:ext>
            </a:extLst>
          </p:cNvPr>
          <p:cNvSpPr txBox="1"/>
          <p:nvPr/>
        </p:nvSpPr>
        <p:spPr>
          <a:xfrm>
            <a:off x="7603328" y="2107148"/>
            <a:ext cx="648319" cy="584775"/>
          </a:xfrm>
          <a:prstGeom prst="rect">
            <a:avLst/>
          </a:prstGeom>
          <a:noFill/>
        </p:spPr>
        <p:txBody>
          <a:bodyPr wrap="none" rtlCol="0">
            <a:spAutoFit/>
          </a:bodyPr>
          <a:lstStyle/>
          <a:p>
            <a:r>
              <a:rPr lang="en-US" sz="3200" i="1" dirty="0" err="1"/>
              <a:t>T</a:t>
            </a:r>
            <a:r>
              <a:rPr lang="en-US" sz="3200" i="1" baseline="-25000" dirty="0" err="1"/>
              <a:t>air</a:t>
            </a:r>
            <a:endParaRPr lang="en-US" sz="3200" i="1" baseline="-25000" dirty="0"/>
          </a:p>
        </p:txBody>
      </p:sp>
      <p:cxnSp>
        <p:nvCxnSpPr>
          <p:cNvPr id="57" name="Connector: Curved 56">
            <a:extLst>
              <a:ext uri="{FF2B5EF4-FFF2-40B4-BE49-F238E27FC236}">
                <a16:creationId xmlns:a16="http://schemas.microsoft.com/office/drawing/2014/main" id="{8E3323FE-BE31-40BE-B4EF-5FC770D774EF}"/>
              </a:ext>
            </a:extLst>
          </p:cNvPr>
          <p:cNvCxnSpPr>
            <a:cxnSpLocks/>
            <a:endCxn id="56" idx="1"/>
          </p:cNvCxnSpPr>
          <p:nvPr/>
        </p:nvCxnSpPr>
        <p:spPr>
          <a:xfrm rot="10800000" flipV="1">
            <a:off x="7603329" y="1996906"/>
            <a:ext cx="1016413" cy="402630"/>
          </a:xfrm>
          <a:prstGeom prst="curvedConnector3">
            <a:avLst>
              <a:gd name="adj1" fmla="val 12249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8" name="Freeform 138">
            <a:extLst>
              <a:ext uri="{FF2B5EF4-FFF2-40B4-BE49-F238E27FC236}">
                <a16:creationId xmlns:a16="http://schemas.microsoft.com/office/drawing/2014/main" id="{5F0E756A-8BB2-40F2-998B-6393DF284161}"/>
              </a:ext>
            </a:extLst>
          </p:cNvPr>
          <p:cNvSpPr>
            <a:spLocks/>
          </p:cNvSpPr>
          <p:nvPr/>
        </p:nvSpPr>
        <p:spPr bwMode="auto">
          <a:xfrm>
            <a:off x="2516187" y="3867944"/>
            <a:ext cx="7519988" cy="1423988"/>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9" name="Straight Connector 58">
            <a:extLst>
              <a:ext uri="{FF2B5EF4-FFF2-40B4-BE49-F238E27FC236}">
                <a16:creationId xmlns:a16="http://schemas.microsoft.com/office/drawing/2014/main" id="{0BB889FC-5ABF-4157-B550-1FA3603E84B5}"/>
              </a:ext>
            </a:extLst>
          </p:cNvPr>
          <p:cNvCxnSpPr>
            <a:cxnSpLocks/>
          </p:cNvCxnSpPr>
          <p:nvPr/>
        </p:nvCxnSpPr>
        <p:spPr>
          <a:xfrm>
            <a:off x="3240741" y="3632199"/>
            <a:ext cx="0" cy="1628215"/>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BC365F-9BE1-4409-AA52-027FA76CA418}"/>
              </a:ext>
            </a:extLst>
          </p:cNvPr>
          <p:cNvCxnSpPr>
            <a:cxnSpLocks/>
          </p:cNvCxnSpPr>
          <p:nvPr/>
        </p:nvCxnSpPr>
        <p:spPr>
          <a:xfrm>
            <a:off x="8791018" y="1782762"/>
            <a:ext cx="0" cy="3498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4AB7749-C314-4EC3-ABBF-31C73A8E9F2B}"/>
              </a:ext>
            </a:extLst>
          </p:cNvPr>
          <p:cNvSpPr txBox="1"/>
          <p:nvPr/>
        </p:nvSpPr>
        <p:spPr>
          <a:xfrm>
            <a:off x="9389922" y="3792307"/>
            <a:ext cx="651140" cy="584775"/>
          </a:xfrm>
          <a:prstGeom prst="rect">
            <a:avLst/>
          </a:prstGeom>
          <a:noFill/>
        </p:spPr>
        <p:txBody>
          <a:bodyPr wrap="none" rtlCol="0">
            <a:spAutoFit/>
          </a:bodyPr>
          <a:lstStyle/>
          <a:p>
            <a:r>
              <a:rPr lang="en-US" sz="3200" i="1" dirty="0" err="1"/>
              <a:t>T</a:t>
            </a:r>
            <a:r>
              <a:rPr lang="en-US" sz="3200" i="1" baseline="-25000" dirty="0" err="1"/>
              <a:t>liq</a:t>
            </a:r>
            <a:endParaRPr lang="en-US" sz="3200" i="1" baseline="-25000" dirty="0"/>
          </a:p>
        </p:txBody>
      </p:sp>
      <p:cxnSp>
        <p:nvCxnSpPr>
          <p:cNvPr id="62" name="Connector: Curved 61">
            <a:extLst>
              <a:ext uri="{FF2B5EF4-FFF2-40B4-BE49-F238E27FC236}">
                <a16:creationId xmlns:a16="http://schemas.microsoft.com/office/drawing/2014/main" id="{3FA91D02-6D86-4E59-A105-D6C6DDC476A4}"/>
              </a:ext>
            </a:extLst>
          </p:cNvPr>
          <p:cNvCxnSpPr>
            <a:cxnSpLocks/>
            <a:endCxn id="61" idx="2"/>
          </p:cNvCxnSpPr>
          <p:nvPr/>
        </p:nvCxnSpPr>
        <p:spPr>
          <a:xfrm flipV="1">
            <a:off x="8780970" y="4377082"/>
            <a:ext cx="934522" cy="344376"/>
          </a:xfrm>
          <a:prstGeom prst="curved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82560AA-6E8C-40FE-A212-9CD976D747D8}"/>
              </a:ext>
            </a:extLst>
          </p:cNvPr>
          <p:cNvCxnSpPr/>
          <p:nvPr/>
        </p:nvCxnSpPr>
        <p:spPr>
          <a:xfrm>
            <a:off x="8092566" y="3390745"/>
            <a:ext cx="605563" cy="0"/>
          </a:xfrm>
          <a:prstGeom prst="straightConnector1">
            <a:avLst/>
          </a:prstGeom>
          <a:ln w="508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13386C6-1450-414A-9138-5A5F2DACB715}"/>
              </a:ext>
            </a:extLst>
          </p:cNvPr>
          <p:cNvCxnSpPr>
            <a:cxnSpLocks/>
          </p:cNvCxnSpPr>
          <p:nvPr/>
        </p:nvCxnSpPr>
        <p:spPr>
          <a:xfrm flipH="1">
            <a:off x="8821683" y="3390745"/>
            <a:ext cx="502615" cy="0"/>
          </a:xfrm>
          <a:prstGeom prst="straightConnector1">
            <a:avLst/>
          </a:prstGeom>
          <a:ln w="508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E59E685A-19D4-4390-B769-AB821813322D}"/>
              </a:ext>
            </a:extLst>
          </p:cNvPr>
          <p:cNvGrpSpPr/>
          <p:nvPr/>
        </p:nvGrpSpPr>
        <p:grpSpPr>
          <a:xfrm>
            <a:off x="6950288" y="2986881"/>
            <a:ext cx="1037251" cy="707017"/>
            <a:chOff x="13043825" y="1830417"/>
            <a:chExt cx="1037251" cy="707017"/>
          </a:xfrm>
        </p:grpSpPr>
        <p:sp>
          <p:nvSpPr>
            <p:cNvPr id="66" name="TextBox 65">
              <a:extLst>
                <a:ext uri="{FF2B5EF4-FFF2-40B4-BE49-F238E27FC236}">
                  <a16:creationId xmlns:a16="http://schemas.microsoft.com/office/drawing/2014/main" id="{486517C6-4846-45EE-9FC6-F781BA1A8172}"/>
                </a:ext>
              </a:extLst>
            </p:cNvPr>
            <p:cNvSpPr txBox="1"/>
            <p:nvPr/>
          </p:nvSpPr>
          <p:spPr>
            <a:xfrm>
              <a:off x="13043825" y="1913579"/>
              <a:ext cx="617477" cy="584775"/>
            </a:xfrm>
            <a:prstGeom prst="rect">
              <a:avLst/>
            </a:prstGeom>
            <a:noFill/>
          </p:spPr>
          <p:txBody>
            <a:bodyPr wrap="none" rtlCol="0">
              <a:spAutoFit/>
            </a:bodyPr>
            <a:lstStyle/>
            <a:p>
              <a:r>
                <a:rPr lang="el-GR" sz="3200" i="1" dirty="0"/>
                <a:t>Δ</a:t>
              </a:r>
              <a:r>
                <a:rPr lang="en-US" sz="3200" i="1" dirty="0"/>
                <a:t>T</a:t>
              </a:r>
            </a:p>
          </p:txBody>
        </p:sp>
        <p:sp>
          <p:nvSpPr>
            <p:cNvPr id="67" name="TextBox 66">
              <a:extLst>
                <a:ext uri="{FF2B5EF4-FFF2-40B4-BE49-F238E27FC236}">
                  <a16:creationId xmlns:a16="http://schemas.microsoft.com/office/drawing/2014/main" id="{3F1EA850-0EAB-4E88-A211-B1C375681987}"/>
                </a:ext>
              </a:extLst>
            </p:cNvPr>
            <p:cNvSpPr txBox="1"/>
            <p:nvPr/>
          </p:nvSpPr>
          <p:spPr>
            <a:xfrm>
              <a:off x="13646342" y="1830417"/>
              <a:ext cx="434734" cy="400110"/>
            </a:xfrm>
            <a:prstGeom prst="rect">
              <a:avLst/>
            </a:prstGeom>
            <a:noFill/>
          </p:spPr>
          <p:txBody>
            <a:bodyPr wrap="none" rtlCol="0">
              <a:spAutoFit/>
            </a:bodyPr>
            <a:lstStyle/>
            <a:p>
              <a:r>
                <a:rPr lang="en-US" sz="2000" i="1" dirty="0" err="1"/>
                <a:t>liq</a:t>
              </a:r>
              <a:endParaRPr lang="en-US" sz="2000" i="1" dirty="0"/>
            </a:p>
          </p:txBody>
        </p:sp>
        <p:sp>
          <p:nvSpPr>
            <p:cNvPr id="68" name="TextBox 67">
              <a:extLst>
                <a:ext uri="{FF2B5EF4-FFF2-40B4-BE49-F238E27FC236}">
                  <a16:creationId xmlns:a16="http://schemas.microsoft.com/office/drawing/2014/main" id="{8B262190-2EBF-49E8-BE4F-2E50A597BACF}"/>
                </a:ext>
              </a:extLst>
            </p:cNvPr>
            <p:cNvSpPr txBox="1"/>
            <p:nvPr/>
          </p:nvSpPr>
          <p:spPr>
            <a:xfrm>
              <a:off x="13618672" y="2168102"/>
              <a:ext cx="434734" cy="369332"/>
            </a:xfrm>
            <a:prstGeom prst="rect">
              <a:avLst/>
            </a:prstGeom>
            <a:noFill/>
          </p:spPr>
          <p:txBody>
            <a:bodyPr wrap="none" rtlCol="0">
              <a:spAutoFit/>
            </a:bodyPr>
            <a:lstStyle/>
            <a:p>
              <a:r>
                <a:rPr lang="en-US" i="1" dirty="0"/>
                <a:t>air</a:t>
              </a:r>
            </a:p>
          </p:txBody>
        </p:sp>
      </p:grpSp>
      <p:grpSp>
        <p:nvGrpSpPr>
          <p:cNvPr id="9" name="Group 8">
            <a:extLst>
              <a:ext uri="{FF2B5EF4-FFF2-40B4-BE49-F238E27FC236}">
                <a16:creationId xmlns:a16="http://schemas.microsoft.com/office/drawing/2014/main" id="{BDE397BA-C94E-46AE-BE70-62C4783D7DDF}"/>
              </a:ext>
            </a:extLst>
          </p:cNvPr>
          <p:cNvGrpSpPr/>
          <p:nvPr/>
        </p:nvGrpSpPr>
        <p:grpSpPr>
          <a:xfrm>
            <a:off x="2151529" y="5313130"/>
            <a:ext cx="8441851" cy="1057508"/>
            <a:chOff x="2151529" y="5313130"/>
            <a:chExt cx="8441851" cy="1057508"/>
          </a:xfrm>
        </p:grpSpPr>
        <p:grpSp>
          <p:nvGrpSpPr>
            <p:cNvPr id="6" name="Group 5">
              <a:extLst>
                <a:ext uri="{FF2B5EF4-FFF2-40B4-BE49-F238E27FC236}">
                  <a16:creationId xmlns:a16="http://schemas.microsoft.com/office/drawing/2014/main" id="{6E439508-67B5-412F-8737-A9BE2FDCECEC}"/>
                </a:ext>
              </a:extLst>
            </p:cNvPr>
            <p:cNvGrpSpPr/>
            <p:nvPr/>
          </p:nvGrpSpPr>
          <p:grpSpPr>
            <a:xfrm>
              <a:off x="2151529" y="5313130"/>
              <a:ext cx="8441851" cy="1057508"/>
              <a:chOff x="2151529" y="5313130"/>
              <a:chExt cx="8441851" cy="1057508"/>
            </a:xfrm>
          </p:grpSpPr>
          <p:sp>
            <p:nvSpPr>
              <p:cNvPr id="8" name="Rectangle 7">
                <a:extLst>
                  <a:ext uri="{FF2B5EF4-FFF2-40B4-BE49-F238E27FC236}">
                    <a16:creationId xmlns:a16="http://schemas.microsoft.com/office/drawing/2014/main" id="{08634AB0-00F6-4AC5-9B4F-A5273B537428}"/>
                  </a:ext>
                </a:extLst>
              </p:cNvPr>
              <p:cNvSpPr/>
              <p:nvPr/>
            </p:nvSpPr>
            <p:spPr>
              <a:xfrm>
                <a:off x="2735344" y="5569048"/>
                <a:ext cx="7624714"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906973F-B9E5-4619-8E73-AB69FB2BCB8E}"/>
                  </a:ext>
                </a:extLst>
              </p:cNvPr>
              <p:cNvSpPr/>
              <p:nvPr/>
            </p:nvSpPr>
            <p:spPr>
              <a:xfrm>
                <a:off x="2151529" y="5410200"/>
                <a:ext cx="8441851" cy="96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841FE78-9A97-4B87-9AFA-6CF52A0076D3}"/>
                  </a:ext>
                </a:extLst>
              </p:cNvPr>
              <p:cNvSpPr txBox="1"/>
              <p:nvPr/>
            </p:nvSpPr>
            <p:spPr>
              <a:xfrm>
                <a:off x="2330531" y="5345409"/>
                <a:ext cx="372218" cy="461665"/>
              </a:xfrm>
              <a:prstGeom prst="rect">
                <a:avLst/>
              </a:prstGeom>
              <a:noFill/>
            </p:spPr>
            <p:txBody>
              <a:bodyPr wrap="none" rtlCol="0">
                <a:spAutoFit/>
              </a:bodyPr>
              <a:lstStyle/>
              <a:p>
                <a:r>
                  <a:rPr lang="en-US" sz="2400" dirty="0"/>
                  <a:t>0</a:t>
                </a:r>
              </a:p>
            </p:txBody>
          </p:sp>
          <p:sp>
            <p:nvSpPr>
              <p:cNvPr id="69" name="TextBox 68">
                <a:extLst>
                  <a:ext uri="{FF2B5EF4-FFF2-40B4-BE49-F238E27FC236}">
                    <a16:creationId xmlns:a16="http://schemas.microsoft.com/office/drawing/2014/main" id="{BEB19BF3-E2F5-4F8F-9C23-32F6658D08AA}"/>
                  </a:ext>
                </a:extLst>
              </p:cNvPr>
              <p:cNvSpPr txBox="1"/>
              <p:nvPr/>
            </p:nvSpPr>
            <p:spPr>
              <a:xfrm>
                <a:off x="4211266" y="5335587"/>
                <a:ext cx="372218" cy="461665"/>
              </a:xfrm>
              <a:prstGeom prst="rect">
                <a:avLst/>
              </a:prstGeom>
              <a:noFill/>
            </p:spPr>
            <p:txBody>
              <a:bodyPr wrap="none" rtlCol="0">
                <a:spAutoFit/>
              </a:bodyPr>
              <a:lstStyle/>
              <a:p>
                <a:r>
                  <a:rPr lang="en-US" sz="2400" dirty="0"/>
                  <a:t>5</a:t>
                </a:r>
              </a:p>
            </p:txBody>
          </p:sp>
          <p:sp>
            <p:nvSpPr>
              <p:cNvPr id="70" name="TextBox 69">
                <a:extLst>
                  <a:ext uri="{FF2B5EF4-FFF2-40B4-BE49-F238E27FC236}">
                    <a16:creationId xmlns:a16="http://schemas.microsoft.com/office/drawing/2014/main" id="{7809CA40-4B44-421D-8B87-21C354F9A25C}"/>
                  </a:ext>
                </a:extLst>
              </p:cNvPr>
              <p:cNvSpPr txBox="1"/>
              <p:nvPr/>
            </p:nvSpPr>
            <p:spPr>
              <a:xfrm>
                <a:off x="5994539" y="5345964"/>
                <a:ext cx="559769" cy="461665"/>
              </a:xfrm>
              <a:prstGeom prst="rect">
                <a:avLst/>
              </a:prstGeom>
              <a:noFill/>
            </p:spPr>
            <p:txBody>
              <a:bodyPr wrap="none" rtlCol="0">
                <a:spAutoFit/>
              </a:bodyPr>
              <a:lstStyle/>
              <a:p>
                <a:r>
                  <a:rPr lang="en-US" sz="2400" dirty="0"/>
                  <a:t>10</a:t>
                </a:r>
              </a:p>
            </p:txBody>
          </p:sp>
          <p:sp>
            <p:nvSpPr>
              <p:cNvPr id="71" name="TextBox 70">
                <a:extLst>
                  <a:ext uri="{FF2B5EF4-FFF2-40B4-BE49-F238E27FC236}">
                    <a16:creationId xmlns:a16="http://schemas.microsoft.com/office/drawing/2014/main" id="{F1426969-FC2F-42AB-84BC-FDE7CB288965}"/>
                  </a:ext>
                </a:extLst>
              </p:cNvPr>
              <p:cNvSpPr txBox="1"/>
              <p:nvPr/>
            </p:nvSpPr>
            <p:spPr>
              <a:xfrm>
                <a:off x="7866063" y="5342230"/>
                <a:ext cx="559769" cy="461665"/>
              </a:xfrm>
              <a:prstGeom prst="rect">
                <a:avLst/>
              </a:prstGeom>
              <a:noFill/>
            </p:spPr>
            <p:txBody>
              <a:bodyPr wrap="none" rtlCol="0">
                <a:spAutoFit/>
              </a:bodyPr>
              <a:lstStyle/>
              <a:p>
                <a:r>
                  <a:rPr lang="en-US" sz="2400" dirty="0"/>
                  <a:t>15</a:t>
                </a:r>
              </a:p>
            </p:txBody>
          </p:sp>
          <p:sp>
            <p:nvSpPr>
              <p:cNvPr id="72" name="TextBox 71">
                <a:extLst>
                  <a:ext uri="{FF2B5EF4-FFF2-40B4-BE49-F238E27FC236}">
                    <a16:creationId xmlns:a16="http://schemas.microsoft.com/office/drawing/2014/main" id="{B613DE2C-9950-4FB0-9E2F-35AB1695ACFE}"/>
                  </a:ext>
                </a:extLst>
              </p:cNvPr>
              <p:cNvSpPr txBox="1"/>
              <p:nvPr/>
            </p:nvSpPr>
            <p:spPr>
              <a:xfrm>
                <a:off x="9756290" y="5313130"/>
                <a:ext cx="559769" cy="461665"/>
              </a:xfrm>
              <a:prstGeom prst="rect">
                <a:avLst/>
              </a:prstGeom>
              <a:noFill/>
            </p:spPr>
            <p:txBody>
              <a:bodyPr wrap="none" rtlCol="0">
                <a:spAutoFit/>
              </a:bodyPr>
              <a:lstStyle/>
              <a:p>
                <a:r>
                  <a:rPr lang="en-US" sz="2400" dirty="0"/>
                  <a:t>20</a:t>
                </a:r>
              </a:p>
            </p:txBody>
          </p:sp>
        </p:grpSp>
        <p:sp>
          <p:nvSpPr>
            <p:cNvPr id="73" name="TextBox 72">
              <a:extLst>
                <a:ext uri="{FF2B5EF4-FFF2-40B4-BE49-F238E27FC236}">
                  <a16:creationId xmlns:a16="http://schemas.microsoft.com/office/drawing/2014/main" id="{8420FD8E-571A-4821-B414-172F7A5A92D2}"/>
                </a:ext>
              </a:extLst>
            </p:cNvPr>
            <p:cNvSpPr txBox="1"/>
            <p:nvPr/>
          </p:nvSpPr>
          <p:spPr>
            <a:xfrm>
              <a:off x="4770796" y="5777953"/>
              <a:ext cx="3175869" cy="461665"/>
            </a:xfrm>
            <a:prstGeom prst="rect">
              <a:avLst/>
            </a:prstGeom>
            <a:noFill/>
          </p:spPr>
          <p:txBody>
            <a:bodyPr wrap="none" rtlCol="0">
              <a:spAutoFit/>
            </a:bodyPr>
            <a:lstStyle/>
            <a:p>
              <a:r>
                <a:rPr lang="en-US" sz="2400" dirty="0"/>
                <a:t>Time (nanoseconds)</a:t>
              </a:r>
            </a:p>
          </p:txBody>
        </p:sp>
      </p:grpSp>
    </p:spTree>
    <p:extLst>
      <p:ext uri="{BB962C8B-B14F-4D97-AF65-F5344CB8AC3E}">
        <p14:creationId xmlns:p14="http://schemas.microsoft.com/office/powerpoint/2010/main" val="2654724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B31F-D942-490D-A2ED-EC6A9EDBA562}"/>
              </a:ext>
            </a:extLst>
          </p:cNvPr>
          <p:cNvSpPr>
            <a:spLocks noGrp="1"/>
          </p:cNvSpPr>
          <p:nvPr>
            <p:ph type="title"/>
          </p:nvPr>
        </p:nvSpPr>
        <p:spPr/>
        <p:txBody>
          <a:bodyPr/>
          <a:lstStyle/>
          <a:p>
            <a:r>
              <a:rPr lang="en-US" dirty="0"/>
              <a:t>Improvements using Phase</a:t>
            </a:r>
          </a:p>
        </p:txBody>
      </p:sp>
      <p:sp>
        <p:nvSpPr>
          <p:cNvPr id="3" name="Slide Number Placeholder 2">
            <a:extLst>
              <a:ext uri="{FF2B5EF4-FFF2-40B4-BE49-F238E27FC236}">
                <a16:creationId xmlns:a16="http://schemas.microsoft.com/office/drawing/2014/main" id="{F0F47B21-C977-4D2D-B85A-0FE48295152F}"/>
              </a:ext>
            </a:extLst>
          </p:cNvPr>
          <p:cNvSpPr>
            <a:spLocks noGrp="1"/>
          </p:cNvSpPr>
          <p:nvPr>
            <p:ph type="sldNum" sz="quarter" idx="12"/>
          </p:nvPr>
        </p:nvSpPr>
        <p:spPr/>
        <p:txBody>
          <a:bodyPr/>
          <a:lstStyle/>
          <a:p>
            <a:fld id="{2613B20D-9B73-4C13-A358-2357A5C96DDA}" type="slidenum">
              <a:rPr lang="en-US" smtClean="0"/>
              <a:t>43</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8B48185-2456-49BA-85BD-FD5CC22888E8}"/>
                  </a:ext>
                </a:extLst>
              </p:cNvPr>
              <p:cNvSpPr/>
              <p:nvPr/>
            </p:nvSpPr>
            <p:spPr>
              <a:xfrm>
                <a:off x="3667146" y="1784818"/>
                <a:ext cx="4454296" cy="1102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Δ</m:t>
                      </m:r>
                      <m:sSubSup>
                        <m:sSubSupPr>
                          <m:ctrlPr>
                            <a:rPr lang="en-US" sz="2800" i="1">
                              <a:latin typeface="Cambria Math" panose="02040503050406030204" pitchFamily="18" charset="0"/>
                            </a:rPr>
                          </m:ctrlPr>
                        </m:sSubSupPr>
                        <m:e>
                          <m:r>
                            <a:rPr lang="en-US" sz="2800" i="1">
                              <a:latin typeface="Cambria Math" panose="02040503050406030204" pitchFamily="18" charset="0"/>
                            </a:rPr>
                            <m:t>𝜙</m:t>
                          </m:r>
                        </m:e>
                        <m:sub>
                          <m:r>
                            <a:rPr lang="en-US" sz="2800" i="1">
                              <a:latin typeface="Cambria Math" panose="02040503050406030204" pitchFamily="18" charset="0"/>
                            </a:rPr>
                            <m:t>𝑎𝑖𝑟</m:t>
                          </m:r>
                        </m:sub>
                        <m:sup>
                          <m:r>
                            <a:rPr lang="en-US" sz="2800" i="1">
                              <a:latin typeface="Cambria Math" panose="02040503050406030204" pitchFamily="18" charset="0"/>
                            </a:rPr>
                            <m:t>𝑙𝑖𝑞</m:t>
                          </m:r>
                        </m:sup>
                      </m:sSub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m:rPr>
                              <m:sty m:val="p"/>
                            </m:rPr>
                            <a:rPr lang="en-US" sz="2800">
                              <a:latin typeface="Cambria Math" panose="02040503050406030204" pitchFamily="18" charset="0"/>
                            </a:rPr>
                            <m:t>Δ</m:t>
                          </m:r>
                          <m:sSubSup>
                            <m:sSubSupPr>
                              <m:ctrlPr>
                                <a:rPr lang="en-US" sz="2800" i="1">
                                  <a:latin typeface="Cambria Math" panose="02040503050406030204" pitchFamily="18" charset="0"/>
                                </a:rPr>
                              </m:ctrlPr>
                            </m:sSubSupPr>
                            <m:e>
                              <m:r>
                                <a:rPr lang="en-US" sz="2800" i="1">
                                  <a:latin typeface="Cambria Math" panose="02040503050406030204" pitchFamily="18" charset="0"/>
                                </a:rPr>
                                <m:t>𝑇</m:t>
                              </m:r>
                            </m:e>
                            <m:sub>
                              <m:r>
                                <a:rPr lang="en-US" sz="2800" i="1">
                                  <a:latin typeface="Cambria Math" panose="02040503050406030204" pitchFamily="18" charset="0"/>
                                </a:rPr>
                                <m:t>𝑎𝑖𝑟</m:t>
                              </m:r>
                            </m:sub>
                            <m:sup>
                              <m:r>
                                <a:rPr lang="en-US" sz="2800" i="1">
                                  <a:latin typeface="Cambria Math" panose="02040503050406030204" pitchFamily="18" charset="0"/>
                                </a:rPr>
                                <m:t>𝑙𝑖𝑞</m:t>
                              </m:r>
                            </m:sup>
                          </m:sSubSup>
                        </m:num>
                        <m:den>
                          <m:r>
                            <a:rPr lang="en-US" sz="2800" b="0" i="1" smtClean="0">
                              <a:latin typeface="Cambria Math" panose="02040503050406030204" pitchFamily="18" charset="0"/>
                            </a:rPr>
                            <m:t>𝑤𝑎𝑣𝑒𝑙𝑒𝑛𝑔𝑡h</m:t>
                          </m:r>
                        </m:den>
                      </m:f>
                      <m:r>
                        <a:rPr lang="en-US" sz="2800" b="0" i="1" smtClean="0">
                          <a:latin typeface="Cambria Math" panose="02040503050406030204" pitchFamily="18" charset="0"/>
                        </a:rPr>
                        <m:t>∗360</m:t>
                      </m:r>
                    </m:oMath>
                  </m:oMathPara>
                </a14:m>
                <a:endParaRPr lang="en-US" sz="2800" dirty="0"/>
              </a:p>
            </p:txBody>
          </p:sp>
        </mc:Choice>
        <mc:Fallback xmlns="">
          <p:sp>
            <p:nvSpPr>
              <p:cNvPr id="4" name="Rectangle 3">
                <a:extLst>
                  <a:ext uri="{FF2B5EF4-FFF2-40B4-BE49-F238E27FC236}">
                    <a16:creationId xmlns:a16="http://schemas.microsoft.com/office/drawing/2014/main" id="{A8B48185-2456-49BA-85BD-FD5CC22888E8}"/>
                  </a:ext>
                </a:extLst>
              </p:cNvPr>
              <p:cNvSpPr>
                <a:spLocks noRot="1" noChangeAspect="1" noMove="1" noResize="1" noEditPoints="1" noAdjustHandles="1" noChangeArrowheads="1" noChangeShapeType="1" noTextEdit="1"/>
              </p:cNvSpPr>
              <p:nvPr/>
            </p:nvSpPr>
            <p:spPr>
              <a:xfrm>
                <a:off x="3667146" y="1784818"/>
                <a:ext cx="4454296" cy="1102802"/>
              </a:xfrm>
              <a:prstGeom prst="rect">
                <a:avLst/>
              </a:prstGeom>
              <a:blipFill>
                <a:blip r:embed="rId3"/>
                <a:stretch>
                  <a:fillRect/>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F7A277A3-5B2A-4ED9-924B-1554A1E0CFE3}"/>
              </a:ext>
            </a:extLst>
          </p:cNvPr>
          <p:cNvGrpSpPr/>
          <p:nvPr/>
        </p:nvGrpSpPr>
        <p:grpSpPr>
          <a:xfrm>
            <a:off x="2629633" y="2987037"/>
            <a:ext cx="7106038" cy="3734438"/>
            <a:chOff x="2629633" y="2987037"/>
            <a:chExt cx="7106038" cy="3734438"/>
          </a:xfrm>
        </p:grpSpPr>
        <p:grpSp>
          <p:nvGrpSpPr>
            <p:cNvPr id="21" name="Group 20">
              <a:extLst>
                <a:ext uri="{FF2B5EF4-FFF2-40B4-BE49-F238E27FC236}">
                  <a16:creationId xmlns:a16="http://schemas.microsoft.com/office/drawing/2014/main" id="{661D6297-28A7-4610-A525-EB3B83570EDB}"/>
                </a:ext>
              </a:extLst>
            </p:cNvPr>
            <p:cNvGrpSpPr/>
            <p:nvPr/>
          </p:nvGrpSpPr>
          <p:grpSpPr>
            <a:xfrm>
              <a:off x="2629633" y="2987037"/>
              <a:ext cx="7106038" cy="3734438"/>
              <a:chOff x="2876162" y="2804474"/>
              <a:chExt cx="7106038" cy="3734438"/>
            </a:xfrm>
          </p:grpSpPr>
          <p:pic>
            <p:nvPicPr>
              <p:cNvPr id="22" name="Picture 21">
                <a:extLst>
                  <a:ext uri="{FF2B5EF4-FFF2-40B4-BE49-F238E27FC236}">
                    <a16:creationId xmlns:a16="http://schemas.microsoft.com/office/drawing/2014/main" id="{BE88744F-C571-4D35-B886-26F232639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162" y="2987037"/>
                <a:ext cx="7106038" cy="3551875"/>
              </a:xfrm>
              <a:prstGeom prst="rect">
                <a:avLst/>
              </a:prstGeom>
            </p:spPr>
          </p:pic>
          <p:cxnSp>
            <p:nvCxnSpPr>
              <p:cNvPr id="23" name="Straight Arrow Connector 22">
                <a:extLst>
                  <a:ext uri="{FF2B5EF4-FFF2-40B4-BE49-F238E27FC236}">
                    <a16:creationId xmlns:a16="http://schemas.microsoft.com/office/drawing/2014/main" id="{46780A91-5202-4606-B2DD-AAB1B1D34C06}"/>
                  </a:ext>
                </a:extLst>
              </p:cNvPr>
              <p:cNvCxnSpPr>
                <a:cxnSpLocks/>
              </p:cNvCxnSpPr>
              <p:nvPr/>
            </p:nvCxnSpPr>
            <p:spPr>
              <a:xfrm>
                <a:off x="3795711"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8B8020-3A6B-488E-8D6C-2F7325017C9A}"/>
                  </a:ext>
                </a:extLst>
              </p:cNvPr>
              <p:cNvCxnSpPr>
                <a:cxnSpLocks/>
              </p:cNvCxnSpPr>
              <p:nvPr/>
            </p:nvCxnSpPr>
            <p:spPr>
              <a:xfrm>
                <a:off x="4793334"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561A301-F833-4935-8D38-D4708B92CD14}"/>
                  </a:ext>
                </a:extLst>
              </p:cNvPr>
              <p:cNvCxnSpPr>
                <a:cxnSpLocks/>
              </p:cNvCxnSpPr>
              <p:nvPr/>
            </p:nvCxnSpPr>
            <p:spPr>
              <a:xfrm>
                <a:off x="5781431"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FCF76E9-63AA-4C08-9C8A-9DF7EDA67645}"/>
                  </a:ext>
                </a:extLst>
              </p:cNvPr>
              <p:cNvCxnSpPr>
                <a:cxnSpLocks/>
              </p:cNvCxnSpPr>
              <p:nvPr/>
            </p:nvCxnSpPr>
            <p:spPr>
              <a:xfrm>
                <a:off x="6779054"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71499F-5F6F-4DAE-8590-173BBEC9A037}"/>
                  </a:ext>
                </a:extLst>
              </p:cNvPr>
              <p:cNvCxnSpPr>
                <a:cxnSpLocks/>
              </p:cNvCxnSpPr>
              <p:nvPr/>
            </p:nvCxnSpPr>
            <p:spPr>
              <a:xfrm>
                <a:off x="7776677"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855AEE1-3E60-47BB-9F53-A689BF78D93C}"/>
                  </a:ext>
                </a:extLst>
              </p:cNvPr>
              <p:cNvSpPr txBox="1"/>
              <p:nvPr/>
            </p:nvSpPr>
            <p:spPr>
              <a:xfrm>
                <a:off x="4144482"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29" name="TextBox 28">
                <a:extLst>
                  <a:ext uri="{FF2B5EF4-FFF2-40B4-BE49-F238E27FC236}">
                    <a16:creationId xmlns:a16="http://schemas.microsoft.com/office/drawing/2014/main" id="{8B09830D-FB8B-4312-BB13-DB6AF6D90268}"/>
                  </a:ext>
                </a:extLst>
              </p:cNvPr>
              <p:cNvSpPr txBox="1"/>
              <p:nvPr/>
            </p:nvSpPr>
            <p:spPr>
              <a:xfrm>
                <a:off x="5132579"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30" name="TextBox 29">
                <a:extLst>
                  <a:ext uri="{FF2B5EF4-FFF2-40B4-BE49-F238E27FC236}">
                    <a16:creationId xmlns:a16="http://schemas.microsoft.com/office/drawing/2014/main" id="{C84B88E1-02B2-480A-818D-B747ADD5E64A}"/>
                  </a:ext>
                </a:extLst>
              </p:cNvPr>
              <p:cNvSpPr txBox="1"/>
              <p:nvPr/>
            </p:nvSpPr>
            <p:spPr>
              <a:xfrm>
                <a:off x="6139291"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31" name="TextBox 30">
                <a:extLst>
                  <a:ext uri="{FF2B5EF4-FFF2-40B4-BE49-F238E27FC236}">
                    <a16:creationId xmlns:a16="http://schemas.microsoft.com/office/drawing/2014/main" id="{BC7E7715-4C3E-4487-9F5D-589A67D2BEB2}"/>
                  </a:ext>
                </a:extLst>
              </p:cNvPr>
              <p:cNvSpPr txBox="1"/>
              <p:nvPr/>
            </p:nvSpPr>
            <p:spPr>
              <a:xfrm>
                <a:off x="7141956"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32" name="TextBox 31">
                <a:extLst>
                  <a:ext uri="{FF2B5EF4-FFF2-40B4-BE49-F238E27FC236}">
                    <a16:creationId xmlns:a16="http://schemas.microsoft.com/office/drawing/2014/main" id="{65836959-A680-421D-A64D-DC8826AAB6A6}"/>
                  </a:ext>
                </a:extLst>
              </p:cNvPr>
              <p:cNvSpPr txBox="1"/>
              <p:nvPr/>
            </p:nvSpPr>
            <p:spPr>
              <a:xfrm>
                <a:off x="8105621"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grpSp>
        <p:cxnSp>
          <p:nvCxnSpPr>
            <p:cNvPr id="34" name="Straight Arrow Connector 33">
              <a:extLst>
                <a:ext uri="{FF2B5EF4-FFF2-40B4-BE49-F238E27FC236}">
                  <a16:creationId xmlns:a16="http://schemas.microsoft.com/office/drawing/2014/main" id="{774271AD-AE1C-4668-B958-099B82B0827A}"/>
                </a:ext>
              </a:extLst>
            </p:cNvPr>
            <p:cNvCxnSpPr>
              <a:cxnSpLocks/>
            </p:cNvCxnSpPr>
            <p:nvPr/>
          </p:nvCxnSpPr>
          <p:spPr>
            <a:xfrm>
              <a:off x="3549182" y="4899212"/>
              <a:ext cx="1650347"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BA1F8B2-0166-46C6-830C-449296118AED}"/>
                </a:ext>
              </a:extLst>
            </p:cNvPr>
            <p:cNvSpPr txBox="1"/>
            <p:nvPr/>
          </p:nvSpPr>
          <p:spPr>
            <a:xfrm>
              <a:off x="3254828" y="5134708"/>
              <a:ext cx="643125" cy="369332"/>
            </a:xfrm>
            <a:prstGeom prst="rect">
              <a:avLst/>
            </a:prstGeom>
            <a:noFill/>
          </p:spPr>
          <p:txBody>
            <a:bodyPr wrap="none" rtlCol="0">
              <a:spAutoFit/>
            </a:bodyPr>
            <a:lstStyle/>
            <a:p>
              <a:r>
                <a:rPr lang="en-US" dirty="0"/>
                <a:t>TOF</a:t>
              </a:r>
            </a:p>
          </p:txBody>
        </p:sp>
        <p:sp>
          <p:nvSpPr>
            <p:cNvPr id="36" name="Oval 35">
              <a:extLst>
                <a:ext uri="{FF2B5EF4-FFF2-40B4-BE49-F238E27FC236}">
                  <a16:creationId xmlns:a16="http://schemas.microsoft.com/office/drawing/2014/main" id="{3E4559BC-E836-4476-9D5E-B0E07D0C8C83}"/>
                </a:ext>
              </a:extLst>
            </p:cNvPr>
            <p:cNvSpPr/>
            <p:nvPr/>
          </p:nvSpPr>
          <p:spPr>
            <a:xfrm>
              <a:off x="5114120" y="5930255"/>
              <a:ext cx="170817" cy="170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2856E58-8F50-4AAE-B850-8787C897FC72}"/>
                </a:ext>
              </a:extLst>
            </p:cNvPr>
            <p:cNvCxnSpPr/>
            <p:nvPr/>
          </p:nvCxnSpPr>
          <p:spPr>
            <a:xfrm>
              <a:off x="5199529" y="4607169"/>
              <a:ext cx="0" cy="120186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1428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B31F-D942-490D-A2ED-EC6A9EDBA562}"/>
              </a:ext>
            </a:extLst>
          </p:cNvPr>
          <p:cNvSpPr>
            <a:spLocks noGrp="1"/>
          </p:cNvSpPr>
          <p:nvPr>
            <p:ph type="title"/>
          </p:nvPr>
        </p:nvSpPr>
        <p:spPr/>
        <p:txBody>
          <a:bodyPr/>
          <a:lstStyle/>
          <a:p>
            <a:r>
              <a:rPr lang="en-US" dirty="0"/>
              <a:t>Improvements using Phase</a:t>
            </a:r>
          </a:p>
        </p:txBody>
      </p:sp>
      <p:sp>
        <p:nvSpPr>
          <p:cNvPr id="3" name="Slide Number Placeholder 2">
            <a:extLst>
              <a:ext uri="{FF2B5EF4-FFF2-40B4-BE49-F238E27FC236}">
                <a16:creationId xmlns:a16="http://schemas.microsoft.com/office/drawing/2014/main" id="{F0F47B21-C977-4D2D-B85A-0FE48295152F}"/>
              </a:ext>
            </a:extLst>
          </p:cNvPr>
          <p:cNvSpPr>
            <a:spLocks noGrp="1"/>
          </p:cNvSpPr>
          <p:nvPr>
            <p:ph type="sldNum" sz="quarter" idx="12"/>
          </p:nvPr>
        </p:nvSpPr>
        <p:spPr/>
        <p:txBody>
          <a:bodyPr/>
          <a:lstStyle/>
          <a:p>
            <a:fld id="{2613B20D-9B73-4C13-A358-2357A5C96DDA}" type="slidenum">
              <a:rPr lang="en-US" smtClean="0"/>
              <a:t>44</a:t>
            </a:fld>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0DB45C8-1151-454D-BD58-4E5166BA7A1D}"/>
                  </a:ext>
                </a:extLst>
              </p:cNvPr>
              <p:cNvSpPr/>
              <p:nvPr/>
            </p:nvSpPr>
            <p:spPr>
              <a:xfrm>
                <a:off x="6892613" y="2331693"/>
                <a:ext cx="19597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 ∈ [0, 1, 2,…]</m:t>
                      </m:r>
                    </m:oMath>
                  </m:oMathPara>
                </a14:m>
                <a:endParaRPr lang="en-US" sz="2000" dirty="0"/>
              </a:p>
            </p:txBody>
          </p:sp>
        </mc:Choice>
        <mc:Fallback xmlns="">
          <p:sp>
            <p:nvSpPr>
              <p:cNvPr id="6" name="Rectangle 5">
                <a:extLst>
                  <a:ext uri="{FF2B5EF4-FFF2-40B4-BE49-F238E27FC236}">
                    <a16:creationId xmlns:a16="http://schemas.microsoft.com/office/drawing/2014/main" id="{E0DB45C8-1151-454D-BD58-4E5166BA7A1D}"/>
                  </a:ext>
                </a:extLst>
              </p:cNvPr>
              <p:cNvSpPr>
                <a:spLocks noRot="1" noChangeAspect="1" noMove="1" noResize="1" noEditPoints="1" noAdjustHandles="1" noChangeArrowheads="1" noChangeShapeType="1" noTextEdit="1"/>
              </p:cNvSpPr>
              <p:nvPr/>
            </p:nvSpPr>
            <p:spPr>
              <a:xfrm>
                <a:off x="6892613" y="2331693"/>
                <a:ext cx="1959704" cy="400110"/>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98F300A-F590-4F5E-A1F1-7C0087202429}"/>
                  </a:ext>
                </a:extLst>
              </p:cNvPr>
              <p:cNvSpPr/>
              <p:nvPr/>
            </p:nvSpPr>
            <p:spPr>
              <a:xfrm>
                <a:off x="3255254" y="1635076"/>
                <a:ext cx="5808385" cy="6244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Δ</m:t>
                      </m:r>
                      <m:sSubSup>
                        <m:sSubSupPr>
                          <m:ctrlPr>
                            <a:rPr lang="en-US" sz="2800" i="1">
                              <a:latin typeface="Cambria Math" panose="02040503050406030204" pitchFamily="18" charset="0"/>
                            </a:rPr>
                          </m:ctrlPr>
                        </m:sSubSupPr>
                        <m:e>
                          <m:r>
                            <a:rPr lang="en-US" sz="2800" i="1">
                              <a:latin typeface="Cambria Math" panose="02040503050406030204" pitchFamily="18" charset="0"/>
                            </a:rPr>
                            <m:t>𝑇</m:t>
                          </m:r>
                          <m:r>
                            <a:rPr lang="en-US" sz="2800" b="0" i="1" smtClean="0">
                              <a:latin typeface="Cambria Math" panose="02040503050406030204" pitchFamily="18" charset="0"/>
                            </a:rPr>
                            <m:t>′</m:t>
                          </m:r>
                        </m:e>
                        <m:sub>
                          <m:r>
                            <a:rPr lang="en-US" sz="2800" i="1">
                              <a:latin typeface="Cambria Math" panose="02040503050406030204" pitchFamily="18" charset="0"/>
                            </a:rPr>
                            <m:t>𝑎𝑖𝑟</m:t>
                          </m:r>
                        </m:sub>
                        <m:sup>
                          <m:r>
                            <a:rPr lang="en-US" sz="2800" i="1">
                              <a:latin typeface="Cambria Math" panose="02040503050406030204" pitchFamily="18" charset="0"/>
                            </a:rPr>
                            <m:t>𝑙𝑖𝑞</m:t>
                          </m:r>
                        </m:sup>
                      </m:sSubSup>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𝑤𝑎𝑣𝑒𝑙𝑒𝑛𝑔𝑡h</m:t>
                          </m:r>
                        </m:e>
                      </m:d>
                      <m:r>
                        <a:rPr lang="en-US" sz="2800" b="0" i="1" smtClean="0">
                          <a:latin typeface="Cambria Math" panose="02040503050406030204" pitchFamily="18" charset="0"/>
                        </a:rPr>
                        <m:t>+ </m:t>
                      </m:r>
                      <m:r>
                        <m:rPr>
                          <m:sty m:val="p"/>
                        </m:rPr>
                        <a:rPr lang="en-US" sz="2800">
                          <a:latin typeface="Cambria Math" panose="02040503050406030204" pitchFamily="18" charset="0"/>
                        </a:rPr>
                        <m:t>Δ</m:t>
                      </m:r>
                      <m:sSubSup>
                        <m:sSubSupPr>
                          <m:ctrlPr>
                            <a:rPr lang="en-US" sz="2800" i="1">
                              <a:latin typeface="Cambria Math" panose="02040503050406030204" pitchFamily="18" charset="0"/>
                            </a:rPr>
                          </m:ctrlPr>
                        </m:sSubSupPr>
                        <m:e>
                          <m:r>
                            <a:rPr lang="en-US" sz="2800" i="1">
                              <a:latin typeface="Cambria Math" panose="02040503050406030204" pitchFamily="18" charset="0"/>
                            </a:rPr>
                            <m:t>𝜙</m:t>
                          </m:r>
                        </m:e>
                        <m:sub>
                          <m:r>
                            <a:rPr lang="en-US" sz="2800" i="1">
                              <a:latin typeface="Cambria Math" panose="02040503050406030204" pitchFamily="18" charset="0"/>
                            </a:rPr>
                            <m:t>𝑎𝑖𝑟</m:t>
                          </m:r>
                        </m:sub>
                        <m:sup>
                          <m:r>
                            <a:rPr lang="en-US" sz="2800" i="1">
                              <a:latin typeface="Cambria Math" panose="02040503050406030204" pitchFamily="18" charset="0"/>
                            </a:rPr>
                            <m:t>𝑙𝑖𝑞</m:t>
                          </m:r>
                        </m:sup>
                      </m:sSubSup>
                    </m:oMath>
                  </m:oMathPara>
                </a14:m>
                <a:endParaRPr lang="en-US" sz="2800" dirty="0"/>
              </a:p>
            </p:txBody>
          </p:sp>
        </mc:Choice>
        <mc:Fallback xmlns="">
          <p:sp>
            <p:nvSpPr>
              <p:cNvPr id="7" name="Rectangle 6">
                <a:extLst>
                  <a:ext uri="{FF2B5EF4-FFF2-40B4-BE49-F238E27FC236}">
                    <a16:creationId xmlns:a16="http://schemas.microsoft.com/office/drawing/2014/main" id="{D98F300A-F590-4F5E-A1F1-7C0087202429}"/>
                  </a:ext>
                </a:extLst>
              </p:cNvPr>
              <p:cNvSpPr>
                <a:spLocks noRot="1" noChangeAspect="1" noMove="1" noResize="1" noEditPoints="1" noAdjustHandles="1" noChangeArrowheads="1" noChangeShapeType="1" noTextEdit="1"/>
              </p:cNvSpPr>
              <p:nvPr/>
            </p:nvSpPr>
            <p:spPr>
              <a:xfrm>
                <a:off x="3255254" y="1635076"/>
                <a:ext cx="5808385" cy="624402"/>
              </a:xfrm>
              <a:prstGeom prst="rect">
                <a:avLst/>
              </a:prstGeom>
              <a:blipFill>
                <a:blip r:embed="rId4"/>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4284972-38B6-4696-9B7D-3EF7E2D14C41}"/>
              </a:ext>
            </a:extLst>
          </p:cNvPr>
          <p:cNvGrpSpPr/>
          <p:nvPr/>
        </p:nvGrpSpPr>
        <p:grpSpPr>
          <a:xfrm>
            <a:off x="2629633" y="2987037"/>
            <a:ext cx="7106038" cy="3734438"/>
            <a:chOff x="2876162" y="2804474"/>
            <a:chExt cx="7106038" cy="3734438"/>
          </a:xfrm>
        </p:grpSpPr>
        <p:pic>
          <p:nvPicPr>
            <p:cNvPr id="13" name="Picture 12">
              <a:extLst>
                <a:ext uri="{FF2B5EF4-FFF2-40B4-BE49-F238E27FC236}">
                  <a16:creationId xmlns:a16="http://schemas.microsoft.com/office/drawing/2014/main" id="{851E18D3-3061-4ED0-9504-F61E905CB1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6162" y="2987037"/>
              <a:ext cx="7106038" cy="3551875"/>
            </a:xfrm>
            <a:prstGeom prst="rect">
              <a:avLst/>
            </a:prstGeom>
          </p:spPr>
        </p:pic>
        <p:cxnSp>
          <p:nvCxnSpPr>
            <p:cNvPr id="14" name="Straight Arrow Connector 13">
              <a:extLst>
                <a:ext uri="{FF2B5EF4-FFF2-40B4-BE49-F238E27FC236}">
                  <a16:creationId xmlns:a16="http://schemas.microsoft.com/office/drawing/2014/main" id="{12DCCA05-405D-4338-962B-5AD20CAEE430}"/>
                </a:ext>
              </a:extLst>
            </p:cNvPr>
            <p:cNvCxnSpPr>
              <a:cxnSpLocks/>
            </p:cNvCxnSpPr>
            <p:nvPr/>
          </p:nvCxnSpPr>
          <p:spPr>
            <a:xfrm>
              <a:off x="3795711"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D780090-142F-4195-9222-9E9C4DFD8EEA}"/>
                </a:ext>
              </a:extLst>
            </p:cNvPr>
            <p:cNvCxnSpPr>
              <a:cxnSpLocks/>
            </p:cNvCxnSpPr>
            <p:nvPr/>
          </p:nvCxnSpPr>
          <p:spPr>
            <a:xfrm>
              <a:off x="4793334"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ABE171-FE66-4102-8413-F588CE98CDC6}"/>
                </a:ext>
              </a:extLst>
            </p:cNvPr>
            <p:cNvCxnSpPr>
              <a:cxnSpLocks/>
            </p:cNvCxnSpPr>
            <p:nvPr/>
          </p:nvCxnSpPr>
          <p:spPr>
            <a:xfrm>
              <a:off x="5781431"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5BF1E2C-8D3C-420F-A99C-9927FAE4B589}"/>
                </a:ext>
              </a:extLst>
            </p:cNvPr>
            <p:cNvCxnSpPr>
              <a:cxnSpLocks/>
            </p:cNvCxnSpPr>
            <p:nvPr/>
          </p:nvCxnSpPr>
          <p:spPr>
            <a:xfrm>
              <a:off x="6779054"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F6DE77-A953-4105-BFEA-7950112950F2}"/>
                </a:ext>
              </a:extLst>
            </p:cNvPr>
            <p:cNvCxnSpPr>
              <a:cxnSpLocks/>
            </p:cNvCxnSpPr>
            <p:nvPr/>
          </p:nvCxnSpPr>
          <p:spPr>
            <a:xfrm>
              <a:off x="7776677" y="3151187"/>
              <a:ext cx="997623"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DC75D8-8677-47E6-9A1B-1839C236D9A1}"/>
                </a:ext>
              </a:extLst>
            </p:cNvPr>
            <p:cNvSpPr txBox="1"/>
            <p:nvPr/>
          </p:nvSpPr>
          <p:spPr>
            <a:xfrm>
              <a:off x="4144482"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20" name="TextBox 19">
              <a:extLst>
                <a:ext uri="{FF2B5EF4-FFF2-40B4-BE49-F238E27FC236}">
                  <a16:creationId xmlns:a16="http://schemas.microsoft.com/office/drawing/2014/main" id="{B63D1313-0295-4F7C-9F59-9CB744B2FE34}"/>
                </a:ext>
              </a:extLst>
            </p:cNvPr>
            <p:cNvSpPr txBox="1"/>
            <p:nvPr/>
          </p:nvSpPr>
          <p:spPr>
            <a:xfrm>
              <a:off x="5132579"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21" name="TextBox 20">
              <a:extLst>
                <a:ext uri="{FF2B5EF4-FFF2-40B4-BE49-F238E27FC236}">
                  <a16:creationId xmlns:a16="http://schemas.microsoft.com/office/drawing/2014/main" id="{747438CE-C3E9-4E69-8DB9-F9717692E71B}"/>
                </a:ext>
              </a:extLst>
            </p:cNvPr>
            <p:cNvSpPr txBox="1"/>
            <p:nvPr/>
          </p:nvSpPr>
          <p:spPr>
            <a:xfrm>
              <a:off x="6139291"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22" name="TextBox 21">
              <a:extLst>
                <a:ext uri="{FF2B5EF4-FFF2-40B4-BE49-F238E27FC236}">
                  <a16:creationId xmlns:a16="http://schemas.microsoft.com/office/drawing/2014/main" id="{2F27B8B7-C18E-4C12-AF1B-190BE34B00A7}"/>
                </a:ext>
              </a:extLst>
            </p:cNvPr>
            <p:cNvSpPr txBox="1"/>
            <p:nvPr/>
          </p:nvSpPr>
          <p:spPr>
            <a:xfrm>
              <a:off x="7141956"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sp>
          <p:nvSpPr>
            <p:cNvPr id="23" name="TextBox 22">
              <a:extLst>
                <a:ext uri="{FF2B5EF4-FFF2-40B4-BE49-F238E27FC236}">
                  <a16:creationId xmlns:a16="http://schemas.microsoft.com/office/drawing/2014/main" id="{AA4D695B-FCCA-4C24-8EEE-104E478BC5FD}"/>
                </a:ext>
              </a:extLst>
            </p:cNvPr>
            <p:cNvSpPr txBox="1"/>
            <p:nvPr/>
          </p:nvSpPr>
          <p:spPr>
            <a:xfrm>
              <a:off x="8105621" y="2804474"/>
              <a:ext cx="300082"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λ</a:t>
              </a:r>
              <a:endParaRPr lang="en-US" dirty="0"/>
            </a:p>
          </p:txBody>
        </p:sp>
      </p:grpSp>
      <p:cxnSp>
        <p:nvCxnSpPr>
          <p:cNvPr id="24" name="Straight Arrow Connector 23">
            <a:extLst>
              <a:ext uri="{FF2B5EF4-FFF2-40B4-BE49-F238E27FC236}">
                <a16:creationId xmlns:a16="http://schemas.microsoft.com/office/drawing/2014/main" id="{29AACDD9-BE49-4087-9DE1-FF5D98720B8E}"/>
              </a:ext>
            </a:extLst>
          </p:cNvPr>
          <p:cNvCxnSpPr>
            <a:cxnSpLocks/>
          </p:cNvCxnSpPr>
          <p:nvPr/>
        </p:nvCxnSpPr>
        <p:spPr>
          <a:xfrm>
            <a:off x="3549182" y="4899212"/>
            <a:ext cx="1650347"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E25CB37-5AA9-46CB-9683-5F7A97F06085}"/>
              </a:ext>
            </a:extLst>
          </p:cNvPr>
          <p:cNvSpPr txBox="1"/>
          <p:nvPr/>
        </p:nvSpPr>
        <p:spPr>
          <a:xfrm>
            <a:off x="3254828" y="5134708"/>
            <a:ext cx="643125" cy="369332"/>
          </a:xfrm>
          <a:prstGeom prst="rect">
            <a:avLst/>
          </a:prstGeom>
          <a:noFill/>
        </p:spPr>
        <p:txBody>
          <a:bodyPr wrap="none" rtlCol="0">
            <a:spAutoFit/>
          </a:bodyPr>
          <a:lstStyle/>
          <a:p>
            <a:r>
              <a:rPr lang="en-US" dirty="0"/>
              <a:t>TOF</a:t>
            </a:r>
          </a:p>
        </p:txBody>
      </p:sp>
      <p:sp>
        <p:nvSpPr>
          <p:cNvPr id="26" name="Oval 25">
            <a:extLst>
              <a:ext uri="{FF2B5EF4-FFF2-40B4-BE49-F238E27FC236}">
                <a16:creationId xmlns:a16="http://schemas.microsoft.com/office/drawing/2014/main" id="{E65AAC5E-D480-444F-8A2A-1A76A1CA36DD}"/>
              </a:ext>
            </a:extLst>
          </p:cNvPr>
          <p:cNvSpPr/>
          <p:nvPr/>
        </p:nvSpPr>
        <p:spPr>
          <a:xfrm>
            <a:off x="5114120" y="5930255"/>
            <a:ext cx="170817" cy="170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3A8A5EB-E3DA-404B-9FC6-5605C31BBDF8}"/>
              </a:ext>
            </a:extLst>
          </p:cNvPr>
          <p:cNvCxnSpPr/>
          <p:nvPr/>
        </p:nvCxnSpPr>
        <p:spPr>
          <a:xfrm>
            <a:off x="5199529" y="4607169"/>
            <a:ext cx="0" cy="120186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F2BF73D-4423-4F06-8A3C-0D0615169945}"/>
              </a:ext>
            </a:extLst>
          </p:cNvPr>
          <p:cNvSpPr/>
          <p:nvPr/>
        </p:nvSpPr>
        <p:spPr>
          <a:xfrm>
            <a:off x="4752870" y="3753060"/>
            <a:ext cx="743578" cy="5677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90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31D9-E2E8-4860-B57E-AA2A74C4F998}"/>
              </a:ext>
            </a:extLst>
          </p:cNvPr>
          <p:cNvSpPr>
            <a:spLocks noGrp="1"/>
          </p:cNvSpPr>
          <p:nvPr>
            <p:ph type="title"/>
          </p:nvPr>
        </p:nvSpPr>
        <p:spPr/>
        <p:txBody>
          <a:bodyPr/>
          <a:lstStyle/>
          <a:p>
            <a:r>
              <a:rPr lang="en-US" dirty="0"/>
              <a:t>Key Properties of Liquids</a:t>
            </a:r>
          </a:p>
        </p:txBody>
      </p:sp>
      <p:sp>
        <p:nvSpPr>
          <p:cNvPr id="4" name="Slide Number Placeholder 3">
            <a:extLst>
              <a:ext uri="{FF2B5EF4-FFF2-40B4-BE49-F238E27FC236}">
                <a16:creationId xmlns:a16="http://schemas.microsoft.com/office/drawing/2014/main" id="{E7A777BA-6123-4775-8F62-55A890D3728B}"/>
              </a:ext>
            </a:extLst>
          </p:cNvPr>
          <p:cNvSpPr>
            <a:spLocks noGrp="1"/>
          </p:cNvSpPr>
          <p:nvPr>
            <p:ph type="sldNum" sz="quarter" idx="12"/>
          </p:nvPr>
        </p:nvSpPr>
        <p:spPr/>
        <p:txBody>
          <a:bodyPr/>
          <a:lstStyle/>
          <a:p>
            <a:fld id="{2613B20D-9B73-4C13-A358-2357A5C96DDA}" type="slidenum">
              <a:rPr lang="en-US" smtClean="0"/>
              <a:t>45</a:t>
            </a:fld>
            <a:endParaRPr lang="en-US" dirty="0"/>
          </a:p>
        </p:txBody>
      </p:sp>
      <p:sp>
        <p:nvSpPr>
          <p:cNvPr id="5" name="TextBox 4">
            <a:extLst>
              <a:ext uri="{FF2B5EF4-FFF2-40B4-BE49-F238E27FC236}">
                <a16:creationId xmlns:a16="http://schemas.microsoft.com/office/drawing/2014/main" id="{9C46A977-E848-4828-9464-7375EFE8CFF1}"/>
              </a:ext>
            </a:extLst>
          </p:cNvPr>
          <p:cNvSpPr txBox="1"/>
          <p:nvPr/>
        </p:nvSpPr>
        <p:spPr>
          <a:xfrm>
            <a:off x="4391046" y="2399599"/>
            <a:ext cx="3409908" cy="584775"/>
          </a:xfrm>
          <a:prstGeom prst="rect">
            <a:avLst/>
          </a:prstGeom>
          <a:noFill/>
        </p:spPr>
        <p:txBody>
          <a:bodyPr wrap="none" rtlCol="0">
            <a:spAutoFit/>
          </a:bodyPr>
          <a:lstStyle/>
          <a:p>
            <a:pPr algn="ctr"/>
            <a:r>
              <a:rPr lang="en-US" sz="3200" dirty="0">
                <a:solidFill>
                  <a:schemeClr val="accent6">
                    <a:lumMod val="75000"/>
                  </a:schemeClr>
                </a:solidFill>
                <a:sym typeface="Wingdings" panose="05000000000000000000" pitchFamily="2" charset="2"/>
              </a:rPr>
              <a:t>Refractive index</a:t>
            </a:r>
            <a:endParaRPr lang="en-US" sz="3200" dirty="0"/>
          </a:p>
        </p:txBody>
      </p:sp>
      <p:sp>
        <p:nvSpPr>
          <p:cNvPr id="6" name="TextBox 5">
            <a:extLst>
              <a:ext uri="{FF2B5EF4-FFF2-40B4-BE49-F238E27FC236}">
                <a16:creationId xmlns:a16="http://schemas.microsoft.com/office/drawing/2014/main" id="{CB0577EC-78EA-46DC-9DDB-F7E158F9C990}"/>
              </a:ext>
            </a:extLst>
          </p:cNvPr>
          <p:cNvSpPr txBox="1"/>
          <p:nvPr/>
        </p:nvSpPr>
        <p:spPr>
          <a:xfrm>
            <a:off x="4158610" y="3045929"/>
            <a:ext cx="3874779" cy="584775"/>
          </a:xfrm>
          <a:prstGeom prst="rect">
            <a:avLst/>
          </a:prstGeom>
          <a:noFill/>
        </p:spPr>
        <p:txBody>
          <a:bodyPr wrap="none" rtlCol="0">
            <a:spAutoFit/>
          </a:bodyPr>
          <a:lstStyle/>
          <a:p>
            <a:pPr algn="ctr"/>
            <a:r>
              <a:rPr lang="en-US" sz="3200" dirty="0">
                <a:sym typeface="Wingdings" panose="05000000000000000000" pitchFamily="2" charset="2"/>
              </a:rPr>
              <a:t>Attenuation factor</a:t>
            </a:r>
            <a:endParaRPr lang="en-US" sz="3200" dirty="0"/>
          </a:p>
        </p:txBody>
      </p:sp>
      <p:sp>
        <p:nvSpPr>
          <p:cNvPr id="7" name="TextBox 6">
            <a:extLst>
              <a:ext uri="{FF2B5EF4-FFF2-40B4-BE49-F238E27FC236}">
                <a16:creationId xmlns:a16="http://schemas.microsoft.com/office/drawing/2014/main" id="{BB980F62-BE6C-456E-8C4E-A149DD4EEA69}"/>
              </a:ext>
            </a:extLst>
          </p:cNvPr>
          <p:cNvSpPr txBox="1"/>
          <p:nvPr/>
        </p:nvSpPr>
        <p:spPr>
          <a:xfrm>
            <a:off x="3625210" y="2338043"/>
            <a:ext cx="533400" cy="707886"/>
          </a:xfrm>
          <a:prstGeom prst="rect">
            <a:avLst/>
          </a:prstGeom>
          <a:noFill/>
        </p:spPr>
        <p:txBody>
          <a:bodyPr wrap="square" rtlCol="0">
            <a:spAutoFit/>
          </a:bodyPr>
          <a:lstStyle/>
          <a:p>
            <a:r>
              <a:rPr lang="en-US" sz="4000" b="1" dirty="0">
                <a:solidFill>
                  <a:schemeClr val="accent6">
                    <a:lumMod val="75000"/>
                  </a:schemeClr>
                </a:solidFill>
              </a:rPr>
              <a:t>✓</a:t>
            </a:r>
          </a:p>
        </p:txBody>
      </p:sp>
    </p:spTree>
    <p:extLst>
      <p:ext uri="{BB962C8B-B14F-4D97-AF65-F5344CB8AC3E}">
        <p14:creationId xmlns:p14="http://schemas.microsoft.com/office/powerpoint/2010/main" val="1252505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09ED-16B3-48BB-BDD8-3CE65747CB53}"/>
              </a:ext>
            </a:extLst>
          </p:cNvPr>
          <p:cNvSpPr>
            <a:spLocks noGrp="1"/>
          </p:cNvSpPr>
          <p:nvPr>
            <p:ph type="title"/>
          </p:nvPr>
        </p:nvSpPr>
        <p:spPr/>
        <p:txBody>
          <a:bodyPr/>
          <a:lstStyle/>
          <a:p>
            <a:r>
              <a:rPr lang="en-US" dirty="0"/>
              <a:t>Estimating Attenuation</a:t>
            </a:r>
          </a:p>
        </p:txBody>
      </p:sp>
      <p:sp>
        <p:nvSpPr>
          <p:cNvPr id="3" name="Content Placeholder 2">
            <a:extLst>
              <a:ext uri="{FF2B5EF4-FFF2-40B4-BE49-F238E27FC236}">
                <a16:creationId xmlns:a16="http://schemas.microsoft.com/office/drawing/2014/main" id="{F0F0F06B-6670-4979-9A70-9E0200180DD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EA8F138-C770-4666-B18D-3335E791C7C0}"/>
              </a:ext>
            </a:extLst>
          </p:cNvPr>
          <p:cNvSpPr>
            <a:spLocks noGrp="1"/>
          </p:cNvSpPr>
          <p:nvPr>
            <p:ph type="sldNum" sz="quarter" idx="12"/>
          </p:nvPr>
        </p:nvSpPr>
        <p:spPr/>
        <p:txBody>
          <a:bodyPr/>
          <a:lstStyle/>
          <a:p>
            <a:fld id="{2613B20D-9B73-4C13-A358-2357A5C96DDA}" type="slidenum">
              <a:rPr lang="en-US" smtClean="0"/>
              <a:t>46</a:t>
            </a:fld>
            <a:endParaRPr lang="en-US" dirty="0"/>
          </a:p>
        </p:txBody>
      </p:sp>
      <p:sp>
        <p:nvSpPr>
          <p:cNvPr id="6" name="Rectangle 5">
            <a:extLst>
              <a:ext uri="{FF2B5EF4-FFF2-40B4-BE49-F238E27FC236}">
                <a16:creationId xmlns:a16="http://schemas.microsoft.com/office/drawing/2014/main" id="{97AD5E57-2939-4EE6-A8EB-CA980298AD61}"/>
              </a:ext>
            </a:extLst>
          </p:cNvPr>
          <p:cNvSpPr/>
          <p:nvPr/>
        </p:nvSpPr>
        <p:spPr>
          <a:xfrm>
            <a:off x="6934200" y="1966913"/>
            <a:ext cx="1247775" cy="1747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23A6F4-388E-473A-B8D5-44D48768E045}"/>
              </a:ext>
            </a:extLst>
          </p:cNvPr>
          <p:cNvSpPr/>
          <p:nvPr/>
        </p:nvSpPr>
        <p:spPr>
          <a:xfrm>
            <a:off x="7234238" y="1928814"/>
            <a:ext cx="1247775" cy="157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387CD5-CED5-439C-A2AE-4BA1EB59E7F6}"/>
              </a:ext>
            </a:extLst>
          </p:cNvPr>
          <p:cNvSpPr/>
          <p:nvPr/>
        </p:nvSpPr>
        <p:spPr>
          <a:xfrm>
            <a:off x="4281489" y="1825625"/>
            <a:ext cx="2809874" cy="3015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03">
            <a:extLst>
              <a:ext uri="{FF2B5EF4-FFF2-40B4-BE49-F238E27FC236}">
                <a16:creationId xmlns:a16="http://schemas.microsoft.com/office/drawing/2014/main" id="{0796D218-829D-4100-80AD-D3747F202A72}"/>
              </a:ext>
            </a:extLst>
          </p:cNvPr>
          <p:cNvGrpSpPr>
            <a:grpSpLocks noChangeAspect="1"/>
          </p:cNvGrpSpPr>
          <p:nvPr/>
        </p:nvGrpSpPr>
        <p:grpSpPr bwMode="auto">
          <a:xfrm>
            <a:off x="1243012" y="1420812"/>
            <a:ext cx="9705975" cy="4935538"/>
            <a:chOff x="1840" y="632"/>
            <a:chExt cx="6114" cy="3109"/>
          </a:xfrm>
        </p:grpSpPr>
        <p:sp>
          <p:nvSpPr>
            <p:cNvPr id="10" name="AutoShape 102">
              <a:extLst>
                <a:ext uri="{FF2B5EF4-FFF2-40B4-BE49-F238E27FC236}">
                  <a16:creationId xmlns:a16="http://schemas.microsoft.com/office/drawing/2014/main" id="{F0D45B20-662C-4653-9723-78F965E0F9BC}"/>
                </a:ext>
              </a:extLst>
            </p:cNvPr>
            <p:cNvSpPr>
              <a:spLocks noChangeAspect="1" noChangeArrowheads="1" noTextEdit="1"/>
            </p:cNvSpPr>
            <p:nvPr/>
          </p:nvSpPr>
          <p:spPr bwMode="auto">
            <a:xfrm>
              <a:off x="1840" y="632"/>
              <a:ext cx="6112" cy="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4">
              <a:extLst>
                <a:ext uri="{FF2B5EF4-FFF2-40B4-BE49-F238E27FC236}">
                  <a16:creationId xmlns:a16="http://schemas.microsoft.com/office/drawing/2014/main" id="{E3F8915E-B073-4C94-A69E-DC5EEB3671FC}"/>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5">
              <a:extLst>
                <a:ext uri="{FF2B5EF4-FFF2-40B4-BE49-F238E27FC236}">
                  <a16:creationId xmlns:a16="http://schemas.microsoft.com/office/drawing/2014/main" id="{7A1B1D9D-EA60-4A92-A734-565D88433FB1}"/>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06">
              <a:extLst>
                <a:ext uri="{FF2B5EF4-FFF2-40B4-BE49-F238E27FC236}">
                  <a16:creationId xmlns:a16="http://schemas.microsoft.com/office/drawing/2014/main" id="{E304FE36-F34B-4728-961D-F1DA989B588E}"/>
                </a:ext>
              </a:extLst>
            </p:cNvPr>
            <p:cNvSpPr>
              <a:spLocks noChangeArrowheads="1"/>
            </p:cNvSpPr>
            <p:nvPr/>
          </p:nvSpPr>
          <p:spPr bwMode="auto">
            <a:xfrm>
              <a:off x="2635" y="860"/>
              <a:ext cx="4738" cy="2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Line 107">
              <a:extLst>
                <a:ext uri="{FF2B5EF4-FFF2-40B4-BE49-F238E27FC236}">
                  <a16:creationId xmlns:a16="http://schemas.microsoft.com/office/drawing/2014/main" id="{90EA5369-9031-48B9-A365-5939170A301B}"/>
                </a:ext>
              </a:extLst>
            </p:cNvPr>
            <p:cNvSpPr>
              <a:spLocks noChangeShapeType="1"/>
            </p:cNvSpPr>
            <p:nvPr/>
          </p:nvSpPr>
          <p:spPr bwMode="auto">
            <a:xfrm>
              <a:off x="2635" y="3064"/>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8">
              <a:extLst>
                <a:ext uri="{FF2B5EF4-FFF2-40B4-BE49-F238E27FC236}">
                  <a16:creationId xmlns:a16="http://schemas.microsoft.com/office/drawing/2014/main" id="{23D23533-0478-4EA1-BBF8-8C0349CFF8F7}"/>
                </a:ext>
              </a:extLst>
            </p:cNvPr>
            <p:cNvSpPr>
              <a:spLocks noChangeShapeType="1"/>
            </p:cNvSpPr>
            <p:nvPr/>
          </p:nvSpPr>
          <p:spPr bwMode="auto">
            <a:xfrm>
              <a:off x="2635" y="860"/>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9">
              <a:extLst>
                <a:ext uri="{FF2B5EF4-FFF2-40B4-BE49-F238E27FC236}">
                  <a16:creationId xmlns:a16="http://schemas.microsoft.com/office/drawing/2014/main" id="{CF29DEE7-865E-44F1-BAED-06C6720C243E}"/>
                </a:ext>
              </a:extLst>
            </p:cNvPr>
            <p:cNvSpPr>
              <a:spLocks noChangeShapeType="1"/>
            </p:cNvSpPr>
            <p:nvPr/>
          </p:nvSpPr>
          <p:spPr bwMode="auto">
            <a:xfrm flipV="1">
              <a:off x="2635"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10">
              <a:extLst>
                <a:ext uri="{FF2B5EF4-FFF2-40B4-BE49-F238E27FC236}">
                  <a16:creationId xmlns:a16="http://schemas.microsoft.com/office/drawing/2014/main" id="{E766DD02-28D1-4A97-A5ED-9C408AA9BB1F}"/>
                </a:ext>
              </a:extLst>
            </p:cNvPr>
            <p:cNvSpPr>
              <a:spLocks noChangeShapeType="1"/>
            </p:cNvSpPr>
            <p:nvPr/>
          </p:nvSpPr>
          <p:spPr bwMode="auto">
            <a:xfrm flipV="1">
              <a:off x="381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11">
              <a:extLst>
                <a:ext uri="{FF2B5EF4-FFF2-40B4-BE49-F238E27FC236}">
                  <a16:creationId xmlns:a16="http://schemas.microsoft.com/office/drawing/2014/main" id="{5F58C5F9-8969-4B6A-8B0A-A81F32AE620F}"/>
                </a:ext>
              </a:extLst>
            </p:cNvPr>
            <p:cNvSpPr>
              <a:spLocks noChangeShapeType="1"/>
            </p:cNvSpPr>
            <p:nvPr/>
          </p:nvSpPr>
          <p:spPr bwMode="auto">
            <a:xfrm flipV="1">
              <a:off x="5004"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12">
              <a:extLst>
                <a:ext uri="{FF2B5EF4-FFF2-40B4-BE49-F238E27FC236}">
                  <a16:creationId xmlns:a16="http://schemas.microsoft.com/office/drawing/2014/main" id="{608FFA36-7700-4772-B7FD-AC65F6D9A162}"/>
                </a:ext>
              </a:extLst>
            </p:cNvPr>
            <p:cNvSpPr>
              <a:spLocks noChangeShapeType="1"/>
            </p:cNvSpPr>
            <p:nvPr/>
          </p:nvSpPr>
          <p:spPr bwMode="auto">
            <a:xfrm flipV="1">
              <a:off x="618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13">
              <a:extLst>
                <a:ext uri="{FF2B5EF4-FFF2-40B4-BE49-F238E27FC236}">
                  <a16:creationId xmlns:a16="http://schemas.microsoft.com/office/drawing/2014/main" id="{20B66B62-7FCB-4D34-BB8E-47C0B9D30856}"/>
                </a:ext>
              </a:extLst>
            </p:cNvPr>
            <p:cNvSpPr>
              <a:spLocks noChangeShapeType="1"/>
            </p:cNvSpPr>
            <p:nvPr/>
          </p:nvSpPr>
          <p:spPr bwMode="auto">
            <a:xfrm flipV="1">
              <a:off x="7373"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4">
              <a:extLst>
                <a:ext uri="{FF2B5EF4-FFF2-40B4-BE49-F238E27FC236}">
                  <a16:creationId xmlns:a16="http://schemas.microsoft.com/office/drawing/2014/main" id="{90786EDA-492A-4318-A381-D6B61E7591F6}"/>
                </a:ext>
              </a:extLst>
            </p:cNvPr>
            <p:cNvSpPr>
              <a:spLocks noChangeShapeType="1"/>
            </p:cNvSpPr>
            <p:nvPr/>
          </p:nvSpPr>
          <p:spPr bwMode="auto">
            <a:xfrm>
              <a:off x="2635"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5">
              <a:extLst>
                <a:ext uri="{FF2B5EF4-FFF2-40B4-BE49-F238E27FC236}">
                  <a16:creationId xmlns:a16="http://schemas.microsoft.com/office/drawing/2014/main" id="{30FD82CA-C715-4D25-A765-16AC1195E6FB}"/>
                </a:ext>
              </a:extLst>
            </p:cNvPr>
            <p:cNvSpPr>
              <a:spLocks noChangeShapeType="1"/>
            </p:cNvSpPr>
            <p:nvPr/>
          </p:nvSpPr>
          <p:spPr bwMode="auto">
            <a:xfrm>
              <a:off x="381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16">
              <a:extLst>
                <a:ext uri="{FF2B5EF4-FFF2-40B4-BE49-F238E27FC236}">
                  <a16:creationId xmlns:a16="http://schemas.microsoft.com/office/drawing/2014/main" id="{E405A8DB-4AE7-463B-B90E-5FF47D78EA61}"/>
                </a:ext>
              </a:extLst>
            </p:cNvPr>
            <p:cNvSpPr>
              <a:spLocks noChangeShapeType="1"/>
            </p:cNvSpPr>
            <p:nvPr/>
          </p:nvSpPr>
          <p:spPr bwMode="auto">
            <a:xfrm>
              <a:off x="5004"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7">
              <a:extLst>
                <a:ext uri="{FF2B5EF4-FFF2-40B4-BE49-F238E27FC236}">
                  <a16:creationId xmlns:a16="http://schemas.microsoft.com/office/drawing/2014/main" id="{BC456778-1D2D-42AD-A193-A8FA10EDC583}"/>
                </a:ext>
              </a:extLst>
            </p:cNvPr>
            <p:cNvSpPr>
              <a:spLocks noChangeShapeType="1"/>
            </p:cNvSpPr>
            <p:nvPr/>
          </p:nvSpPr>
          <p:spPr bwMode="auto">
            <a:xfrm>
              <a:off x="618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18">
              <a:extLst>
                <a:ext uri="{FF2B5EF4-FFF2-40B4-BE49-F238E27FC236}">
                  <a16:creationId xmlns:a16="http://schemas.microsoft.com/office/drawing/2014/main" id="{AB15515E-8664-4330-B0A6-F15DCF10E378}"/>
                </a:ext>
              </a:extLst>
            </p:cNvPr>
            <p:cNvSpPr>
              <a:spLocks noChangeShapeType="1"/>
            </p:cNvSpPr>
            <p:nvPr/>
          </p:nvSpPr>
          <p:spPr bwMode="auto">
            <a:xfrm>
              <a:off x="7373"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9">
              <a:extLst>
                <a:ext uri="{FF2B5EF4-FFF2-40B4-BE49-F238E27FC236}">
                  <a16:creationId xmlns:a16="http://schemas.microsoft.com/office/drawing/2014/main" id="{6CABCA15-3346-4ED2-AAEF-498F4A5BCF93}"/>
                </a:ext>
              </a:extLst>
            </p:cNvPr>
            <p:cNvSpPr>
              <a:spLocks noChangeArrowheads="1"/>
            </p:cNvSpPr>
            <p:nvPr/>
          </p:nvSpPr>
          <p:spPr bwMode="auto">
            <a:xfrm>
              <a:off x="2574" y="3145"/>
              <a:ext cx="22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120">
              <a:extLst>
                <a:ext uri="{FF2B5EF4-FFF2-40B4-BE49-F238E27FC236}">
                  <a16:creationId xmlns:a16="http://schemas.microsoft.com/office/drawing/2014/main" id="{04B517EE-81A0-4793-907B-9D35C048385F}"/>
                </a:ext>
              </a:extLst>
            </p:cNvPr>
            <p:cNvSpPr>
              <a:spLocks noChangeArrowheads="1"/>
            </p:cNvSpPr>
            <p:nvPr/>
          </p:nvSpPr>
          <p:spPr bwMode="auto">
            <a:xfrm>
              <a:off x="3638" y="3145"/>
              <a:ext cx="4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21">
              <a:extLst>
                <a:ext uri="{FF2B5EF4-FFF2-40B4-BE49-F238E27FC236}">
                  <a16:creationId xmlns:a16="http://schemas.microsoft.com/office/drawing/2014/main" id="{DA025F22-29A3-45DA-9FE7-60F82CA7E8E9}"/>
                </a:ext>
              </a:extLst>
            </p:cNvPr>
            <p:cNvSpPr>
              <a:spLocks noChangeArrowheads="1"/>
            </p:cNvSpPr>
            <p:nvPr/>
          </p:nvSpPr>
          <p:spPr bwMode="auto">
            <a:xfrm>
              <a:off x="4763"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122">
              <a:extLst>
                <a:ext uri="{FF2B5EF4-FFF2-40B4-BE49-F238E27FC236}">
                  <a16:creationId xmlns:a16="http://schemas.microsoft.com/office/drawing/2014/main" id="{BC91E936-BDA9-4459-A804-C0653C6E49C7}"/>
                </a:ext>
              </a:extLst>
            </p:cNvPr>
            <p:cNvSpPr>
              <a:spLocks noChangeArrowheads="1"/>
            </p:cNvSpPr>
            <p:nvPr/>
          </p:nvSpPr>
          <p:spPr bwMode="auto">
            <a:xfrm>
              <a:off x="5947"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123">
              <a:extLst>
                <a:ext uri="{FF2B5EF4-FFF2-40B4-BE49-F238E27FC236}">
                  <a16:creationId xmlns:a16="http://schemas.microsoft.com/office/drawing/2014/main" id="{3815F5C1-96DB-4C6F-997D-EC8B7D76134B}"/>
                </a:ext>
              </a:extLst>
            </p:cNvPr>
            <p:cNvSpPr>
              <a:spLocks noChangeArrowheads="1"/>
            </p:cNvSpPr>
            <p:nvPr/>
          </p:nvSpPr>
          <p:spPr bwMode="auto">
            <a:xfrm>
              <a:off x="7131"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124">
              <a:extLst>
                <a:ext uri="{FF2B5EF4-FFF2-40B4-BE49-F238E27FC236}">
                  <a16:creationId xmlns:a16="http://schemas.microsoft.com/office/drawing/2014/main" id="{B8D6B90C-E0AF-4C2E-8910-8B0FC73CA6D2}"/>
                </a:ext>
              </a:extLst>
            </p:cNvPr>
            <p:cNvSpPr>
              <a:spLocks noChangeArrowheads="1"/>
            </p:cNvSpPr>
            <p:nvPr/>
          </p:nvSpPr>
          <p:spPr bwMode="auto">
            <a:xfrm>
              <a:off x="4561" y="3423"/>
              <a:ext cx="100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CIR Tap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Line 125">
              <a:extLst>
                <a:ext uri="{FF2B5EF4-FFF2-40B4-BE49-F238E27FC236}">
                  <a16:creationId xmlns:a16="http://schemas.microsoft.com/office/drawing/2014/main" id="{C8A9ED72-5FE4-4520-9756-49D3E9FAE3EE}"/>
                </a:ext>
              </a:extLst>
            </p:cNvPr>
            <p:cNvSpPr>
              <a:spLocks noChangeShapeType="1"/>
            </p:cNvSpPr>
            <p:nvPr/>
          </p:nvSpPr>
          <p:spPr bwMode="auto">
            <a:xfrm flipV="1">
              <a:off x="2635"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26">
              <a:extLst>
                <a:ext uri="{FF2B5EF4-FFF2-40B4-BE49-F238E27FC236}">
                  <a16:creationId xmlns:a16="http://schemas.microsoft.com/office/drawing/2014/main" id="{949629EC-27C3-4EBE-A101-158864C5A835}"/>
                </a:ext>
              </a:extLst>
            </p:cNvPr>
            <p:cNvSpPr>
              <a:spLocks noChangeShapeType="1"/>
            </p:cNvSpPr>
            <p:nvPr/>
          </p:nvSpPr>
          <p:spPr bwMode="auto">
            <a:xfrm flipV="1">
              <a:off x="7373"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Rectangle 127">
              <a:extLst>
                <a:ext uri="{FF2B5EF4-FFF2-40B4-BE49-F238E27FC236}">
                  <a16:creationId xmlns:a16="http://schemas.microsoft.com/office/drawing/2014/main" id="{6949BFBC-AAAB-45ED-8CC7-36D423BB7C40}"/>
                </a:ext>
              </a:extLst>
            </p:cNvPr>
            <p:cNvSpPr>
              <a:spLocks noChangeArrowheads="1"/>
            </p:cNvSpPr>
            <p:nvPr/>
          </p:nvSpPr>
          <p:spPr bwMode="auto">
            <a:xfrm rot="16200000">
              <a:off x="2330" y="2199"/>
              <a:ext cx="2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128">
              <a:extLst>
                <a:ext uri="{FF2B5EF4-FFF2-40B4-BE49-F238E27FC236}">
                  <a16:creationId xmlns:a16="http://schemas.microsoft.com/office/drawing/2014/main" id="{CA74188C-0983-42E2-A8B0-90C5B612B1C1}"/>
                </a:ext>
              </a:extLst>
            </p:cNvPr>
            <p:cNvSpPr>
              <a:spLocks noChangeArrowheads="1"/>
            </p:cNvSpPr>
            <p:nvPr/>
          </p:nvSpPr>
          <p:spPr bwMode="auto">
            <a:xfrm rot="16200000">
              <a:off x="2310" y="2020"/>
              <a:ext cx="30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129">
              <a:extLst>
                <a:ext uri="{FF2B5EF4-FFF2-40B4-BE49-F238E27FC236}">
                  <a16:creationId xmlns:a16="http://schemas.microsoft.com/office/drawing/2014/main" id="{563AF488-DB50-4571-9FE0-750BAC1AA8B9}"/>
                </a:ext>
              </a:extLst>
            </p:cNvPr>
            <p:cNvSpPr>
              <a:spLocks noChangeArrowheads="1"/>
            </p:cNvSpPr>
            <p:nvPr/>
          </p:nvSpPr>
          <p:spPr bwMode="auto">
            <a:xfrm rot="16200000">
              <a:off x="2344" y="1855"/>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130">
              <a:extLst>
                <a:ext uri="{FF2B5EF4-FFF2-40B4-BE49-F238E27FC236}">
                  <a16:creationId xmlns:a16="http://schemas.microsoft.com/office/drawing/2014/main" id="{ABA468E1-626A-43B7-A868-204B7BEE26F8}"/>
                </a:ext>
              </a:extLst>
            </p:cNvPr>
            <p:cNvSpPr>
              <a:spLocks noChangeArrowheads="1"/>
            </p:cNvSpPr>
            <p:nvPr/>
          </p:nvSpPr>
          <p:spPr bwMode="auto">
            <a:xfrm rot="16200000">
              <a:off x="2384" y="1762"/>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131">
              <a:extLst>
                <a:ext uri="{FF2B5EF4-FFF2-40B4-BE49-F238E27FC236}">
                  <a16:creationId xmlns:a16="http://schemas.microsoft.com/office/drawing/2014/main" id="{93745023-9CDC-4A75-A2C9-6B767CDD344D}"/>
                </a:ext>
              </a:extLst>
            </p:cNvPr>
            <p:cNvSpPr>
              <a:spLocks noChangeArrowheads="1"/>
            </p:cNvSpPr>
            <p:nvPr/>
          </p:nvSpPr>
          <p:spPr bwMode="auto">
            <a:xfrm rot="16200000">
              <a:off x="2384" y="1709"/>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132">
              <a:extLst>
                <a:ext uri="{FF2B5EF4-FFF2-40B4-BE49-F238E27FC236}">
                  <a16:creationId xmlns:a16="http://schemas.microsoft.com/office/drawing/2014/main" id="{008310E7-3DB2-48BE-8A11-AB52A347F92C}"/>
                </a:ext>
              </a:extLst>
            </p:cNvPr>
            <p:cNvSpPr>
              <a:spLocks noChangeArrowheads="1"/>
            </p:cNvSpPr>
            <p:nvPr/>
          </p:nvSpPr>
          <p:spPr bwMode="auto">
            <a:xfrm rot="16200000">
              <a:off x="2377" y="1649"/>
              <a:ext cx="17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133">
              <a:extLst>
                <a:ext uri="{FF2B5EF4-FFF2-40B4-BE49-F238E27FC236}">
                  <a16:creationId xmlns:a16="http://schemas.microsoft.com/office/drawing/2014/main" id="{2960154E-4680-4842-B79F-F1FCEFDA431B}"/>
                </a:ext>
              </a:extLst>
            </p:cNvPr>
            <p:cNvSpPr>
              <a:spLocks noChangeArrowheads="1"/>
            </p:cNvSpPr>
            <p:nvPr/>
          </p:nvSpPr>
          <p:spPr bwMode="auto">
            <a:xfrm rot="16200000">
              <a:off x="2344" y="1549"/>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134">
              <a:extLst>
                <a:ext uri="{FF2B5EF4-FFF2-40B4-BE49-F238E27FC236}">
                  <a16:creationId xmlns:a16="http://schemas.microsoft.com/office/drawing/2014/main" id="{AB4AB980-6CCB-4A1E-98DC-B8453A82FFB0}"/>
                </a:ext>
              </a:extLst>
            </p:cNvPr>
            <p:cNvSpPr>
              <a:spLocks noChangeArrowheads="1"/>
            </p:cNvSpPr>
            <p:nvPr/>
          </p:nvSpPr>
          <p:spPr bwMode="auto">
            <a:xfrm rot="16200000">
              <a:off x="2344" y="1416"/>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135">
              <a:extLst>
                <a:ext uri="{FF2B5EF4-FFF2-40B4-BE49-F238E27FC236}">
                  <a16:creationId xmlns:a16="http://schemas.microsoft.com/office/drawing/2014/main" id="{426CB73E-D3CA-459D-BF59-2202FE1D70B9}"/>
                </a:ext>
              </a:extLst>
            </p:cNvPr>
            <p:cNvSpPr>
              <a:spLocks noChangeArrowheads="1"/>
            </p:cNvSpPr>
            <p:nvPr/>
          </p:nvSpPr>
          <p:spPr bwMode="auto">
            <a:xfrm rot="16200000">
              <a:off x="2344" y="1287"/>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Freeform 136">
              <a:extLst>
                <a:ext uri="{FF2B5EF4-FFF2-40B4-BE49-F238E27FC236}">
                  <a16:creationId xmlns:a16="http://schemas.microsoft.com/office/drawing/2014/main" id="{41E70B88-BEE8-47ED-889C-4658D86F8AA8}"/>
                </a:ext>
              </a:extLst>
            </p:cNvPr>
            <p:cNvSpPr>
              <a:spLocks noEditPoints="1"/>
            </p:cNvSpPr>
            <p:nvPr/>
          </p:nvSpPr>
          <p:spPr bwMode="auto">
            <a:xfrm>
              <a:off x="2637" y="962"/>
              <a:ext cx="4742" cy="2111"/>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0">
              <a:extLst>
                <a:ext uri="{FF2B5EF4-FFF2-40B4-BE49-F238E27FC236}">
                  <a16:creationId xmlns:a16="http://schemas.microsoft.com/office/drawing/2014/main" id="{B86E1C8D-FE88-4BE4-BC28-544DFF71BA33}"/>
                </a:ext>
              </a:extLst>
            </p:cNvPr>
            <p:cNvSpPr>
              <a:spLocks/>
            </p:cNvSpPr>
            <p:nvPr/>
          </p:nvSpPr>
          <p:spPr bwMode="auto">
            <a:xfrm>
              <a:off x="6524" y="960"/>
              <a:ext cx="41" cy="39"/>
            </a:xfrm>
            <a:custGeom>
              <a:avLst/>
              <a:gdLst>
                <a:gd name="T0" fmla="*/ 41 w 41"/>
                <a:gd name="T1" fmla="*/ 20 h 39"/>
                <a:gd name="T2" fmla="*/ 39 w 41"/>
                <a:gd name="T3" fmla="*/ 11 h 39"/>
                <a:gd name="T4" fmla="*/ 34 w 41"/>
                <a:gd name="T5" fmla="*/ 4 h 39"/>
                <a:gd name="T6" fmla="*/ 25 w 41"/>
                <a:gd name="T7" fmla="*/ 0 h 39"/>
                <a:gd name="T8" fmla="*/ 16 w 41"/>
                <a:gd name="T9" fmla="*/ 0 h 39"/>
                <a:gd name="T10" fmla="*/ 8 w 41"/>
                <a:gd name="T11" fmla="*/ 4 h 39"/>
                <a:gd name="T12" fmla="*/ 2 w 41"/>
                <a:gd name="T13" fmla="*/ 11 h 39"/>
                <a:gd name="T14" fmla="*/ 0 w 41"/>
                <a:gd name="T15" fmla="*/ 20 h 39"/>
                <a:gd name="T16" fmla="*/ 2 w 41"/>
                <a:gd name="T17" fmla="*/ 29 h 39"/>
                <a:gd name="T18" fmla="*/ 8 w 41"/>
                <a:gd name="T19" fmla="*/ 36 h 39"/>
                <a:gd name="T20" fmla="*/ 16 w 41"/>
                <a:gd name="T21" fmla="*/ 39 h 39"/>
                <a:gd name="T22" fmla="*/ 25 w 41"/>
                <a:gd name="T23" fmla="*/ 39 h 39"/>
                <a:gd name="T24" fmla="*/ 34 w 41"/>
                <a:gd name="T25" fmla="*/ 36 h 39"/>
                <a:gd name="T26" fmla="*/ 39 w 41"/>
                <a:gd name="T27" fmla="*/ 29 h 39"/>
                <a:gd name="T28" fmla="*/ 41 w 41"/>
                <a:gd name="T2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20"/>
                  </a:moveTo>
                  <a:lnTo>
                    <a:pt x="39" y="11"/>
                  </a:lnTo>
                  <a:lnTo>
                    <a:pt x="34" y="4"/>
                  </a:lnTo>
                  <a:lnTo>
                    <a:pt x="25" y="0"/>
                  </a:lnTo>
                  <a:lnTo>
                    <a:pt x="16" y="0"/>
                  </a:lnTo>
                  <a:lnTo>
                    <a:pt x="8" y="4"/>
                  </a:lnTo>
                  <a:lnTo>
                    <a:pt x="2" y="11"/>
                  </a:lnTo>
                  <a:lnTo>
                    <a:pt x="0" y="20"/>
                  </a:lnTo>
                  <a:lnTo>
                    <a:pt x="2" y="29"/>
                  </a:lnTo>
                  <a:lnTo>
                    <a:pt x="8" y="36"/>
                  </a:lnTo>
                  <a:lnTo>
                    <a:pt x="16" y="39"/>
                  </a:lnTo>
                  <a:lnTo>
                    <a:pt x="25" y="39"/>
                  </a:lnTo>
                  <a:lnTo>
                    <a:pt x="34" y="36"/>
                  </a:lnTo>
                  <a:lnTo>
                    <a:pt x="39" y="29"/>
                  </a:lnTo>
                  <a:lnTo>
                    <a:pt x="41" y="2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42">
              <a:extLst>
                <a:ext uri="{FF2B5EF4-FFF2-40B4-BE49-F238E27FC236}">
                  <a16:creationId xmlns:a16="http://schemas.microsoft.com/office/drawing/2014/main" id="{6ED2C168-17A5-4969-AA70-A5FD5DF53B3F}"/>
                </a:ext>
              </a:extLst>
            </p:cNvPr>
            <p:cNvSpPr>
              <a:spLocks noChangeArrowheads="1"/>
            </p:cNvSpPr>
            <p:nvPr/>
          </p:nvSpPr>
          <p:spPr bwMode="auto">
            <a:xfrm>
              <a:off x="2702" y="928"/>
              <a:ext cx="1125" cy="5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43">
              <a:extLst>
                <a:ext uri="{FF2B5EF4-FFF2-40B4-BE49-F238E27FC236}">
                  <a16:creationId xmlns:a16="http://schemas.microsoft.com/office/drawing/2014/main" id="{A497B6BB-D1B3-4962-B55D-5682E12802BD}"/>
                </a:ext>
              </a:extLst>
            </p:cNvPr>
            <p:cNvSpPr>
              <a:spLocks noChangeArrowheads="1"/>
            </p:cNvSpPr>
            <p:nvPr/>
          </p:nvSpPr>
          <p:spPr bwMode="auto">
            <a:xfrm>
              <a:off x="2892" y="963"/>
              <a:ext cx="73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Air CIR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144">
              <a:extLst>
                <a:ext uri="{FF2B5EF4-FFF2-40B4-BE49-F238E27FC236}">
                  <a16:creationId xmlns:a16="http://schemas.microsoft.com/office/drawing/2014/main" id="{5B79200C-DE05-4720-B7A9-BD0A2D060566}"/>
                </a:ext>
              </a:extLst>
            </p:cNvPr>
            <p:cNvSpPr>
              <a:spLocks noChangeArrowheads="1"/>
            </p:cNvSpPr>
            <p:nvPr/>
          </p:nvSpPr>
          <p:spPr bwMode="auto">
            <a:xfrm>
              <a:off x="2723" y="1049"/>
              <a:ext cx="81" cy="2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45">
              <a:extLst>
                <a:ext uri="{FF2B5EF4-FFF2-40B4-BE49-F238E27FC236}">
                  <a16:creationId xmlns:a16="http://schemas.microsoft.com/office/drawing/2014/main" id="{9173129D-3002-4568-837A-23155EA48853}"/>
                </a:ext>
              </a:extLst>
            </p:cNvPr>
            <p:cNvSpPr>
              <a:spLocks noChangeArrowheads="1"/>
            </p:cNvSpPr>
            <p:nvPr/>
          </p:nvSpPr>
          <p:spPr bwMode="auto">
            <a:xfrm>
              <a:off x="2892" y="1207"/>
              <a:ext cx="102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Water CIR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Line 146">
              <a:extLst>
                <a:ext uri="{FF2B5EF4-FFF2-40B4-BE49-F238E27FC236}">
                  <a16:creationId xmlns:a16="http://schemas.microsoft.com/office/drawing/2014/main" id="{8357D532-2576-4EBE-9E29-BF8DA8349F71}"/>
                </a:ext>
              </a:extLst>
            </p:cNvPr>
            <p:cNvSpPr>
              <a:spLocks noChangeShapeType="1"/>
            </p:cNvSpPr>
            <p:nvPr/>
          </p:nvSpPr>
          <p:spPr bwMode="auto">
            <a:xfrm>
              <a:off x="2723" y="1305"/>
              <a:ext cx="153" cy="0"/>
            </a:xfrm>
            <a:prstGeom prst="line">
              <a:avLst/>
            </a:prstGeom>
            <a:noFill/>
            <a:ln w="317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Rectangle 147">
              <a:extLst>
                <a:ext uri="{FF2B5EF4-FFF2-40B4-BE49-F238E27FC236}">
                  <a16:creationId xmlns:a16="http://schemas.microsoft.com/office/drawing/2014/main" id="{9FC752C4-FB4A-435C-8AE9-329881D29911}"/>
                </a:ext>
              </a:extLst>
            </p:cNvPr>
            <p:cNvSpPr>
              <a:spLocks noChangeArrowheads="1"/>
            </p:cNvSpPr>
            <p:nvPr/>
          </p:nvSpPr>
          <p:spPr bwMode="auto">
            <a:xfrm>
              <a:off x="2702" y="928"/>
              <a:ext cx="1125" cy="50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53" name="Straight Connector 52">
            <a:extLst>
              <a:ext uri="{FF2B5EF4-FFF2-40B4-BE49-F238E27FC236}">
                <a16:creationId xmlns:a16="http://schemas.microsoft.com/office/drawing/2014/main" id="{9DCBADF6-1EBD-4D40-8631-5A78BBD98D40}"/>
              </a:ext>
            </a:extLst>
          </p:cNvPr>
          <p:cNvCxnSpPr/>
          <p:nvPr/>
        </p:nvCxnSpPr>
        <p:spPr>
          <a:xfrm>
            <a:off x="9779262" y="4664921"/>
            <a:ext cx="0" cy="39976"/>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AC44469-689E-44C6-AF50-5A00692D8FD8}"/>
              </a:ext>
            </a:extLst>
          </p:cNvPr>
          <p:cNvSpPr txBox="1"/>
          <p:nvPr/>
        </p:nvSpPr>
        <p:spPr>
          <a:xfrm>
            <a:off x="9235315" y="2138301"/>
            <a:ext cx="648319" cy="584775"/>
          </a:xfrm>
          <a:prstGeom prst="rect">
            <a:avLst/>
          </a:prstGeom>
          <a:noFill/>
        </p:spPr>
        <p:txBody>
          <a:bodyPr wrap="none" rtlCol="0">
            <a:spAutoFit/>
          </a:bodyPr>
          <a:lstStyle/>
          <a:p>
            <a:r>
              <a:rPr lang="en-US" sz="3200" i="1" dirty="0" err="1"/>
              <a:t>T</a:t>
            </a:r>
            <a:r>
              <a:rPr lang="en-US" sz="3200" i="1" baseline="-25000" dirty="0" err="1"/>
              <a:t>air</a:t>
            </a:r>
            <a:endParaRPr lang="en-US" sz="3200" i="1" baseline="-25000" dirty="0"/>
          </a:p>
        </p:txBody>
      </p:sp>
      <p:cxnSp>
        <p:nvCxnSpPr>
          <p:cNvPr id="55" name="Connector: Curved 54">
            <a:extLst>
              <a:ext uri="{FF2B5EF4-FFF2-40B4-BE49-F238E27FC236}">
                <a16:creationId xmlns:a16="http://schemas.microsoft.com/office/drawing/2014/main" id="{6AE9338B-BC4C-47BB-BE5D-D6833ED72101}"/>
              </a:ext>
            </a:extLst>
          </p:cNvPr>
          <p:cNvCxnSpPr>
            <a:cxnSpLocks/>
            <a:endCxn id="54" idx="1"/>
          </p:cNvCxnSpPr>
          <p:nvPr/>
        </p:nvCxnSpPr>
        <p:spPr>
          <a:xfrm>
            <a:off x="8694497" y="2009714"/>
            <a:ext cx="540818" cy="420975"/>
          </a:xfrm>
          <a:prstGeom prst="curvedConnector3">
            <a:avLst>
              <a:gd name="adj1" fmla="val 50000"/>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Freeform 138">
            <a:extLst>
              <a:ext uri="{FF2B5EF4-FFF2-40B4-BE49-F238E27FC236}">
                <a16:creationId xmlns:a16="http://schemas.microsoft.com/office/drawing/2014/main" id="{0AB11642-FFEA-4391-9669-DBF4D6FC074A}"/>
              </a:ext>
            </a:extLst>
          </p:cNvPr>
          <p:cNvSpPr>
            <a:spLocks/>
          </p:cNvSpPr>
          <p:nvPr/>
        </p:nvSpPr>
        <p:spPr bwMode="auto">
          <a:xfrm>
            <a:off x="2516187" y="3867944"/>
            <a:ext cx="7519988" cy="1423988"/>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extBox 68">
            <a:extLst>
              <a:ext uri="{FF2B5EF4-FFF2-40B4-BE49-F238E27FC236}">
                <a16:creationId xmlns:a16="http://schemas.microsoft.com/office/drawing/2014/main" id="{BD11C2C0-1A4B-4394-940C-777122DAA619}"/>
              </a:ext>
            </a:extLst>
          </p:cNvPr>
          <p:cNvSpPr txBox="1"/>
          <p:nvPr/>
        </p:nvSpPr>
        <p:spPr>
          <a:xfrm>
            <a:off x="9269267" y="3623375"/>
            <a:ext cx="651140" cy="584775"/>
          </a:xfrm>
          <a:prstGeom prst="rect">
            <a:avLst/>
          </a:prstGeom>
          <a:noFill/>
        </p:spPr>
        <p:txBody>
          <a:bodyPr wrap="none" rtlCol="0">
            <a:spAutoFit/>
          </a:bodyPr>
          <a:lstStyle/>
          <a:p>
            <a:r>
              <a:rPr lang="en-US" sz="3200" i="1" dirty="0" err="1"/>
              <a:t>T</a:t>
            </a:r>
            <a:r>
              <a:rPr lang="en-US" sz="3200" i="1" baseline="-25000" dirty="0" err="1"/>
              <a:t>liq</a:t>
            </a:r>
            <a:endParaRPr lang="en-US" sz="3200" i="1" baseline="-25000" dirty="0"/>
          </a:p>
        </p:txBody>
      </p:sp>
      <p:cxnSp>
        <p:nvCxnSpPr>
          <p:cNvPr id="70" name="Connector: Curved 69">
            <a:extLst>
              <a:ext uri="{FF2B5EF4-FFF2-40B4-BE49-F238E27FC236}">
                <a16:creationId xmlns:a16="http://schemas.microsoft.com/office/drawing/2014/main" id="{15E397D3-04C5-4707-9CD1-1A4E057AA417}"/>
              </a:ext>
            </a:extLst>
          </p:cNvPr>
          <p:cNvCxnSpPr>
            <a:cxnSpLocks/>
            <a:endCxn id="69" idx="2"/>
          </p:cNvCxnSpPr>
          <p:nvPr/>
        </p:nvCxnSpPr>
        <p:spPr>
          <a:xfrm flipV="1">
            <a:off x="8798038" y="4208150"/>
            <a:ext cx="796799" cy="456771"/>
          </a:xfrm>
          <a:prstGeom prst="curved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FC029E6-9ED7-4180-B443-5A8DBF48A9BD}"/>
              </a:ext>
            </a:extLst>
          </p:cNvPr>
          <p:cNvCxnSpPr>
            <a:cxnSpLocks/>
          </p:cNvCxnSpPr>
          <p:nvPr/>
        </p:nvCxnSpPr>
        <p:spPr>
          <a:xfrm>
            <a:off x="5839346" y="1951466"/>
            <a:ext cx="4051215"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AE1CFB-A6C2-4E5D-BC16-78DCADC52D2B}"/>
              </a:ext>
            </a:extLst>
          </p:cNvPr>
          <p:cNvCxnSpPr>
            <a:cxnSpLocks/>
          </p:cNvCxnSpPr>
          <p:nvPr/>
        </p:nvCxnSpPr>
        <p:spPr>
          <a:xfrm>
            <a:off x="5839346" y="4716242"/>
            <a:ext cx="4051215"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74137D6-E862-4CF9-BD26-87377F1B8C8A}"/>
              </a:ext>
            </a:extLst>
          </p:cNvPr>
          <p:cNvSpPr txBox="1"/>
          <p:nvPr/>
        </p:nvSpPr>
        <p:spPr>
          <a:xfrm>
            <a:off x="2742718" y="2871623"/>
            <a:ext cx="850939" cy="584775"/>
          </a:xfrm>
          <a:prstGeom prst="rect">
            <a:avLst/>
          </a:prstGeom>
          <a:noFill/>
        </p:spPr>
        <p:txBody>
          <a:bodyPr wrap="none" rtlCol="0">
            <a:spAutoFit/>
          </a:bodyPr>
          <a:lstStyle/>
          <a:p>
            <a:r>
              <a:rPr lang="en-US" sz="3200" i="1" dirty="0" err="1"/>
              <a:t>T</a:t>
            </a:r>
            <a:r>
              <a:rPr lang="en-US" sz="3200" i="1" baseline="-25000" dirty="0" err="1"/>
              <a:t>wire</a:t>
            </a:r>
            <a:endParaRPr lang="en-US" sz="3200" i="1" baseline="-25000"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5819AD2-056A-4925-AF76-45198099505C}"/>
                  </a:ext>
                </a:extLst>
              </p:cNvPr>
              <p:cNvSpPr/>
              <p:nvPr/>
            </p:nvSpPr>
            <p:spPr>
              <a:xfrm>
                <a:off x="4058656" y="3050547"/>
                <a:ext cx="2792816" cy="985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𝑅𝑆𝑆</m:t>
                          </m:r>
                        </m:e>
                        <m:sub>
                          <m:r>
                            <a:rPr lang="en-US" sz="2800" b="0" i="1" smtClean="0">
                              <a:solidFill>
                                <a:srgbClr val="FF0000"/>
                              </a:solidFill>
                              <a:latin typeface="Cambria Math" panose="02040503050406030204" pitchFamily="18" charset="0"/>
                            </a:rPr>
                            <m:t>𝑎𝑖𝑟</m:t>
                          </m:r>
                        </m:sub>
                        <m:sup>
                          <m:r>
                            <a:rPr lang="en-US" sz="2800" b="0" i="1" smtClean="0">
                              <a:solidFill>
                                <a:srgbClr val="FF0000"/>
                              </a:solidFill>
                              <a:latin typeface="Cambria Math" panose="02040503050406030204" pitchFamily="18" charset="0"/>
                            </a:rPr>
                            <m:t>𝑙𝑖𝑞</m:t>
                          </m:r>
                        </m:sup>
                      </m:sSub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𝑅𝑆</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𝑙𝑖𝑞</m:t>
                              </m:r>
                            </m:sub>
                          </m:sSub>
                        </m:num>
                        <m:den>
                          <m:r>
                            <a:rPr lang="en-US" sz="2800" b="0" i="1" smtClean="0">
                              <a:latin typeface="Cambria Math" panose="02040503050406030204" pitchFamily="18" charset="0"/>
                            </a:rPr>
                            <m:t>𝑅𝑆</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𝑎𝑖𝑟</m:t>
                              </m:r>
                            </m:sub>
                          </m:sSub>
                        </m:den>
                      </m:f>
                    </m:oMath>
                  </m:oMathPara>
                </a14:m>
                <a:endParaRPr lang="en-US" sz="2800" dirty="0"/>
              </a:p>
            </p:txBody>
          </p:sp>
        </mc:Choice>
        <mc:Fallback xmlns="">
          <p:sp>
            <p:nvSpPr>
              <p:cNvPr id="66" name="Rectangle 65">
                <a:extLst>
                  <a:ext uri="{FF2B5EF4-FFF2-40B4-BE49-F238E27FC236}">
                    <a16:creationId xmlns:a16="http://schemas.microsoft.com/office/drawing/2014/main" id="{D5819AD2-056A-4925-AF76-45198099505C}"/>
                  </a:ext>
                </a:extLst>
              </p:cNvPr>
              <p:cNvSpPr>
                <a:spLocks noRot="1" noChangeAspect="1" noMove="1" noResize="1" noEditPoints="1" noAdjustHandles="1" noChangeArrowheads="1" noChangeShapeType="1" noTextEdit="1"/>
              </p:cNvSpPr>
              <p:nvPr/>
            </p:nvSpPr>
            <p:spPr>
              <a:xfrm>
                <a:off x="4058656" y="3050547"/>
                <a:ext cx="2792816" cy="9855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149477E-A94D-4E7A-988F-C6D3843B43CF}"/>
                  </a:ext>
                </a:extLst>
              </p:cNvPr>
              <p:cNvSpPr/>
              <p:nvPr/>
            </p:nvSpPr>
            <p:spPr>
              <a:xfrm>
                <a:off x="6972698" y="4284536"/>
                <a:ext cx="95288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FF0000"/>
                          </a:solidFill>
                          <a:latin typeface="Cambria Math" panose="02040503050406030204" pitchFamily="18" charset="0"/>
                        </a:rPr>
                        <m:t>𝑅</m:t>
                      </m:r>
                      <m:r>
                        <a:rPr lang="en-US" sz="2000" b="0" i="1" smtClean="0">
                          <a:solidFill>
                            <a:srgbClr val="FF0000"/>
                          </a:solidFill>
                          <a:latin typeface="Cambria Math" panose="02040503050406030204" pitchFamily="18" charset="0"/>
                        </a:rPr>
                        <m:t>𝑆</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𝑆</m:t>
                          </m:r>
                        </m:e>
                        <m:sub>
                          <m:r>
                            <a:rPr lang="en-US" sz="2000" b="0" i="1" smtClean="0">
                              <a:solidFill>
                                <a:srgbClr val="FF0000"/>
                              </a:solidFill>
                              <a:latin typeface="Cambria Math" panose="02040503050406030204" pitchFamily="18" charset="0"/>
                            </a:rPr>
                            <m:t>𝑙𝑖𝑞</m:t>
                          </m:r>
                        </m:sub>
                      </m:sSub>
                    </m:oMath>
                  </m:oMathPara>
                </a14:m>
                <a:endParaRPr lang="en-US" sz="2000" dirty="0">
                  <a:solidFill>
                    <a:srgbClr val="FF0000"/>
                  </a:solidFill>
                </a:endParaRPr>
              </a:p>
            </p:txBody>
          </p:sp>
        </mc:Choice>
        <mc:Fallback xmlns="">
          <p:sp>
            <p:nvSpPr>
              <p:cNvPr id="67" name="Rectangle 66">
                <a:extLst>
                  <a:ext uri="{FF2B5EF4-FFF2-40B4-BE49-F238E27FC236}">
                    <a16:creationId xmlns:a16="http://schemas.microsoft.com/office/drawing/2014/main" id="{C149477E-A94D-4E7A-988F-C6D3843B43CF}"/>
                  </a:ext>
                </a:extLst>
              </p:cNvPr>
              <p:cNvSpPr>
                <a:spLocks noRot="1" noChangeAspect="1" noMove="1" noResize="1" noEditPoints="1" noAdjustHandles="1" noChangeArrowheads="1" noChangeShapeType="1" noTextEdit="1"/>
              </p:cNvSpPr>
              <p:nvPr/>
            </p:nvSpPr>
            <p:spPr>
              <a:xfrm>
                <a:off x="6972698" y="4284536"/>
                <a:ext cx="952889" cy="423770"/>
              </a:xfrm>
              <a:prstGeom prst="rect">
                <a:avLst/>
              </a:prstGeom>
              <a:blipFill>
                <a:blip r:embed="rId4"/>
                <a:stretch>
                  <a:fillRect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0195FE91-3A98-4D76-A94B-A4CD1738DB19}"/>
                  </a:ext>
                </a:extLst>
              </p:cNvPr>
              <p:cNvSpPr/>
              <p:nvPr/>
            </p:nvSpPr>
            <p:spPr>
              <a:xfrm>
                <a:off x="6977903" y="1937242"/>
                <a:ext cx="1067169" cy="40011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000" b="0" i="1" smtClean="0">
                          <a:solidFill>
                            <a:srgbClr val="FF0000"/>
                          </a:solidFill>
                          <a:latin typeface="Cambria Math" panose="02040503050406030204" pitchFamily="18" charset="0"/>
                        </a:rPr>
                        <m:t>𝑅𝑆</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𝑆</m:t>
                          </m:r>
                        </m:e>
                        <m:sub>
                          <m:r>
                            <a:rPr lang="en-US" sz="2000" b="0" i="1" smtClean="0">
                              <a:solidFill>
                                <a:srgbClr val="FF0000"/>
                              </a:solidFill>
                              <a:latin typeface="Cambria Math" panose="02040503050406030204" pitchFamily="18" charset="0"/>
                            </a:rPr>
                            <m:t>𝑎𝑖𝑟</m:t>
                          </m:r>
                        </m:sub>
                      </m:sSub>
                    </m:oMath>
                  </m:oMathPara>
                </a14:m>
                <a:endParaRPr lang="en-US" sz="2000" dirty="0">
                  <a:solidFill>
                    <a:srgbClr val="FF0000"/>
                  </a:solidFill>
                </a:endParaRPr>
              </a:p>
            </p:txBody>
          </p:sp>
        </mc:Choice>
        <mc:Fallback xmlns="">
          <p:sp>
            <p:nvSpPr>
              <p:cNvPr id="68" name="Rectangle 67">
                <a:extLst>
                  <a:ext uri="{FF2B5EF4-FFF2-40B4-BE49-F238E27FC236}">
                    <a16:creationId xmlns:a16="http://schemas.microsoft.com/office/drawing/2014/main" id="{0195FE91-3A98-4D76-A94B-A4CD1738DB19}"/>
                  </a:ext>
                </a:extLst>
              </p:cNvPr>
              <p:cNvSpPr>
                <a:spLocks noRot="1" noChangeAspect="1" noMove="1" noResize="1" noEditPoints="1" noAdjustHandles="1" noChangeArrowheads="1" noChangeShapeType="1" noTextEdit="1"/>
              </p:cNvSpPr>
              <p:nvPr/>
            </p:nvSpPr>
            <p:spPr>
              <a:xfrm>
                <a:off x="6977903" y="1937242"/>
                <a:ext cx="1067169" cy="400110"/>
              </a:xfrm>
              <a:prstGeom prst="rect">
                <a:avLst/>
              </a:prstGeom>
              <a:blipFill>
                <a:blip r:embed="rId5"/>
                <a:stretch>
                  <a:fillRect b="-4615"/>
                </a:stretch>
              </a:blipFill>
            </p:spPr>
            <p:txBody>
              <a:bodyPr/>
              <a:lstStyle/>
              <a:p>
                <a:r>
                  <a:rPr lang="en-US">
                    <a:noFill/>
                  </a:rPr>
                  <a:t> </a:t>
                </a:r>
              </a:p>
            </p:txBody>
          </p:sp>
        </mc:Fallback>
      </mc:AlternateContent>
      <p:grpSp>
        <p:nvGrpSpPr>
          <p:cNvPr id="62" name="Group 61">
            <a:extLst>
              <a:ext uri="{FF2B5EF4-FFF2-40B4-BE49-F238E27FC236}">
                <a16:creationId xmlns:a16="http://schemas.microsoft.com/office/drawing/2014/main" id="{2D2CED0B-8DA6-495C-B9BF-7BAAF9CFE385}"/>
              </a:ext>
            </a:extLst>
          </p:cNvPr>
          <p:cNvGrpSpPr/>
          <p:nvPr/>
        </p:nvGrpSpPr>
        <p:grpSpPr>
          <a:xfrm>
            <a:off x="2151529" y="5313130"/>
            <a:ext cx="8441851" cy="1057508"/>
            <a:chOff x="2151529" y="5313130"/>
            <a:chExt cx="8441851" cy="1057508"/>
          </a:xfrm>
        </p:grpSpPr>
        <p:grpSp>
          <p:nvGrpSpPr>
            <p:cNvPr id="63" name="Group 62">
              <a:extLst>
                <a:ext uri="{FF2B5EF4-FFF2-40B4-BE49-F238E27FC236}">
                  <a16:creationId xmlns:a16="http://schemas.microsoft.com/office/drawing/2014/main" id="{19FA7D58-102A-4B6B-B089-1E06393C6DCE}"/>
                </a:ext>
              </a:extLst>
            </p:cNvPr>
            <p:cNvGrpSpPr/>
            <p:nvPr/>
          </p:nvGrpSpPr>
          <p:grpSpPr>
            <a:xfrm>
              <a:off x="2151529" y="5313130"/>
              <a:ext cx="8441851" cy="1057508"/>
              <a:chOff x="2151529" y="5313130"/>
              <a:chExt cx="8441851" cy="1057508"/>
            </a:xfrm>
          </p:grpSpPr>
          <p:sp>
            <p:nvSpPr>
              <p:cNvPr id="65" name="Rectangle 64">
                <a:extLst>
                  <a:ext uri="{FF2B5EF4-FFF2-40B4-BE49-F238E27FC236}">
                    <a16:creationId xmlns:a16="http://schemas.microsoft.com/office/drawing/2014/main" id="{B6301353-C6CA-424B-B22E-8E02656AE030}"/>
                  </a:ext>
                </a:extLst>
              </p:cNvPr>
              <p:cNvSpPr/>
              <p:nvPr/>
            </p:nvSpPr>
            <p:spPr>
              <a:xfrm>
                <a:off x="2735344" y="5569048"/>
                <a:ext cx="7624714"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7867180-E6AC-4CD0-ABF5-9DBF4F2FFBF1}"/>
                  </a:ext>
                </a:extLst>
              </p:cNvPr>
              <p:cNvSpPr/>
              <p:nvPr/>
            </p:nvSpPr>
            <p:spPr>
              <a:xfrm>
                <a:off x="2151529" y="5410200"/>
                <a:ext cx="8441851" cy="96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D845FED6-3102-4CD6-B592-54258927FAF7}"/>
                  </a:ext>
                </a:extLst>
              </p:cNvPr>
              <p:cNvSpPr txBox="1"/>
              <p:nvPr/>
            </p:nvSpPr>
            <p:spPr>
              <a:xfrm>
                <a:off x="2330531" y="5345409"/>
                <a:ext cx="372218" cy="461665"/>
              </a:xfrm>
              <a:prstGeom prst="rect">
                <a:avLst/>
              </a:prstGeom>
              <a:noFill/>
            </p:spPr>
            <p:txBody>
              <a:bodyPr wrap="none" rtlCol="0">
                <a:spAutoFit/>
              </a:bodyPr>
              <a:lstStyle/>
              <a:p>
                <a:r>
                  <a:rPr lang="en-US" sz="2400" dirty="0"/>
                  <a:t>0</a:t>
                </a:r>
              </a:p>
            </p:txBody>
          </p:sp>
          <p:sp>
            <p:nvSpPr>
              <p:cNvPr id="73" name="TextBox 72">
                <a:extLst>
                  <a:ext uri="{FF2B5EF4-FFF2-40B4-BE49-F238E27FC236}">
                    <a16:creationId xmlns:a16="http://schemas.microsoft.com/office/drawing/2014/main" id="{65DB4F66-3BF7-4FBD-906A-93799DDEFB5D}"/>
                  </a:ext>
                </a:extLst>
              </p:cNvPr>
              <p:cNvSpPr txBox="1"/>
              <p:nvPr/>
            </p:nvSpPr>
            <p:spPr>
              <a:xfrm>
                <a:off x="4211266" y="5335587"/>
                <a:ext cx="372218" cy="461665"/>
              </a:xfrm>
              <a:prstGeom prst="rect">
                <a:avLst/>
              </a:prstGeom>
              <a:noFill/>
            </p:spPr>
            <p:txBody>
              <a:bodyPr wrap="none" rtlCol="0">
                <a:spAutoFit/>
              </a:bodyPr>
              <a:lstStyle/>
              <a:p>
                <a:r>
                  <a:rPr lang="en-US" sz="2400" dirty="0"/>
                  <a:t>5</a:t>
                </a:r>
              </a:p>
            </p:txBody>
          </p:sp>
          <p:sp>
            <p:nvSpPr>
              <p:cNvPr id="76" name="TextBox 75">
                <a:extLst>
                  <a:ext uri="{FF2B5EF4-FFF2-40B4-BE49-F238E27FC236}">
                    <a16:creationId xmlns:a16="http://schemas.microsoft.com/office/drawing/2014/main" id="{FEEECCFA-4984-4E12-8996-09E61B684B20}"/>
                  </a:ext>
                </a:extLst>
              </p:cNvPr>
              <p:cNvSpPr txBox="1"/>
              <p:nvPr/>
            </p:nvSpPr>
            <p:spPr>
              <a:xfrm>
                <a:off x="5994539" y="5345964"/>
                <a:ext cx="559769" cy="461665"/>
              </a:xfrm>
              <a:prstGeom prst="rect">
                <a:avLst/>
              </a:prstGeom>
              <a:noFill/>
            </p:spPr>
            <p:txBody>
              <a:bodyPr wrap="none" rtlCol="0">
                <a:spAutoFit/>
              </a:bodyPr>
              <a:lstStyle/>
              <a:p>
                <a:r>
                  <a:rPr lang="en-US" sz="2400" dirty="0"/>
                  <a:t>10</a:t>
                </a:r>
              </a:p>
            </p:txBody>
          </p:sp>
          <p:sp>
            <p:nvSpPr>
              <p:cNvPr id="77" name="TextBox 76">
                <a:extLst>
                  <a:ext uri="{FF2B5EF4-FFF2-40B4-BE49-F238E27FC236}">
                    <a16:creationId xmlns:a16="http://schemas.microsoft.com/office/drawing/2014/main" id="{22B702FD-2924-4A29-87A1-0974A74C7E29}"/>
                  </a:ext>
                </a:extLst>
              </p:cNvPr>
              <p:cNvSpPr txBox="1"/>
              <p:nvPr/>
            </p:nvSpPr>
            <p:spPr>
              <a:xfrm>
                <a:off x="7866063" y="5342230"/>
                <a:ext cx="559769" cy="461665"/>
              </a:xfrm>
              <a:prstGeom prst="rect">
                <a:avLst/>
              </a:prstGeom>
              <a:noFill/>
            </p:spPr>
            <p:txBody>
              <a:bodyPr wrap="none" rtlCol="0">
                <a:spAutoFit/>
              </a:bodyPr>
              <a:lstStyle/>
              <a:p>
                <a:r>
                  <a:rPr lang="en-US" sz="2400" dirty="0"/>
                  <a:t>15</a:t>
                </a:r>
              </a:p>
            </p:txBody>
          </p:sp>
          <p:sp>
            <p:nvSpPr>
              <p:cNvPr id="78" name="TextBox 77">
                <a:extLst>
                  <a:ext uri="{FF2B5EF4-FFF2-40B4-BE49-F238E27FC236}">
                    <a16:creationId xmlns:a16="http://schemas.microsoft.com/office/drawing/2014/main" id="{B95ABC59-BD74-4A24-8BED-9CD371EF49FD}"/>
                  </a:ext>
                </a:extLst>
              </p:cNvPr>
              <p:cNvSpPr txBox="1"/>
              <p:nvPr/>
            </p:nvSpPr>
            <p:spPr>
              <a:xfrm>
                <a:off x="9756290" y="5313130"/>
                <a:ext cx="559769" cy="461665"/>
              </a:xfrm>
              <a:prstGeom prst="rect">
                <a:avLst/>
              </a:prstGeom>
              <a:noFill/>
            </p:spPr>
            <p:txBody>
              <a:bodyPr wrap="none" rtlCol="0">
                <a:spAutoFit/>
              </a:bodyPr>
              <a:lstStyle/>
              <a:p>
                <a:r>
                  <a:rPr lang="en-US" sz="2400" dirty="0"/>
                  <a:t>20</a:t>
                </a:r>
              </a:p>
            </p:txBody>
          </p:sp>
        </p:grpSp>
        <p:sp>
          <p:nvSpPr>
            <p:cNvPr id="64" name="TextBox 63">
              <a:extLst>
                <a:ext uri="{FF2B5EF4-FFF2-40B4-BE49-F238E27FC236}">
                  <a16:creationId xmlns:a16="http://schemas.microsoft.com/office/drawing/2014/main" id="{2C0C0BC0-CAA4-4F53-A47D-A3D9F6134E10}"/>
                </a:ext>
              </a:extLst>
            </p:cNvPr>
            <p:cNvSpPr txBox="1"/>
            <p:nvPr/>
          </p:nvSpPr>
          <p:spPr>
            <a:xfrm>
              <a:off x="4770796" y="5777953"/>
              <a:ext cx="3175869" cy="461665"/>
            </a:xfrm>
            <a:prstGeom prst="rect">
              <a:avLst/>
            </a:prstGeom>
            <a:noFill/>
          </p:spPr>
          <p:txBody>
            <a:bodyPr wrap="none" rtlCol="0">
              <a:spAutoFit/>
            </a:bodyPr>
            <a:lstStyle/>
            <a:p>
              <a:r>
                <a:rPr lang="en-US" sz="2400" dirty="0"/>
                <a:t>Time (nanoseconds)</a:t>
              </a:r>
            </a:p>
          </p:txBody>
        </p:sp>
      </p:grpSp>
      <p:cxnSp>
        <p:nvCxnSpPr>
          <p:cNvPr id="79" name="Straight Arrow Connector 78">
            <a:extLst>
              <a:ext uri="{FF2B5EF4-FFF2-40B4-BE49-F238E27FC236}">
                <a16:creationId xmlns:a16="http://schemas.microsoft.com/office/drawing/2014/main" id="{CC1C8F5E-C155-4EB2-B740-7E26595C3009}"/>
              </a:ext>
            </a:extLst>
          </p:cNvPr>
          <p:cNvCxnSpPr>
            <a:cxnSpLocks/>
          </p:cNvCxnSpPr>
          <p:nvPr/>
        </p:nvCxnSpPr>
        <p:spPr>
          <a:xfrm>
            <a:off x="8054400" y="1973551"/>
            <a:ext cx="0" cy="2704812"/>
          </a:xfrm>
          <a:prstGeom prst="straightConnector1">
            <a:avLst/>
          </a:prstGeom>
          <a:ln w="508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024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31D9-E2E8-4860-B57E-AA2A74C4F998}"/>
              </a:ext>
            </a:extLst>
          </p:cNvPr>
          <p:cNvSpPr>
            <a:spLocks noGrp="1"/>
          </p:cNvSpPr>
          <p:nvPr>
            <p:ph type="title"/>
          </p:nvPr>
        </p:nvSpPr>
        <p:spPr/>
        <p:txBody>
          <a:bodyPr/>
          <a:lstStyle/>
          <a:p>
            <a:r>
              <a:rPr lang="en-US" dirty="0"/>
              <a:t>Key Properties of Liquids</a:t>
            </a:r>
          </a:p>
        </p:txBody>
      </p:sp>
      <p:sp>
        <p:nvSpPr>
          <p:cNvPr id="3" name="Content Placeholder 2">
            <a:extLst>
              <a:ext uri="{FF2B5EF4-FFF2-40B4-BE49-F238E27FC236}">
                <a16:creationId xmlns:a16="http://schemas.microsoft.com/office/drawing/2014/main" id="{611CD99B-6AE3-40DB-A1B6-513581901F0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7A777BA-6123-4775-8F62-55A890D3728B}"/>
              </a:ext>
            </a:extLst>
          </p:cNvPr>
          <p:cNvSpPr>
            <a:spLocks noGrp="1"/>
          </p:cNvSpPr>
          <p:nvPr>
            <p:ph type="sldNum" sz="quarter" idx="12"/>
          </p:nvPr>
        </p:nvSpPr>
        <p:spPr/>
        <p:txBody>
          <a:bodyPr/>
          <a:lstStyle/>
          <a:p>
            <a:fld id="{2613B20D-9B73-4C13-A358-2357A5C96DDA}" type="slidenum">
              <a:rPr lang="en-US" smtClean="0"/>
              <a:t>47</a:t>
            </a:fld>
            <a:endParaRPr lang="en-US" dirty="0"/>
          </a:p>
        </p:txBody>
      </p:sp>
      <p:sp>
        <p:nvSpPr>
          <p:cNvPr id="5" name="TextBox 4">
            <a:extLst>
              <a:ext uri="{FF2B5EF4-FFF2-40B4-BE49-F238E27FC236}">
                <a16:creationId xmlns:a16="http://schemas.microsoft.com/office/drawing/2014/main" id="{9C46A977-E848-4828-9464-7375EFE8CFF1}"/>
              </a:ext>
            </a:extLst>
          </p:cNvPr>
          <p:cNvSpPr txBox="1"/>
          <p:nvPr/>
        </p:nvSpPr>
        <p:spPr>
          <a:xfrm>
            <a:off x="4326124" y="2942541"/>
            <a:ext cx="3539752" cy="584775"/>
          </a:xfrm>
          <a:prstGeom prst="rect">
            <a:avLst/>
          </a:prstGeom>
          <a:noFill/>
        </p:spPr>
        <p:txBody>
          <a:bodyPr wrap="none" rtlCol="0">
            <a:spAutoFit/>
          </a:bodyPr>
          <a:lstStyle/>
          <a:p>
            <a:pPr algn="ctr"/>
            <a:r>
              <a:rPr lang="en-US" sz="3200" dirty="0">
                <a:solidFill>
                  <a:schemeClr val="accent6">
                    <a:lumMod val="75000"/>
                  </a:schemeClr>
                </a:solidFill>
                <a:sym typeface="Wingdings" panose="05000000000000000000" pitchFamily="2" charset="2"/>
              </a:rPr>
              <a:t>Refractive index</a:t>
            </a:r>
            <a:endParaRPr lang="en-US" sz="3200" dirty="0"/>
          </a:p>
        </p:txBody>
      </p:sp>
      <p:sp>
        <p:nvSpPr>
          <p:cNvPr id="6" name="TextBox 5">
            <a:extLst>
              <a:ext uri="{FF2B5EF4-FFF2-40B4-BE49-F238E27FC236}">
                <a16:creationId xmlns:a16="http://schemas.microsoft.com/office/drawing/2014/main" id="{CB0577EC-78EA-46DC-9DDB-F7E158F9C990}"/>
              </a:ext>
            </a:extLst>
          </p:cNvPr>
          <p:cNvSpPr txBox="1"/>
          <p:nvPr/>
        </p:nvSpPr>
        <p:spPr>
          <a:xfrm>
            <a:off x="4158610" y="3890853"/>
            <a:ext cx="3874779" cy="584775"/>
          </a:xfrm>
          <a:prstGeom prst="rect">
            <a:avLst/>
          </a:prstGeom>
          <a:noFill/>
        </p:spPr>
        <p:txBody>
          <a:bodyPr wrap="none" rtlCol="0">
            <a:spAutoFit/>
          </a:bodyPr>
          <a:lstStyle/>
          <a:p>
            <a:r>
              <a:rPr lang="en-US" sz="3200" dirty="0">
                <a:solidFill>
                  <a:schemeClr val="accent6">
                    <a:lumMod val="75000"/>
                  </a:schemeClr>
                </a:solidFill>
                <a:sym typeface="Wingdings" panose="05000000000000000000" pitchFamily="2" charset="2"/>
              </a:rPr>
              <a:t>Attenuation factor</a:t>
            </a:r>
            <a:endParaRPr lang="en-US" sz="3200" dirty="0"/>
          </a:p>
        </p:txBody>
      </p:sp>
      <p:sp>
        <p:nvSpPr>
          <p:cNvPr id="7" name="TextBox 6">
            <a:extLst>
              <a:ext uri="{FF2B5EF4-FFF2-40B4-BE49-F238E27FC236}">
                <a16:creationId xmlns:a16="http://schemas.microsoft.com/office/drawing/2014/main" id="{BB980F62-BE6C-456E-8C4E-A149DD4EEA69}"/>
              </a:ext>
            </a:extLst>
          </p:cNvPr>
          <p:cNvSpPr txBox="1"/>
          <p:nvPr/>
        </p:nvSpPr>
        <p:spPr>
          <a:xfrm>
            <a:off x="3732976" y="2880985"/>
            <a:ext cx="533400" cy="707886"/>
          </a:xfrm>
          <a:prstGeom prst="rect">
            <a:avLst/>
          </a:prstGeom>
          <a:noFill/>
        </p:spPr>
        <p:txBody>
          <a:bodyPr wrap="square" rtlCol="0">
            <a:spAutoFit/>
          </a:bodyPr>
          <a:lstStyle/>
          <a:p>
            <a:r>
              <a:rPr lang="en-US" sz="4000" b="1" dirty="0">
                <a:solidFill>
                  <a:schemeClr val="accent6">
                    <a:lumMod val="75000"/>
                  </a:schemeClr>
                </a:solidFill>
              </a:rPr>
              <a:t>✓</a:t>
            </a:r>
          </a:p>
        </p:txBody>
      </p:sp>
      <p:sp>
        <p:nvSpPr>
          <p:cNvPr id="8" name="TextBox 7">
            <a:extLst>
              <a:ext uri="{FF2B5EF4-FFF2-40B4-BE49-F238E27FC236}">
                <a16:creationId xmlns:a16="http://schemas.microsoft.com/office/drawing/2014/main" id="{7685E781-DB0A-4F36-BE8B-796F43A4B1C3}"/>
              </a:ext>
            </a:extLst>
          </p:cNvPr>
          <p:cNvSpPr txBox="1"/>
          <p:nvPr/>
        </p:nvSpPr>
        <p:spPr>
          <a:xfrm>
            <a:off x="3732976" y="3821088"/>
            <a:ext cx="533400" cy="707886"/>
          </a:xfrm>
          <a:prstGeom prst="rect">
            <a:avLst/>
          </a:prstGeom>
          <a:noFill/>
        </p:spPr>
        <p:txBody>
          <a:bodyPr wrap="square" rtlCol="0">
            <a:spAutoFit/>
          </a:bodyPr>
          <a:lstStyle/>
          <a:p>
            <a:r>
              <a:rPr lang="en-US" sz="4000" b="1" dirty="0">
                <a:solidFill>
                  <a:schemeClr val="accent6">
                    <a:lumMod val="75000"/>
                  </a:schemeClr>
                </a:solidFill>
              </a:rPr>
              <a:t>✓</a:t>
            </a:r>
          </a:p>
        </p:txBody>
      </p:sp>
    </p:spTree>
    <p:extLst>
      <p:ext uri="{BB962C8B-B14F-4D97-AF65-F5344CB8AC3E}">
        <p14:creationId xmlns:p14="http://schemas.microsoft.com/office/powerpoint/2010/main" val="80164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6B66D-3729-41A4-9431-346D55CD61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953F5D-CFC5-4022-BBFF-FEF1475D57A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EFFA217-9E3B-49F9-8C7E-9DEB7B638858}"/>
              </a:ext>
            </a:extLst>
          </p:cNvPr>
          <p:cNvSpPr>
            <a:spLocks noGrp="1"/>
          </p:cNvSpPr>
          <p:nvPr>
            <p:ph type="sldNum" sz="quarter" idx="12"/>
          </p:nvPr>
        </p:nvSpPr>
        <p:spPr/>
        <p:txBody>
          <a:bodyPr/>
          <a:lstStyle/>
          <a:p>
            <a:fld id="{2613B20D-9B73-4C13-A358-2357A5C96DDA}" type="slidenum">
              <a:rPr lang="en-US" smtClean="0"/>
              <a:t>48</a:t>
            </a:fld>
            <a:endParaRPr lang="en-US" dirty="0"/>
          </a:p>
        </p:txBody>
      </p:sp>
      <p:sp>
        <p:nvSpPr>
          <p:cNvPr id="5" name="Rectangle 4">
            <a:extLst>
              <a:ext uri="{FF2B5EF4-FFF2-40B4-BE49-F238E27FC236}">
                <a16:creationId xmlns:a16="http://schemas.microsoft.com/office/drawing/2014/main" id="{F10700BD-B149-4914-8B61-68358EA999F8}"/>
              </a:ext>
            </a:extLst>
          </p:cNvPr>
          <p:cNvSpPr/>
          <p:nvPr/>
        </p:nvSpPr>
        <p:spPr>
          <a:xfrm>
            <a:off x="0" y="2767106"/>
            <a:ext cx="121920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Results</a:t>
            </a:r>
          </a:p>
        </p:txBody>
      </p:sp>
    </p:spTree>
    <p:extLst>
      <p:ext uri="{BB962C8B-B14F-4D97-AF65-F5344CB8AC3E}">
        <p14:creationId xmlns:p14="http://schemas.microsoft.com/office/powerpoint/2010/main" val="1864091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46B8-8012-4393-821E-082956917228}"/>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6723E156-5F23-4542-B21C-80F61BDD383F}"/>
              </a:ext>
            </a:extLst>
          </p:cNvPr>
          <p:cNvSpPr>
            <a:spLocks noGrp="1"/>
          </p:cNvSpPr>
          <p:nvPr>
            <p:ph idx="1"/>
          </p:nvPr>
        </p:nvSpPr>
        <p:spPr>
          <a:xfrm>
            <a:off x="838199" y="1825625"/>
            <a:ext cx="5784477" cy="4351338"/>
          </a:xfrm>
        </p:spPr>
        <p:txBody>
          <a:bodyPr/>
          <a:lstStyle/>
          <a:p>
            <a:r>
              <a:rPr lang="en-US" dirty="0"/>
              <a:t>Used </a:t>
            </a:r>
            <a:r>
              <a:rPr lang="en-US" dirty="0" err="1"/>
              <a:t>Decawave</a:t>
            </a:r>
            <a:r>
              <a:rPr lang="en-US" dirty="0"/>
              <a:t> Trek 1000 UWB devices at 4GHz</a:t>
            </a:r>
          </a:p>
          <a:p>
            <a:endParaRPr lang="en-US" dirty="0"/>
          </a:p>
          <a:p>
            <a:r>
              <a:rPr lang="en-US" dirty="0"/>
              <a:t>38cm x 36cm liquid container</a:t>
            </a:r>
          </a:p>
          <a:p>
            <a:endParaRPr lang="en-US" dirty="0"/>
          </a:p>
          <a:p>
            <a:r>
              <a:rPr lang="en-US" dirty="0"/>
              <a:t>33 liquids spanning a large part of the refractive index spectrum</a:t>
            </a:r>
          </a:p>
          <a:p>
            <a:endParaRPr lang="en-US" dirty="0"/>
          </a:p>
        </p:txBody>
      </p:sp>
      <p:sp>
        <p:nvSpPr>
          <p:cNvPr id="4" name="Slide Number Placeholder 3">
            <a:extLst>
              <a:ext uri="{FF2B5EF4-FFF2-40B4-BE49-F238E27FC236}">
                <a16:creationId xmlns:a16="http://schemas.microsoft.com/office/drawing/2014/main" id="{E2B89298-5B40-4EFF-BCB3-1B6DD9CE4D57}"/>
              </a:ext>
            </a:extLst>
          </p:cNvPr>
          <p:cNvSpPr>
            <a:spLocks noGrp="1"/>
          </p:cNvSpPr>
          <p:nvPr>
            <p:ph type="sldNum" sz="quarter" idx="12"/>
          </p:nvPr>
        </p:nvSpPr>
        <p:spPr/>
        <p:txBody>
          <a:bodyPr/>
          <a:lstStyle/>
          <a:p>
            <a:fld id="{2613B20D-9B73-4C13-A358-2357A5C96DDA}" type="slidenum">
              <a:rPr lang="en-US" smtClean="0"/>
              <a:t>49</a:t>
            </a:fld>
            <a:endParaRPr lang="en-US" dirty="0"/>
          </a:p>
        </p:txBody>
      </p:sp>
      <p:pic>
        <p:nvPicPr>
          <p:cNvPr id="14" name="Picture 13">
            <a:extLst>
              <a:ext uri="{FF2B5EF4-FFF2-40B4-BE49-F238E27FC236}">
                <a16:creationId xmlns:a16="http://schemas.microsoft.com/office/drawing/2014/main" id="{6A1EDB7C-8A84-40C3-9C0F-1D998F3E8ED1}"/>
              </a:ext>
            </a:extLst>
          </p:cNvPr>
          <p:cNvPicPr>
            <a:picLocks noChangeAspect="1"/>
          </p:cNvPicPr>
          <p:nvPr/>
        </p:nvPicPr>
        <p:blipFill>
          <a:blip r:embed="rId3"/>
          <a:stretch>
            <a:fillRect/>
          </a:stretch>
        </p:blipFill>
        <p:spPr>
          <a:xfrm>
            <a:off x="6673551" y="1163452"/>
            <a:ext cx="4869180" cy="4838700"/>
          </a:xfrm>
          <a:prstGeom prst="rect">
            <a:avLst/>
          </a:prstGeom>
        </p:spPr>
      </p:pic>
    </p:spTree>
    <p:extLst>
      <p:ext uri="{BB962C8B-B14F-4D97-AF65-F5344CB8AC3E}">
        <p14:creationId xmlns:p14="http://schemas.microsoft.com/office/powerpoint/2010/main" val="150685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09B6D6-B9D9-4CA6-BDE9-C7155AF07D7A}"/>
              </a:ext>
            </a:extLst>
          </p:cNvPr>
          <p:cNvSpPr>
            <a:spLocks noGrp="1"/>
          </p:cNvSpPr>
          <p:nvPr>
            <p:ph type="sldNum" sz="quarter" idx="12"/>
          </p:nvPr>
        </p:nvSpPr>
        <p:spPr/>
        <p:txBody>
          <a:bodyPr/>
          <a:lstStyle/>
          <a:p>
            <a:fld id="{2613B20D-9B73-4C13-A358-2357A5C96DDA}" type="slidenum">
              <a:rPr lang="en-US" smtClean="0"/>
              <a:t>5</a:t>
            </a:fld>
            <a:endParaRPr lang="en-US" dirty="0"/>
          </a:p>
        </p:txBody>
      </p:sp>
      <p:pic>
        <p:nvPicPr>
          <p:cNvPr id="5" name="Picture 4">
            <a:extLst>
              <a:ext uri="{FF2B5EF4-FFF2-40B4-BE49-F238E27FC236}">
                <a16:creationId xmlns:a16="http://schemas.microsoft.com/office/drawing/2014/main" id="{A03FA165-9886-4012-AB0E-784E94387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6238"/>
            <a:ext cx="2624556" cy="2624556"/>
          </a:xfrm>
          <a:prstGeom prst="rect">
            <a:avLst/>
          </a:prstGeom>
        </p:spPr>
      </p:pic>
      <p:pic>
        <p:nvPicPr>
          <p:cNvPr id="6" name="Picture 5">
            <a:extLst>
              <a:ext uri="{FF2B5EF4-FFF2-40B4-BE49-F238E27FC236}">
                <a16:creationId xmlns:a16="http://schemas.microsoft.com/office/drawing/2014/main" id="{0DDF5F9C-5427-4A5C-81FE-5260415C5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83467"/>
            <a:ext cx="2750097" cy="2750097"/>
          </a:xfrm>
          <a:prstGeom prst="rect">
            <a:avLst/>
          </a:prstGeom>
        </p:spPr>
      </p:pic>
      <p:pic>
        <p:nvPicPr>
          <p:cNvPr id="7" name="Picture 6">
            <a:extLst>
              <a:ext uri="{FF2B5EF4-FFF2-40B4-BE49-F238E27FC236}">
                <a16:creationId xmlns:a16="http://schemas.microsoft.com/office/drawing/2014/main" id="{61AEF7D2-17DE-411B-9DFE-88852996D7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42" y="4262127"/>
            <a:ext cx="1478323" cy="2475156"/>
          </a:xfrm>
          <a:prstGeom prst="rect">
            <a:avLst/>
          </a:prstGeom>
        </p:spPr>
      </p:pic>
      <p:pic>
        <p:nvPicPr>
          <p:cNvPr id="8" name="Picture 7">
            <a:extLst>
              <a:ext uri="{FF2B5EF4-FFF2-40B4-BE49-F238E27FC236}">
                <a16:creationId xmlns:a16="http://schemas.microsoft.com/office/drawing/2014/main" id="{C02909B8-95D0-4513-AEB2-7D05CF0AE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60135" y="4289625"/>
            <a:ext cx="640787" cy="2313732"/>
          </a:xfrm>
          <a:prstGeom prst="rect">
            <a:avLst/>
          </a:prstGeom>
        </p:spPr>
      </p:pic>
      <p:pic>
        <p:nvPicPr>
          <p:cNvPr id="9" name="Picture 4" descr="Related image">
            <a:extLst>
              <a:ext uri="{FF2B5EF4-FFF2-40B4-BE49-F238E27FC236}">
                <a16:creationId xmlns:a16="http://schemas.microsoft.com/office/drawing/2014/main" id="{F81F6B4B-C4A3-4682-9198-DD380A2A961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375"/>
          <a:stretch/>
        </p:blipFill>
        <p:spPr bwMode="auto">
          <a:xfrm>
            <a:off x="2704122" y="1638016"/>
            <a:ext cx="1878647" cy="25939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2AB614B0-7E73-4B78-832A-FB2938EAFD5B}"/>
              </a:ext>
            </a:extLst>
          </p:cNvPr>
          <p:cNvGrpSpPr/>
          <p:nvPr/>
        </p:nvGrpSpPr>
        <p:grpSpPr>
          <a:xfrm>
            <a:off x="6974278" y="1797172"/>
            <a:ext cx="4010479" cy="2525644"/>
            <a:chOff x="6974278" y="1797172"/>
            <a:chExt cx="4010479" cy="2525644"/>
          </a:xfrm>
        </p:grpSpPr>
        <p:pic>
          <p:nvPicPr>
            <p:cNvPr id="1030" name="Picture 6" descr="Image result for images sunflower oil transparent">
              <a:extLst>
                <a:ext uri="{FF2B5EF4-FFF2-40B4-BE49-F238E27FC236}">
                  <a16:creationId xmlns:a16="http://schemas.microsoft.com/office/drawing/2014/main" id="{C192FCF0-D714-4A90-9AE2-5AD9E5877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4278" y="1815930"/>
              <a:ext cx="1435076" cy="25068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mages olive oil transparent">
              <a:extLst>
                <a:ext uri="{FF2B5EF4-FFF2-40B4-BE49-F238E27FC236}">
                  <a16:creationId xmlns:a16="http://schemas.microsoft.com/office/drawing/2014/main" id="{259E7538-468A-4900-8BB2-71DF7F7549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23447" y="1805497"/>
              <a:ext cx="2318208" cy="23182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mages peanut oil transparent">
              <a:extLst>
                <a:ext uri="{FF2B5EF4-FFF2-40B4-BE49-F238E27FC236}">
                  <a16:creationId xmlns:a16="http://schemas.microsoft.com/office/drawing/2014/main" id="{F427C3CF-E506-4F37-9767-69E57D820C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9773" y="1797172"/>
              <a:ext cx="1354054" cy="23755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mages motor oil transparent">
              <a:extLst>
                <a:ext uri="{FF2B5EF4-FFF2-40B4-BE49-F238E27FC236}">
                  <a16:creationId xmlns:a16="http://schemas.microsoft.com/office/drawing/2014/main" id="{FD0262CC-630C-4239-B07B-EBF12F3CA2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2200" y="1935871"/>
              <a:ext cx="1002557" cy="20981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F439E6E8-FD6E-43AC-90FB-6348AF97F5F1}"/>
              </a:ext>
            </a:extLst>
          </p:cNvPr>
          <p:cNvGrpSpPr/>
          <p:nvPr/>
        </p:nvGrpSpPr>
        <p:grpSpPr>
          <a:xfrm>
            <a:off x="3763477" y="1568883"/>
            <a:ext cx="3332560" cy="2743500"/>
            <a:chOff x="3763477" y="1568883"/>
            <a:chExt cx="3332560" cy="2743500"/>
          </a:xfrm>
        </p:grpSpPr>
        <p:pic>
          <p:nvPicPr>
            <p:cNvPr id="1042" name="Picture 18" descr="Image result for images milk fatfree transparent">
              <a:extLst>
                <a:ext uri="{FF2B5EF4-FFF2-40B4-BE49-F238E27FC236}">
                  <a16:creationId xmlns:a16="http://schemas.microsoft.com/office/drawing/2014/main" id="{7B750446-DCFE-4560-A98F-A0A5D6A9CC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79705" y="1568883"/>
              <a:ext cx="1816332" cy="25068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mages milk 2% transparent">
              <a:extLst>
                <a:ext uri="{FF2B5EF4-FFF2-40B4-BE49-F238E27FC236}">
                  <a16:creationId xmlns:a16="http://schemas.microsoft.com/office/drawing/2014/main" id="{198F2349-C6A1-444F-96FC-D70CB96DC33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2033" y="1672635"/>
              <a:ext cx="1816332" cy="250688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images milk whole transparent">
              <a:extLst>
                <a:ext uri="{FF2B5EF4-FFF2-40B4-BE49-F238E27FC236}">
                  <a16:creationId xmlns:a16="http://schemas.microsoft.com/office/drawing/2014/main" id="{E76DB085-BD96-4726-9C2A-34D98C879E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63477" y="1805497"/>
              <a:ext cx="1816332" cy="25068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774F428D-DEB8-4985-AA39-8B4B6C611E61}"/>
              </a:ext>
            </a:extLst>
          </p:cNvPr>
          <p:cNvGrpSpPr/>
          <p:nvPr/>
        </p:nvGrpSpPr>
        <p:grpSpPr>
          <a:xfrm>
            <a:off x="7337957" y="4547758"/>
            <a:ext cx="2098727" cy="2055599"/>
            <a:chOff x="7337957" y="4547758"/>
            <a:chExt cx="2098727" cy="2055599"/>
          </a:xfrm>
        </p:grpSpPr>
        <p:pic>
          <p:nvPicPr>
            <p:cNvPr id="1054" name="Picture 30" descr="Image result for images cvs ethanol bottle">
              <a:extLst>
                <a:ext uri="{FF2B5EF4-FFF2-40B4-BE49-F238E27FC236}">
                  <a16:creationId xmlns:a16="http://schemas.microsoft.com/office/drawing/2014/main" id="{4DB832CF-3AAB-4B92-910C-63890A899A7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5127" t="12270" r="36436" b="10848"/>
            <a:stretch/>
          </p:blipFill>
          <p:spPr bwMode="auto">
            <a:xfrm>
              <a:off x="8677612" y="4547758"/>
              <a:ext cx="759072" cy="205222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elated image">
              <a:extLst>
                <a:ext uri="{FF2B5EF4-FFF2-40B4-BE49-F238E27FC236}">
                  <a16:creationId xmlns:a16="http://schemas.microsoft.com/office/drawing/2014/main" id="{399C90DA-F4E5-4BF9-8184-4857E16459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37957" y="4622026"/>
              <a:ext cx="1981331" cy="19813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BBC1EC48-B292-408E-89D5-293BD66ACB69}"/>
              </a:ext>
            </a:extLst>
          </p:cNvPr>
          <p:cNvGrpSpPr/>
          <p:nvPr/>
        </p:nvGrpSpPr>
        <p:grpSpPr>
          <a:xfrm>
            <a:off x="2827533" y="4479864"/>
            <a:ext cx="4947748" cy="2231243"/>
            <a:chOff x="2827533" y="4479864"/>
            <a:chExt cx="4947748" cy="2231243"/>
          </a:xfrm>
        </p:grpSpPr>
        <p:pic>
          <p:nvPicPr>
            <p:cNvPr id="1044" name="Picture 20" descr="Image result for images arizona sweet tea transparent">
              <a:extLst>
                <a:ext uri="{FF2B5EF4-FFF2-40B4-BE49-F238E27FC236}">
                  <a16:creationId xmlns:a16="http://schemas.microsoft.com/office/drawing/2014/main" id="{77942BE2-6B52-482D-86D2-4342B29A565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27533" y="482441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images cranberry juice transparent">
              <a:extLst>
                <a:ext uri="{FF2B5EF4-FFF2-40B4-BE49-F238E27FC236}">
                  <a16:creationId xmlns:a16="http://schemas.microsoft.com/office/drawing/2014/main" id="{78FF0B67-9EEA-476F-BE42-89D4D89DF6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78545" y="4479864"/>
              <a:ext cx="1163965" cy="223124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images apple juice transparent">
              <a:extLst>
                <a:ext uri="{FF2B5EF4-FFF2-40B4-BE49-F238E27FC236}">
                  <a16:creationId xmlns:a16="http://schemas.microsoft.com/office/drawing/2014/main" id="{1337D450-1B71-4928-BB2A-4D1A4A687C9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25034" y="4616628"/>
              <a:ext cx="2029267" cy="202926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images orange juice transparent">
              <a:extLst>
                <a:ext uri="{FF2B5EF4-FFF2-40B4-BE49-F238E27FC236}">
                  <a16:creationId xmlns:a16="http://schemas.microsoft.com/office/drawing/2014/main" id="{493BFA9C-107D-404B-8E2F-509436B3CFB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00076" y="4547758"/>
              <a:ext cx="900488" cy="2098137"/>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images grape juice transparent">
              <a:extLst>
                <a:ext uri="{FF2B5EF4-FFF2-40B4-BE49-F238E27FC236}">
                  <a16:creationId xmlns:a16="http://schemas.microsoft.com/office/drawing/2014/main" id="{12534AC4-FF05-40E2-8CF1-585112D700C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77825" y="4616628"/>
              <a:ext cx="897456" cy="20710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5DF7C0C8-99DB-4F23-86E4-1DFCA752CC3F}"/>
              </a:ext>
            </a:extLst>
          </p:cNvPr>
          <p:cNvGrpSpPr/>
          <p:nvPr/>
        </p:nvGrpSpPr>
        <p:grpSpPr>
          <a:xfrm>
            <a:off x="8999971" y="4322816"/>
            <a:ext cx="2259510" cy="2165192"/>
            <a:chOff x="8999971" y="4322816"/>
            <a:chExt cx="2259510" cy="2165192"/>
          </a:xfrm>
        </p:grpSpPr>
        <p:pic>
          <p:nvPicPr>
            <p:cNvPr id="1058" name="Picture 34" descr="Image result for images distilled water transparent">
              <a:extLst>
                <a:ext uri="{FF2B5EF4-FFF2-40B4-BE49-F238E27FC236}">
                  <a16:creationId xmlns:a16="http://schemas.microsoft.com/office/drawing/2014/main" id="{20986E92-D219-4D32-80C6-249F1FC80A4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99971" y="4322816"/>
              <a:ext cx="2165192" cy="2165192"/>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images mineral water transparent">
              <a:extLst>
                <a:ext uri="{FF2B5EF4-FFF2-40B4-BE49-F238E27FC236}">
                  <a16:creationId xmlns:a16="http://schemas.microsoft.com/office/drawing/2014/main" id="{7BFA0656-964C-45D5-B8C1-71D8F27F5A48}"/>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3000" r="35067"/>
            <a:stretch/>
          </p:blipFill>
          <p:spPr bwMode="auto">
            <a:xfrm>
              <a:off x="10607830" y="4385048"/>
              <a:ext cx="651651" cy="204072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itle 9">
            <a:extLst>
              <a:ext uri="{FF2B5EF4-FFF2-40B4-BE49-F238E27FC236}">
                <a16:creationId xmlns:a16="http://schemas.microsoft.com/office/drawing/2014/main" id="{80ECB6EA-28C2-4953-ADAA-2DF8130BD30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9623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D359-CBA8-45EC-9D9F-F1ABDD62F803}"/>
              </a:ext>
            </a:extLst>
          </p:cNvPr>
          <p:cNvSpPr>
            <a:spLocks noGrp="1"/>
          </p:cNvSpPr>
          <p:nvPr>
            <p:ph type="title"/>
          </p:nvPr>
        </p:nvSpPr>
        <p:spPr/>
        <p:txBody>
          <a:bodyPr/>
          <a:lstStyle/>
          <a:p>
            <a:r>
              <a:rPr lang="en-US" dirty="0"/>
              <a:t>Baseline: Vector Network Analyzer</a:t>
            </a:r>
          </a:p>
        </p:txBody>
      </p:sp>
      <p:sp>
        <p:nvSpPr>
          <p:cNvPr id="3" name="Content Placeholder 2">
            <a:extLst>
              <a:ext uri="{FF2B5EF4-FFF2-40B4-BE49-F238E27FC236}">
                <a16:creationId xmlns:a16="http://schemas.microsoft.com/office/drawing/2014/main" id="{3B6ED2EA-88A7-42FD-8BE2-1ADF38A938C6}"/>
              </a:ext>
            </a:extLst>
          </p:cNvPr>
          <p:cNvSpPr>
            <a:spLocks noGrp="1"/>
          </p:cNvSpPr>
          <p:nvPr>
            <p:ph idx="1"/>
          </p:nvPr>
        </p:nvSpPr>
        <p:spPr>
          <a:xfrm>
            <a:off x="6807200" y="1825625"/>
            <a:ext cx="4546600" cy="4351338"/>
          </a:xfrm>
        </p:spPr>
        <p:txBody>
          <a:bodyPr>
            <a:normAutofit/>
          </a:bodyPr>
          <a:lstStyle/>
          <a:p>
            <a:r>
              <a:rPr lang="en-US" dirty="0"/>
              <a:t>VNA + Dielectric Probe method for creating a baseline</a:t>
            </a:r>
          </a:p>
          <a:p>
            <a:endParaRPr lang="en-US" dirty="0"/>
          </a:p>
          <a:p>
            <a:r>
              <a:rPr lang="en-US" dirty="0"/>
              <a:t>Measures the liquid’s complex permittivity</a:t>
            </a:r>
          </a:p>
          <a:p>
            <a:endParaRPr lang="en-US" dirty="0"/>
          </a:p>
          <a:p>
            <a:r>
              <a:rPr lang="en-US" dirty="0"/>
              <a:t>Published error is 5%</a:t>
            </a:r>
          </a:p>
          <a:p>
            <a:endParaRPr lang="en-US" dirty="0"/>
          </a:p>
          <a:p>
            <a:endParaRPr lang="en-US" dirty="0"/>
          </a:p>
        </p:txBody>
      </p:sp>
      <p:sp>
        <p:nvSpPr>
          <p:cNvPr id="4" name="Slide Number Placeholder 3">
            <a:extLst>
              <a:ext uri="{FF2B5EF4-FFF2-40B4-BE49-F238E27FC236}">
                <a16:creationId xmlns:a16="http://schemas.microsoft.com/office/drawing/2014/main" id="{B39249C6-9829-4403-B72D-B429B21B4016}"/>
              </a:ext>
            </a:extLst>
          </p:cNvPr>
          <p:cNvSpPr>
            <a:spLocks noGrp="1"/>
          </p:cNvSpPr>
          <p:nvPr>
            <p:ph type="sldNum" sz="quarter" idx="12"/>
          </p:nvPr>
        </p:nvSpPr>
        <p:spPr/>
        <p:txBody>
          <a:bodyPr/>
          <a:lstStyle/>
          <a:p>
            <a:fld id="{2613B20D-9B73-4C13-A358-2357A5C96DDA}" type="slidenum">
              <a:rPr lang="en-US" smtClean="0"/>
              <a:t>50</a:t>
            </a:fld>
            <a:endParaRPr lang="en-US" dirty="0"/>
          </a:p>
        </p:txBody>
      </p:sp>
      <p:pic>
        <p:nvPicPr>
          <p:cNvPr id="6" name="Picture 5">
            <a:extLst>
              <a:ext uri="{FF2B5EF4-FFF2-40B4-BE49-F238E27FC236}">
                <a16:creationId xmlns:a16="http://schemas.microsoft.com/office/drawing/2014/main" id="{E8EDD2EF-28EC-4473-9E68-D94B02C0835E}"/>
              </a:ext>
            </a:extLst>
          </p:cNvPr>
          <p:cNvPicPr>
            <a:picLocks noChangeAspect="1"/>
          </p:cNvPicPr>
          <p:nvPr/>
        </p:nvPicPr>
        <p:blipFill>
          <a:blip r:embed="rId3"/>
          <a:stretch>
            <a:fillRect/>
          </a:stretch>
        </p:blipFill>
        <p:spPr>
          <a:xfrm>
            <a:off x="655992" y="1288732"/>
            <a:ext cx="5554980" cy="5250180"/>
          </a:xfrm>
          <a:prstGeom prst="rect">
            <a:avLst/>
          </a:prstGeom>
        </p:spPr>
      </p:pic>
    </p:spTree>
    <p:extLst>
      <p:ext uri="{BB962C8B-B14F-4D97-AF65-F5344CB8AC3E}">
        <p14:creationId xmlns:p14="http://schemas.microsoft.com/office/powerpoint/2010/main" val="408875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70E3-6B66-4797-A4B9-D337BD9022FE}"/>
              </a:ext>
            </a:extLst>
          </p:cNvPr>
          <p:cNvSpPr>
            <a:spLocks noGrp="1"/>
          </p:cNvSpPr>
          <p:nvPr>
            <p:ph type="title"/>
          </p:nvPr>
        </p:nvSpPr>
        <p:spPr/>
        <p:txBody>
          <a:bodyPr/>
          <a:lstStyle/>
          <a:p>
            <a:r>
              <a:rPr lang="en-US" dirty="0"/>
              <a:t>Results – Permittivity</a:t>
            </a:r>
          </a:p>
        </p:txBody>
      </p:sp>
      <p:sp>
        <p:nvSpPr>
          <p:cNvPr id="3" name="Slide Number Placeholder 2">
            <a:extLst>
              <a:ext uri="{FF2B5EF4-FFF2-40B4-BE49-F238E27FC236}">
                <a16:creationId xmlns:a16="http://schemas.microsoft.com/office/drawing/2014/main" id="{A05FDC16-20C4-429E-913C-7E09CF26FF90}"/>
              </a:ext>
            </a:extLst>
          </p:cNvPr>
          <p:cNvSpPr>
            <a:spLocks noGrp="1"/>
          </p:cNvSpPr>
          <p:nvPr>
            <p:ph type="sldNum" sz="quarter" idx="12"/>
          </p:nvPr>
        </p:nvSpPr>
        <p:spPr/>
        <p:txBody>
          <a:bodyPr/>
          <a:lstStyle/>
          <a:p>
            <a:fld id="{2613B20D-9B73-4C13-A358-2357A5C96DDA}" type="slidenum">
              <a:rPr lang="en-US" smtClean="0"/>
              <a:t>51</a:t>
            </a:fld>
            <a:endParaRPr lang="en-US" dirty="0"/>
          </a:p>
        </p:txBody>
      </p:sp>
      <p:grpSp>
        <p:nvGrpSpPr>
          <p:cNvPr id="20" name="Group 19">
            <a:extLst>
              <a:ext uri="{FF2B5EF4-FFF2-40B4-BE49-F238E27FC236}">
                <a16:creationId xmlns:a16="http://schemas.microsoft.com/office/drawing/2014/main" id="{A8F041B9-4CB7-489B-AD09-6867C77A6334}"/>
              </a:ext>
            </a:extLst>
          </p:cNvPr>
          <p:cNvGrpSpPr/>
          <p:nvPr/>
        </p:nvGrpSpPr>
        <p:grpSpPr>
          <a:xfrm>
            <a:off x="674243" y="1103463"/>
            <a:ext cx="5615352" cy="3238107"/>
            <a:chOff x="6016970" y="1154784"/>
            <a:chExt cx="5615352" cy="3238107"/>
          </a:xfrm>
        </p:grpSpPr>
        <p:pic>
          <p:nvPicPr>
            <p:cNvPr id="4" name="Picture 3">
              <a:extLst>
                <a:ext uri="{FF2B5EF4-FFF2-40B4-BE49-F238E27FC236}">
                  <a16:creationId xmlns:a16="http://schemas.microsoft.com/office/drawing/2014/main" id="{22F5EB77-98AD-4BEC-9CD5-5FDAC53558A3}"/>
                </a:ext>
              </a:extLst>
            </p:cNvPr>
            <p:cNvPicPr>
              <a:picLocks noChangeAspect="1"/>
            </p:cNvPicPr>
            <p:nvPr/>
          </p:nvPicPr>
          <p:blipFill>
            <a:blip r:embed="rId3"/>
            <a:stretch>
              <a:fillRect/>
            </a:stretch>
          </p:blipFill>
          <p:spPr>
            <a:xfrm>
              <a:off x="6016970" y="1154784"/>
              <a:ext cx="5615352" cy="3238107"/>
            </a:xfrm>
            <a:prstGeom prst="rect">
              <a:avLst/>
            </a:prstGeom>
          </p:spPr>
        </p:pic>
        <p:cxnSp>
          <p:nvCxnSpPr>
            <p:cNvPr id="7" name="Straight Connector 6">
              <a:extLst>
                <a:ext uri="{FF2B5EF4-FFF2-40B4-BE49-F238E27FC236}">
                  <a16:creationId xmlns:a16="http://schemas.microsoft.com/office/drawing/2014/main" id="{21CCF8B9-A6E8-4F9C-9376-D4ED4125685E}"/>
                </a:ext>
              </a:extLst>
            </p:cNvPr>
            <p:cNvCxnSpPr/>
            <p:nvPr/>
          </p:nvCxnSpPr>
          <p:spPr>
            <a:xfrm>
              <a:off x="6662057" y="2959239"/>
              <a:ext cx="4788040"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3885C2F-069B-48B6-9D30-5E7DBD82F0AC}"/>
              </a:ext>
            </a:extLst>
          </p:cNvPr>
          <p:cNvGrpSpPr/>
          <p:nvPr/>
        </p:nvGrpSpPr>
        <p:grpSpPr>
          <a:xfrm>
            <a:off x="6289595" y="3429000"/>
            <a:ext cx="5391955" cy="3044501"/>
            <a:chOff x="6576059" y="3429000"/>
            <a:chExt cx="5391955" cy="3044501"/>
          </a:xfrm>
        </p:grpSpPr>
        <p:pic>
          <p:nvPicPr>
            <p:cNvPr id="5" name="Picture 4">
              <a:extLst>
                <a:ext uri="{FF2B5EF4-FFF2-40B4-BE49-F238E27FC236}">
                  <a16:creationId xmlns:a16="http://schemas.microsoft.com/office/drawing/2014/main" id="{10C087E8-5274-475D-B20B-73A47049F592}"/>
                </a:ext>
              </a:extLst>
            </p:cNvPr>
            <p:cNvPicPr>
              <a:picLocks noChangeAspect="1"/>
            </p:cNvPicPr>
            <p:nvPr/>
          </p:nvPicPr>
          <p:blipFill rotWithShape="1">
            <a:blip r:embed="rId4"/>
            <a:srcRect l="5044"/>
            <a:stretch/>
          </p:blipFill>
          <p:spPr>
            <a:xfrm>
              <a:off x="6576059" y="3429000"/>
              <a:ext cx="5391955" cy="3044501"/>
            </a:xfrm>
            <a:prstGeom prst="rect">
              <a:avLst/>
            </a:prstGeom>
          </p:spPr>
        </p:pic>
        <p:cxnSp>
          <p:nvCxnSpPr>
            <p:cNvPr id="8" name="Straight Connector 7">
              <a:extLst>
                <a:ext uri="{FF2B5EF4-FFF2-40B4-BE49-F238E27FC236}">
                  <a16:creationId xmlns:a16="http://schemas.microsoft.com/office/drawing/2014/main" id="{451B281E-823F-4D4E-8284-0BB1401D119F}"/>
                </a:ext>
              </a:extLst>
            </p:cNvPr>
            <p:cNvCxnSpPr/>
            <p:nvPr/>
          </p:nvCxnSpPr>
          <p:spPr>
            <a:xfrm>
              <a:off x="7007668" y="5116481"/>
              <a:ext cx="4788040"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8C27A4-C0F3-45EC-B2F5-1DE733A29BDB}"/>
                  </a:ext>
                </a:extLst>
              </p:cNvPr>
              <p:cNvSpPr txBox="1"/>
              <p:nvPr/>
            </p:nvSpPr>
            <p:spPr>
              <a:xfrm>
                <a:off x="6609217" y="2071981"/>
                <a:ext cx="4752711" cy="461665"/>
              </a:xfrm>
              <a:prstGeom prst="rect">
                <a:avLst/>
              </a:prstGeom>
              <a:noFill/>
            </p:spPr>
            <p:txBody>
              <a:bodyPr wrap="none" rtlCol="0">
                <a:spAutoFit/>
              </a:bodyPr>
              <a:lstStyle/>
              <a:p>
                <a:r>
                  <a:rPr lang="en-US" sz="2400" dirty="0"/>
                  <a:t>Median Error in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𝜖</m:t>
                        </m:r>
                      </m:e>
                      <m:sup>
                        <m:r>
                          <a:rPr lang="en-US" sz="2400" i="1">
                            <a:latin typeface="Cambria Math" panose="02040503050406030204" pitchFamily="18" charset="0"/>
                            <a:ea typeface="Cambria Math" panose="02040503050406030204" pitchFamily="18" charset="0"/>
                          </a:rPr>
                          <m:t>′</m:t>
                        </m:r>
                      </m:sup>
                    </m:sSup>
                  </m:oMath>
                </a14:m>
                <a:r>
                  <a:rPr lang="en-US" sz="2400" dirty="0"/>
                  <a:t> is under 9% </a:t>
                </a:r>
              </a:p>
            </p:txBody>
          </p:sp>
        </mc:Choice>
        <mc:Fallback xmlns="">
          <p:sp>
            <p:nvSpPr>
              <p:cNvPr id="22" name="TextBox 21">
                <a:extLst>
                  <a:ext uri="{FF2B5EF4-FFF2-40B4-BE49-F238E27FC236}">
                    <a16:creationId xmlns:a16="http://schemas.microsoft.com/office/drawing/2014/main" id="{1D8C27A4-C0F3-45EC-B2F5-1DE733A29BDB}"/>
                  </a:ext>
                </a:extLst>
              </p:cNvPr>
              <p:cNvSpPr txBox="1">
                <a:spLocks noRot="1" noChangeAspect="1" noMove="1" noResize="1" noEditPoints="1" noAdjustHandles="1" noChangeArrowheads="1" noChangeShapeType="1" noTextEdit="1"/>
              </p:cNvSpPr>
              <p:nvPr/>
            </p:nvSpPr>
            <p:spPr>
              <a:xfrm>
                <a:off x="6609217" y="2071981"/>
                <a:ext cx="4752711" cy="461665"/>
              </a:xfrm>
              <a:prstGeom prst="rect">
                <a:avLst/>
              </a:prstGeom>
              <a:blipFill>
                <a:blip r:embed="rId5"/>
                <a:stretch>
                  <a:fillRect l="-1923" t="-9211" r="-1026"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90A2175-FB0E-4CBC-A89E-B41B131D034E}"/>
                  </a:ext>
                </a:extLst>
              </p:cNvPr>
              <p:cNvSpPr txBox="1"/>
              <p:nvPr/>
            </p:nvSpPr>
            <p:spPr>
              <a:xfrm>
                <a:off x="741817" y="4962866"/>
                <a:ext cx="5020413" cy="461665"/>
              </a:xfrm>
              <a:prstGeom prst="rect">
                <a:avLst/>
              </a:prstGeom>
              <a:noFill/>
            </p:spPr>
            <p:txBody>
              <a:bodyPr wrap="none" rtlCol="0">
                <a:spAutoFit/>
              </a:bodyPr>
              <a:lstStyle/>
              <a:p>
                <a:r>
                  <a:rPr lang="en-US" sz="2400" dirty="0"/>
                  <a:t>Median Error in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𝜖</m:t>
                        </m:r>
                      </m:e>
                      <m:sup>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up>
                    </m:sSup>
                  </m:oMath>
                </a14:m>
                <a:r>
                  <a:rPr lang="en-US" sz="2400" dirty="0"/>
                  <a:t> is under 12% </a:t>
                </a:r>
              </a:p>
            </p:txBody>
          </p:sp>
        </mc:Choice>
        <mc:Fallback xmlns="">
          <p:sp>
            <p:nvSpPr>
              <p:cNvPr id="23" name="TextBox 22">
                <a:extLst>
                  <a:ext uri="{FF2B5EF4-FFF2-40B4-BE49-F238E27FC236}">
                    <a16:creationId xmlns:a16="http://schemas.microsoft.com/office/drawing/2014/main" id="{490A2175-FB0E-4CBC-A89E-B41B131D034E}"/>
                  </a:ext>
                </a:extLst>
              </p:cNvPr>
              <p:cNvSpPr txBox="1">
                <a:spLocks noRot="1" noChangeAspect="1" noMove="1" noResize="1" noEditPoints="1" noAdjustHandles="1" noChangeArrowheads="1" noChangeShapeType="1" noTextEdit="1"/>
              </p:cNvSpPr>
              <p:nvPr/>
            </p:nvSpPr>
            <p:spPr>
              <a:xfrm>
                <a:off x="741817" y="4962866"/>
                <a:ext cx="5020413" cy="461665"/>
              </a:xfrm>
              <a:prstGeom prst="rect">
                <a:avLst/>
              </a:prstGeom>
              <a:blipFill>
                <a:blip r:embed="rId6"/>
                <a:stretch>
                  <a:fillRect l="-1944" t="-9211" r="-851" b="-30263"/>
                </a:stretch>
              </a:blipFill>
            </p:spPr>
            <p:txBody>
              <a:bodyPr/>
              <a:lstStyle/>
              <a:p>
                <a:r>
                  <a:rPr lang="en-US">
                    <a:noFill/>
                  </a:rPr>
                  <a:t> </a:t>
                </a:r>
              </a:p>
            </p:txBody>
          </p:sp>
        </mc:Fallback>
      </mc:AlternateContent>
    </p:spTree>
    <p:extLst>
      <p:ext uri="{BB962C8B-B14F-4D97-AF65-F5344CB8AC3E}">
        <p14:creationId xmlns:p14="http://schemas.microsoft.com/office/powerpoint/2010/main" val="4127424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12ED-BFB4-44B1-9321-1BF4200D4742}"/>
              </a:ext>
            </a:extLst>
          </p:cNvPr>
          <p:cNvSpPr>
            <a:spLocks noGrp="1"/>
          </p:cNvSpPr>
          <p:nvPr>
            <p:ph type="title"/>
          </p:nvPr>
        </p:nvSpPr>
        <p:spPr/>
        <p:txBody>
          <a:bodyPr/>
          <a:lstStyle/>
          <a:p>
            <a:r>
              <a:rPr lang="en-US" dirty="0"/>
              <a:t>Results – Identification </a:t>
            </a:r>
          </a:p>
        </p:txBody>
      </p:sp>
      <p:sp>
        <p:nvSpPr>
          <p:cNvPr id="3" name="Slide Number Placeholder 2">
            <a:extLst>
              <a:ext uri="{FF2B5EF4-FFF2-40B4-BE49-F238E27FC236}">
                <a16:creationId xmlns:a16="http://schemas.microsoft.com/office/drawing/2014/main" id="{F46F7CF0-853C-4ED7-A350-CCDD41B964DA}"/>
              </a:ext>
            </a:extLst>
          </p:cNvPr>
          <p:cNvSpPr>
            <a:spLocks noGrp="1"/>
          </p:cNvSpPr>
          <p:nvPr>
            <p:ph type="sldNum" sz="quarter" idx="12"/>
          </p:nvPr>
        </p:nvSpPr>
        <p:spPr/>
        <p:txBody>
          <a:bodyPr/>
          <a:lstStyle/>
          <a:p>
            <a:fld id="{2613B20D-9B73-4C13-A358-2357A5C96DDA}" type="slidenum">
              <a:rPr lang="en-US" smtClean="0"/>
              <a:t>52</a:t>
            </a:fld>
            <a:endParaRPr lang="en-US" dirty="0"/>
          </a:p>
        </p:txBody>
      </p:sp>
      <p:pic>
        <p:nvPicPr>
          <p:cNvPr id="4" name="Picture 3">
            <a:extLst>
              <a:ext uri="{FF2B5EF4-FFF2-40B4-BE49-F238E27FC236}">
                <a16:creationId xmlns:a16="http://schemas.microsoft.com/office/drawing/2014/main" id="{C039567B-AEC6-458B-AD7E-5EFC74439C0C}"/>
              </a:ext>
            </a:extLst>
          </p:cNvPr>
          <p:cNvPicPr>
            <a:picLocks noChangeAspect="1"/>
          </p:cNvPicPr>
          <p:nvPr/>
        </p:nvPicPr>
        <p:blipFill>
          <a:blip r:embed="rId3"/>
          <a:stretch>
            <a:fillRect/>
          </a:stretch>
        </p:blipFill>
        <p:spPr>
          <a:xfrm>
            <a:off x="976424" y="1179047"/>
            <a:ext cx="9906821" cy="5460344"/>
          </a:xfrm>
          <a:prstGeom prst="rect">
            <a:avLst/>
          </a:prstGeom>
        </p:spPr>
      </p:pic>
      <p:sp>
        <p:nvSpPr>
          <p:cNvPr id="5" name="Rectangle 4">
            <a:extLst>
              <a:ext uri="{FF2B5EF4-FFF2-40B4-BE49-F238E27FC236}">
                <a16:creationId xmlns:a16="http://schemas.microsoft.com/office/drawing/2014/main" id="{7B1364BA-1829-46F9-97DA-72649E09C92E}"/>
              </a:ext>
            </a:extLst>
          </p:cNvPr>
          <p:cNvSpPr/>
          <p:nvPr/>
        </p:nvSpPr>
        <p:spPr>
          <a:xfrm>
            <a:off x="838200" y="5119077"/>
            <a:ext cx="10045045" cy="1520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12" descr="Image result for images motor oil transparent">
            <a:extLst>
              <a:ext uri="{FF2B5EF4-FFF2-40B4-BE49-F238E27FC236}">
                <a16:creationId xmlns:a16="http://schemas.microsoft.com/office/drawing/2014/main" id="{CC7BDEA6-45FA-4560-B1AE-8BB2A0CD8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4904" y="5119077"/>
            <a:ext cx="382763" cy="801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images olive oil transparent">
            <a:extLst>
              <a:ext uri="{FF2B5EF4-FFF2-40B4-BE49-F238E27FC236}">
                <a16:creationId xmlns:a16="http://schemas.microsoft.com/office/drawing/2014/main" id="{883EC6A2-24E6-4E32-8DDF-C4EBBD9139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7023" y="5119077"/>
            <a:ext cx="756314" cy="7563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images peanut oil transparent">
            <a:extLst>
              <a:ext uri="{FF2B5EF4-FFF2-40B4-BE49-F238E27FC236}">
                <a16:creationId xmlns:a16="http://schemas.microsoft.com/office/drawing/2014/main" id="{0705C901-C508-4425-871F-04A802E70B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5918" y="5183938"/>
            <a:ext cx="394128" cy="69145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8" descr="Related image">
            <a:extLst>
              <a:ext uri="{FF2B5EF4-FFF2-40B4-BE49-F238E27FC236}">
                <a16:creationId xmlns:a16="http://schemas.microsoft.com/office/drawing/2014/main" id="{5EF92CF4-1B0C-4DC2-9A92-BE6272A607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4990" y="5108892"/>
            <a:ext cx="766499" cy="7664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0" descr="Image result for images cvs ethanol bottle">
            <a:extLst>
              <a:ext uri="{FF2B5EF4-FFF2-40B4-BE49-F238E27FC236}">
                <a16:creationId xmlns:a16="http://schemas.microsoft.com/office/drawing/2014/main" id="{85CDF482-4B25-4334-B252-0F6CDFD47E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5127" t="12270" r="36436" b="10848"/>
          <a:stretch/>
        </p:blipFill>
        <p:spPr bwMode="auto">
          <a:xfrm>
            <a:off x="8619821" y="5078574"/>
            <a:ext cx="311269" cy="84154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Image result for images milk fatfree transparent">
            <a:extLst>
              <a:ext uri="{FF2B5EF4-FFF2-40B4-BE49-F238E27FC236}">
                <a16:creationId xmlns:a16="http://schemas.microsoft.com/office/drawing/2014/main" id="{20F18D32-EFAA-4225-845D-472BE8A2E0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9814" y="5131878"/>
            <a:ext cx="605049" cy="8350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Image result for images milk 2% transparent">
            <a:extLst>
              <a:ext uri="{FF2B5EF4-FFF2-40B4-BE49-F238E27FC236}">
                <a16:creationId xmlns:a16="http://schemas.microsoft.com/office/drawing/2014/main" id="{A89F50D3-0E89-4A00-989B-1539FDDEFF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7294" y="5108892"/>
            <a:ext cx="605050" cy="8350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images milk whole transparent">
            <a:extLst>
              <a:ext uri="{FF2B5EF4-FFF2-40B4-BE49-F238E27FC236}">
                <a16:creationId xmlns:a16="http://schemas.microsoft.com/office/drawing/2014/main" id="{C5152AC4-A37E-4928-9F67-FA6BC449B1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4774" y="5121691"/>
            <a:ext cx="605050" cy="83508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6" descr="Image result for images mineral water transparent">
            <a:extLst>
              <a:ext uri="{FF2B5EF4-FFF2-40B4-BE49-F238E27FC236}">
                <a16:creationId xmlns:a16="http://schemas.microsoft.com/office/drawing/2014/main" id="{BA8EB32D-BDE4-4883-ADD5-206ECD43E1C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3000" r="35067"/>
          <a:stretch/>
        </p:blipFill>
        <p:spPr bwMode="auto">
          <a:xfrm>
            <a:off x="2487553" y="5057485"/>
            <a:ext cx="275458" cy="8626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Image result for images orange juice transparent">
            <a:extLst>
              <a:ext uri="{FF2B5EF4-FFF2-40B4-BE49-F238E27FC236}">
                <a16:creationId xmlns:a16="http://schemas.microsoft.com/office/drawing/2014/main" id="{94F40D2C-8E19-4E71-BCE4-D9330B51B2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0447" y="5097255"/>
            <a:ext cx="368394" cy="85835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Image result for images apple juice transparent">
            <a:extLst>
              <a:ext uri="{FF2B5EF4-FFF2-40B4-BE49-F238E27FC236}">
                <a16:creationId xmlns:a16="http://schemas.microsoft.com/office/drawing/2014/main" id="{A4109CCC-6F0D-4840-A702-0DBF8CCBEFE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1595" y="5160914"/>
            <a:ext cx="835741" cy="83574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2" descr="Image result for images grape juice transparent">
            <a:extLst>
              <a:ext uri="{FF2B5EF4-FFF2-40B4-BE49-F238E27FC236}">
                <a16:creationId xmlns:a16="http://schemas.microsoft.com/office/drawing/2014/main" id="{262CE525-5C36-406D-B855-35406CCA185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3357815" y="5123745"/>
            <a:ext cx="377013" cy="8700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D134193B-3982-4002-B863-C7238FC15C1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02697" y="5183938"/>
            <a:ext cx="542496" cy="908301"/>
          </a:xfrm>
          <a:prstGeom prst="rect">
            <a:avLst/>
          </a:prstGeom>
        </p:spPr>
      </p:pic>
      <p:pic>
        <p:nvPicPr>
          <p:cNvPr id="36" name="Picture 35">
            <a:extLst>
              <a:ext uri="{FF2B5EF4-FFF2-40B4-BE49-F238E27FC236}">
                <a16:creationId xmlns:a16="http://schemas.microsoft.com/office/drawing/2014/main" id="{3559F22A-CFCB-4D93-BEBE-8BF7C47439A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54856" y="5141068"/>
            <a:ext cx="908301" cy="908301"/>
          </a:xfrm>
          <a:prstGeom prst="rect">
            <a:avLst/>
          </a:prstGeom>
        </p:spPr>
      </p:pic>
      <p:pic>
        <p:nvPicPr>
          <p:cNvPr id="37" name="Picture 36">
            <a:extLst>
              <a:ext uri="{FF2B5EF4-FFF2-40B4-BE49-F238E27FC236}">
                <a16:creationId xmlns:a16="http://schemas.microsoft.com/office/drawing/2014/main" id="{2A8D6004-5A78-40C8-863A-8B65C40B15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46860" y="5150336"/>
            <a:ext cx="226896" cy="819267"/>
          </a:xfrm>
          <a:prstGeom prst="rect">
            <a:avLst/>
          </a:prstGeom>
        </p:spPr>
      </p:pic>
      <p:pic>
        <p:nvPicPr>
          <p:cNvPr id="38" name="Picture 37">
            <a:extLst>
              <a:ext uri="{FF2B5EF4-FFF2-40B4-BE49-F238E27FC236}">
                <a16:creationId xmlns:a16="http://schemas.microsoft.com/office/drawing/2014/main" id="{19E3D891-2519-40AE-85BB-59E85A9AFBC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3352" y="5108892"/>
            <a:ext cx="971502" cy="971502"/>
          </a:xfrm>
          <a:prstGeom prst="rect">
            <a:avLst/>
          </a:prstGeom>
        </p:spPr>
      </p:pic>
      <p:pic>
        <p:nvPicPr>
          <p:cNvPr id="39" name="Picture 22" descr="Image result for images cranberry juice transparent">
            <a:extLst>
              <a:ext uri="{FF2B5EF4-FFF2-40B4-BE49-F238E27FC236}">
                <a16:creationId xmlns:a16="http://schemas.microsoft.com/office/drawing/2014/main" id="{6BDDF2CE-F02E-422B-B93D-E079F666D65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93808" y="5097255"/>
            <a:ext cx="506801" cy="97150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A9681C55-FB95-4CA1-832D-308427818518}"/>
              </a:ext>
            </a:extLst>
          </p:cNvPr>
          <p:cNvSpPr txBox="1"/>
          <p:nvPr/>
        </p:nvSpPr>
        <p:spPr>
          <a:xfrm rot="18161534">
            <a:off x="4572582" y="5409976"/>
            <a:ext cx="1066318" cy="369332"/>
          </a:xfrm>
          <a:prstGeom prst="rect">
            <a:avLst/>
          </a:prstGeom>
          <a:noFill/>
        </p:spPr>
        <p:txBody>
          <a:bodyPr wrap="none" rtlCol="0">
            <a:spAutoFit/>
          </a:bodyPr>
          <a:lstStyle/>
          <a:p>
            <a:r>
              <a:rPr lang="en-US" dirty="0"/>
              <a:t>Glucose</a:t>
            </a:r>
          </a:p>
        </p:txBody>
      </p:sp>
    </p:spTree>
    <p:extLst>
      <p:ext uri="{BB962C8B-B14F-4D97-AF65-F5344CB8AC3E}">
        <p14:creationId xmlns:p14="http://schemas.microsoft.com/office/powerpoint/2010/main" val="3556335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reating mixtures">
            <a:extLst>
              <a:ext uri="{FF2B5EF4-FFF2-40B4-BE49-F238E27FC236}">
                <a16:creationId xmlns:a16="http://schemas.microsoft.com/office/drawing/2014/main" id="{C9EAA558-89FD-402A-808F-24CEEF0F9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13" y="2269499"/>
            <a:ext cx="4576885" cy="305125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81B42F-5F48-4FBC-B964-DE72BA0A6491}"/>
              </a:ext>
            </a:extLst>
          </p:cNvPr>
          <p:cNvSpPr>
            <a:spLocks noGrp="1"/>
          </p:cNvSpPr>
          <p:nvPr>
            <p:ph type="title"/>
          </p:nvPr>
        </p:nvSpPr>
        <p:spPr/>
        <p:txBody>
          <a:bodyPr/>
          <a:lstStyle/>
          <a:p>
            <a:r>
              <a:rPr lang="en-US" dirty="0"/>
              <a:t>Limitations and Future work</a:t>
            </a:r>
          </a:p>
        </p:txBody>
      </p:sp>
      <p:sp>
        <p:nvSpPr>
          <p:cNvPr id="4" name="Slide Number Placeholder 3">
            <a:extLst>
              <a:ext uri="{FF2B5EF4-FFF2-40B4-BE49-F238E27FC236}">
                <a16:creationId xmlns:a16="http://schemas.microsoft.com/office/drawing/2014/main" id="{293E45D7-DDA0-489B-A7AE-4EBA238E0236}"/>
              </a:ext>
            </a:extLst>
          </p:cNvPr>
          <p:cNvSpPr>
            <a:spLocks noGrp="1"/>
          </p:cNvSpPr>
          <p:nvPr>
            <p:ph type="sldNum" sz="quarter" idx="12"/>
          </p:nvPr>
        </p:nvSpPr>
        <p:spPr/>
        <p:txBody>
          <a:bodyPr/>
          <a:lstStyle/>
          <a:p>
            <a:fld id="{2613B20D-9B73-4C13-A358-2357A5C96DDA}" type="slidenum">
              <a:rPr lang="en-US" smtClean="0"/>
              <a:t>53</a:t>
            </a:fld>
            <a:endParaRPr lang="en-US" dirty="0"/>
          </a:p>
        </p:txBody>
      </p:sp>
      <p:pic>
        <p:nvPicPr>
          <p:cNvPr id="1028" name="Picture 4" descr="Image result for weird shaped container">
            <a:extLst>
              <a:ext uri="{FF2B5EF4-FFF2-40B4-BE49-F238E27FC236}">
                <a16:creationId xmlns:a16="http://schemas.microsoft.com/office/drawing/2014/main" id="{D0E9CEDB-B7E2-41CC-9991-94DD02D34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8056" y="2269499"/>
            <a:ext cx="4091801" cy="305125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C01F460-9BDC-4FF7-A4F4-1DD8DAEEA7C1}"/>
              </a:ext>
            </a:extLst>
          </p:cNvPr>
          <p:cNvSpPr txBox="1"/>
          <p:nvPr/>
        </p:nvSpPr>
        <p:spPr>
          <a:xfrm>
            <a:off x="2035941" y="1803276"/>
            <a:ext cx="3900427" cy="461665"/>
          </a:xfrm>
          <a:prstGeom prst="rect">
            <a:avLst/>
          </a:prstGeom>
          <a:noFill/>
        </p:spPr>
        <p:txBody>
          <a:bodyPr wrap="none" rtlCol="0">
            <a:spAutoFit/>
          </a:bodyPr>
          <a:lstStyle/>
          <a:p>
            <a:r>
              <a:rPr lang="en-US" sz="2400" dirty="0"/>
              <a:t>Composition of Mixtures</a:t>
            </a:r>
          </a:p>
        </p:txBody>
      </p:sp>
      <p:sp>
        <p:nvSpPr>
          <p:cNvPr id="12" name="TextBox 11">
            <a:extLst>
              <a:ext uri="{FF2B5EF4-FFF2-40B4-BE49-F238E27FC236}">
                <a16:creationId xmlns:a16="http://schemas.microsoft.com/office/drawing/2014/main" id="{89C4A9D6-FC14-461E-982D-35FDEA165F1B}"/>
              </a:ext>
            </a:extLst>
          </p:cNvPr>
          <p:cNvSpPr txBox="1"/>
          <p:nvPr/>
        </p:nvSpPr>
        <p:spPr>
          <a:xfrm>
            <a:off x="6828072" y="1803275"/>
            <a:ext cx="2634054" cy="461665"/>
          </a:xfrm>
          <a:prstGeom prst="rect">
            <a:avLst/>
          </a:prstGeom>
          <a:noFill/>
        </p:spPr>
        <p:txBody>
          <a:bodyPr wrap="none" rtlCol="0">
            <a:spAutoFit/>
          </a:bodyPr>
          <a:lstStyle/>
          <a:p>
            <a:r>
              <a:rPr lang="en-US" sz="2400" dirty="0"/>
              <a:t>Container Shape</a:t>
            </a:r>
          </a:p>
        </p:txBody>
      </p:sp>
    </p:spTree>
    <p:extLst>
      <p:ext uri="{BB962C8B-B14F-4D97-AF65-F5344CB8AC3E}">
        <p14:creationId xmlns:p14="http://schemas.microsoft.com/office/powerpoint/2010/main" val="3227592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ED4289-2639-413E-8EE1-00DEC8C9D958}"/>
              </a:ext>
            </a:extLst>
          </p:cNvPr>
          <p:cNvSpPr>
            <a:spLocks noGrp="1"/>
          </p:cNvSpPr>
          <p:nvPr>
            <p:ph type="sldNum" sz="quarter" idx="12"/>
          </p:nvPr>
        </p:nvSpPr>
        <p:spPr/>
        <p:txBody>
          <a:bodyPr/>
          <a:lstStyle/>
          <a:p>
            <a:fld id="{2613B20D-9B73-4C13-A358-2357A5C96DDA}" type="slidenum">
              <a:rPr lang="en-US" smtClean="0"/>
              <a:t>54</a:t>
            </a:fld>
            <a:endParaRPr lang="en-US" dirty="0"/>
          </a:p>
        </p:txBody>
      </p:sp>
      <p:pic>
        <p:nvPicPr>
          <p:cNvPr id="5" name="Picture 4">
            <a:extLst>
              <a:ext uri="{FF2B5EF4-FFF2-40B4-BE49-F238E27FC236}">
                <a16:creationId xmlns:a16="http://schemas.microsoft.com/office/drawing/2014/main" id="{5EE24D90-3D53-4DE7-87F5-68E14E949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49" y="1953734"/>
            <a:ext cx="2850777" cy="1424930"/>
          </a:xfrm>
          <a:prstGeom prst="rect">
            <a:avLst/>
          </a:prstGeom>
        </p:spPr>
      </p:pic>
      <p:pic>
        <p:nvPicPr>
          <p:cNvPr id="6" name="Picture 5">
            <a:extLst>
              <a:ext uri="{FF2B5EF4-FFF2-40B4-BE49-F238E27FC236}">
                <a16:creationId xmlns:a16="http://schemas.microsoft.com/office/drawing/2014/main" id="{0A3F6BE8-DE61-4DA6-8D38-FA6B5A32513D}"/>
              </a:ext>
            </a:extLst>
          </p:cNvPr>
          <p:cNvPicPr>
            <a:picLocks noChangeAspect="1"/>
          </p:cNvPicPr>
          <p:nvPr/>
        </p:nvPicPr>
        <p:blipFill rotWithShape="1">
          <a:blip r:embed="rId3">
            <a:extLst>
              <a:ext uri="{28A0092B-C50C-407E-A947-70E740481C1C}">
                <a14:useLocalDpi xmlns:a14="http://schemas.microsoft.com/office/drawing/2010/main" val="0"/>
              </a:ext>
            </a:extLst>
          </a:blip>
          <a:srcRect r="13078"/>
          <a:stretch/>
        </p:blipFill>
        <p:spPr>
          <a:xfrm>
            <a:off x="2400283" y="1581313"/>
            <a:ext cx="3773243" cy="2169773"/>
          </a:xfrm>
          <a:prstGeom prst="rect">
            <a:avLst/>
          </a:prstGeom>
        </p:spPr>
      </p:pic>
      <p:pic>
        <p:nvPicPr>
          <p:cNvPr id="7" name="Picture 6">
            <a:extLst>
              <a:ext uri="{FF2B5EF4-FFF2-40B4-BE49-F238E27FC236}">
                <a16:creationId xmlns:a16="http://schemas.microsoft.com/office/drawing/2014/main" id="{DE884633-5D79-4BC7-A57D-8A2FB2484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937" y="1081220"/>
            <a:ext cx="2624556" cy="2624556"/>
          </a:xfrm>
          <a:prstGeom prst="rect">
            <a:avLst/>
          </a:prstGeom>
        </p:spPr>
      </p:pic>
      <p:grpSp>
        <p:nvGrpSpPr>
          <p:cNvPr id="8" name="Group 7">
            <a:extLst>
              <a:ext uri="{FF2B5EF4-FFF2-40B4-BE49-F238E27FC236}">
                <a16:creationId xmlns:a16="http://schemas.microsoft.com/office/drawing/2014/main" id="{9C2C248D-5459-4532-BAC0-48B449A690DC}"/>
              </a:ext>
            </a:extLst>
          </p:cNvPr>
          <p:cNvGrpSpPr/>
          <p:nvPr/>
        </p:nvGrpSpPr>
        <p:grpSpPr>
          <a:xfrm>
            <a:off x="1451300" y="2082222"/>
            <a:ext cx="1171291" cy="1726365"/>
            <a:chOff x="993711" y="3517438"/>
            <a:chExt cx="1171291" cy="1726365"/>
          </a:xfrm>
        </p:grpSpPr>
        <p:sp>
          <p:nvSpPr>
            <p:cNvPr id="9" name="Isosceles Triangle 8">
              <a:extLst>
                <a:ext uri="{FF2B5EF4-FFF2-40B4-BE49-F238E27FC236}">
                  <a16:creationId xmlns:a16="http://schemas.microsoft.com/office/drawing/2014/main" id="{ABCD1FBD-3D52-49B0-AA3A-E005E2D96506}"/>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C9590D7-E38C-40BC-8337-5F321BAA19C3}"/>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734D7C8-FFB7-484E-9DA5-AAF4D84D68FE}"/>
                </a:ext>
              </a:extLst>
            </p:cNvPr>
            <p:cNvCxnSpPr>
              <a:stCxn id="9"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CBBE55F-DFB6-4CE1-97A8-396B312EB4A4}"/>
              </a:ext>
            </a:extLst>
          </p:cNvPr>
          <p:cNvGrpSpPr/>
          <p:nvPr/>
        </p:nvGrpSpPr>
        <p:grpSpPr>
          <a:xfrm flipH="1">
            <a:off x="8711180" y="2223517"/>
            <a:ext cx="1171291" cy="1726365"/>
            <a:chOff x="993711" y="3517438"/>
            <a:chExt cx="1171291" cy="1726365"/>
          </a:xfrm>
        </p:grpSpPr>
        <p:sp>
          <p:nvSpPr>
            <p:cNvPr id="13" name="Isosceles Triangle 12">
              <a:extLst>
                <a:ext uri="{FF2B5EF4-FFF2-40B4-BE49-F238E27FC236}">
                  <a16:creationId xmlns:a16="http://schemas.microsoft.com/office/drawing/2014/main" id="{52028951-660F-43F4-88A3-143897F19BFD}"/>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28D9D3C-1426-4583-86B6-2782DDDC6D74}"/>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F3912C6-526D-448C-860A-98724D4D22B2}"/>
                </a:ext>
              </a:extLst>
            </p:cNvPr>
            <p:cNvCxnSpPr>
              <a:stCxn id="13"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05CA2EA-F959-4992-8D5C-5B41EF1C4951}"/>
              </a:ext>
            </a:extLst>
          </p:cNvPr>
          <p:cNvSpPr txBox="1"/>
          <p:nvPr/>
        </p:nvSpPr>
        <p:spPr>
          <a:xfrm>
            <a:off x="9982200" y="2333817"/>
            <a:ext cx="1103187" cy="523220"/>
          </a:xfrm>
          <a:prstGeom prst="rect">
            <a:avLst/>
          </a:prstGeom>
          <a:noFill/>
        </p:spPr>
        <p:txBody>
          <a:bodyPr wrap="none" rtlCol="0">
            <a:spAutoFit/>
          </a:bodyPr>
          <a:lstStyle/>
          <a:p>
            <a:r>
              <a:rPr lang="en-US" sz="2800" dirty="0"/>
              <a:t>Pepsi</a:t>
            </a:r>
          </a:p>
        </p:txBody>
      </p:sp>
      <p:pic>
        <p:nvPicPr>
          <p:cNvPr id="18" name="Picture 17">
            <a:extLst>
              <a:ext uri="{FF2B5EF4-FFF2-40B4-BE49-F238E27FC236}">
                <a16:creationId xmlns:a16="http://schemas.microsoft.com/office/drawing/2014/main" id="{F4478F62-F658-4443-9A10-CD3D1751A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49" y="4687314"/>
            <a:ext cx="2850777" cy="1424930"/>
          </a:xfrm>
          <a:prstGeom prst="rect">
            <a:avLst/>
          </a:prstGeom>
        </p:spPr>
      </p:pic>
      <p:pic>
        <p:nvPicPr>
          <p:cNvPr id="19" name="Picture 18">
            <a:extLst>
              <a:ext uri="{FF2B5EF4-FFF2-40B4-BE49-F238E27FC236}">
                <a16:creationId xmlns:a16="http://schemas.microsoft.com/office/drawing/2014/main" id="{88E91502-1359-4624-B0DA-70442ACF9F64}"/>
              </a:ext>
            </a:extLst>
          </p:cNvPr>
          <p:cNvPicPr>
            <a:picLocks noChangeAspect="1"/>
          </p:cNvPicPr>
          <p:nvPr/>
        </p:nvPicPr>
        <p:blipFill rotWithShape="1">
          <a:blip r:embed="rId3">
            <a:extLst>
              <a:ext uri="{28A0092B-C50C-407E-A947-70E740481C1C}">
                <a14:useLocalDpi xmlns:a14="http://schemas.microsoft.com/office/drawing/2010/main" val="0"/>
              </a:ext>
            </a:extLst>
          </a:blip>
          <a:srcRect r="13078"/>
          <a:stretch/>
        </p:blipFill>
        <p:spPr>
          <a:xfrm>
            <a:off x="2400283" y="4314893"/>
            <a:ext cx="3773243" cy="2169773"/>
          </a:xfrm>
          <a:prstGeom prst="rect">
            <a:avLst/>
          </a:prstGeom>
        </p:spPr>
      </p:pic>
      <p:grpSp>
        <p:nvGrpSpPr>
          <p:cNvPr id="20" name="Group 19">
            <a:extLst>
              <a:ext uri="{FF2B5EF4-FFF2-40B4-BE49-F238E27FC236}">
                <a16:creationId xmlns:a16="http://schemas.microsoft.com/office/drawing/2014/main" id="{D6674255-202D-4F3F-8730-323C77EDA13E}"/>
              </a:ext>
            </a:extLst>
          </p:cNvPr>
          <p:cNvGrpSpPr/>
          <p:nvPr/>
        </p:nvGrpSpPr>
        <p:grpSpPr>
          <a:xfrm>
            <a:off x="1451300" y="4815802"/>
            <a:ext cx="1171291" cy="1726365"/>
            <a:chOff x="993711" y="3517438"/>
            <a:chExt cx="1171291" cy="1726365"/>
          </a:xfrm>
        </p:grpSpPr>
        <p:sp>
          <p:nvSpPr>
            <p:cNvPr id="21" name="Isosceles Triangle 20">
              <a:extLst>
                <a:ext uri="{FF2B5EF4-FFF2-40B4-BE49-F238E27FC236}">
                  <a16:creationId xmlns:a16="http://schemas.microsoft.com/office/drawing/2014/main" id="{D7BDCF30-B0DD-4ACD-9865-46CD8FD1C814}"/>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AC416B6-F0AF-4A66-830E-04D1E87EC7FC}"/>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A4F0A4B-7745-4A23-886B-F202D40167FF}"/>
                </a:ext>
              </a:extLst>
            </p:cNvPr>
            <p:cNvCxnSpPr>
              <a:stCxn id="21"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00AC10E-47CA-4AAD-A6C9-DDB7F7B98736}"/>
              </a:ext>
            </a:extLst>
          </p:cNvPr>
          <p:cNvGrpSpPr/>
          <p:nvPr/>
        </p:nvGrpSpPr>
        <p:grpSpPr>
          <a:xfrm flipH="1">
            <a:off x="8711180" y="4957097"/>
            <a:ext cx="1171291" cy="1726365"/>
            <a:chOff x="993711" y="3517438"/>
            <a:chExt cx="1171291" cy="1726365"/>
          </a:xfrm>
        </p:grpSpPr>
        <p:sp>
          <p:nvSpPr>
            <p:cNvPr id="25" name="Isosceles Triangle 24">
              <a:extLst>
                <a:ext uri="{FF2B5EF4-FFF2-40B4-BE49-F238E27FC236}">
                  <a16:creationId xmlns:a16="http://schemas.microsoft.com/office/drawing/2014/main" id="{2CAF52F1-5D2B-4CE5-9A1A-B86E10707085}"/>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CA87774-5E14-428F-B0BD-CC5AF9CCB27D}"/>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20726FF-A7E3-4442-A38E-0565575DB380}"/>
                </a:ext>
              </a:extLst>
            </p:cNvPr>
            <p:cNvCxnSpPr>
              <a:stCxn id="25"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9C5E0BB2-73D8-4FBF-9A62-289D4AB92102}"/>
              </a:ext>
            </a:extLst>
          </p:cNvPr>
          <p:cNvSpPr txBox="1"/>
          <p:nvPr/>
        </p:nvSpPr>
        <p:spPr>
          <a:xfrm>
            <a:off x="9982200" y="5067397"/>
            <a:ext cx="1920719" cy="523220"/>
          </a:xfrm>
          <a:prstGeom prst="rect">
            <a:avLst/>
          </a:prstGeom>
          <a:noFill/>
        </p:spPr>
        <p:txBody>
          <a:bodyPr wrap="none" rtlCol="0">
            <a:spAutoFit/>
          </a:bodyPr>
          <a:lstStyle/>
          <a:p>
            <a:r>
              <a:rPr lang="en-US" sz="2800" dirty="0"/>
              <a:t>Coca-Cola</a:t>
            </a:r>
          </a:p>
        </p:txBody>
      </p:sp>
      <p:sp>
        <p:nvSpPr>
          <p:cNvPr id="29" name="Title 28">
            <a:extLst>
              <a:ext uri="{FF2B5EF4-FFF2-40B4-BE49-F238E27FC236}">
                <a16:creationId xmlns:a16="http://schemas.microsoft.com/office/drawing/2014/main" id="{5F697BD2-DD92-40F0-B843-600A6663576C}"/>
              </a:ext>
            </a:extLst>
          </p:cNvPr>
          <p:cNvSpPr>
            <a:spLocks noGrp="1"/>
          </p:cNvSpPr>
          <p:nvPr>
            <p:ph type="title"/>
          </p:nvPr>
        </p:nvSpPr>
        <p:spPr/>
        <p:txBody>
          <a:bodyPr/>
          <a:lstStyle/>
          <a:p>
            <a:r>
              <a:rPr lang="en-US" dirty="0"/>
              <a:t>Conclusion</a:t>
            </a:r>
          </a:p>
        </p:txBody>
      </p:sp>
      <p:pic>
        <p:nvPicPr>
          <p:cNvPr id="31" name="Picture 30">
            <a:extLst>
              <a:ext uri="{FF2B5EF4-FFF2-40B4-BE49-F238E27FC236}">
                <a16:creationId xmlns:a16="http://schemas.microsoft.com/office/drawing/2014/main" id="{D1A1C0C7-F376-4697-AB1A-74803C5EC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947" y="3933366"/>
            <a:ext cx="1642535" cy="2750097"/>
          </a:xfrm>
          <a:prstGeom prst="rect">
            <a:avLst/>
          </a:prstGeom>
        </p:spPr>
      </p:pic>
    </p:spTree>
    <p:extLst>
      <p:ext uri="{BB962C8B-B14F-4D97-AF65-F5344CB8AC3E}">
        <p14:creationId xmlns:p14="http://schemas.microsoft.com/office/powerpoint/2010/main" val="3124240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A1EAF1-287C-4CE4-AC9C-DDAA43BFDDE4}"/>
              </a:ext>
            </a:extLst>
          </p:cNvPr>
          <p:cNvPicPr>
            <a:picLocks noChangeAspect="1"/>
          </p:cNvPicPr>
          <p:nvPr/>
        </p:nvPicPr>
        <p:blipFill>
          <a:blip r:embed="rId3"/>
          <a:stretch>
            <a:fillRect/>
          </a:stretch>
        </p:blipFill>
        <p:spPr>
          <a:xfrm>
            <a:off x="0" y="1245870"/>
            <a:ext cx="6141720" cy="5059680"/>
          </a:xfrm>
          <a:prstGeom prst="rect">
            <a:avLst/>
          </a:prstGeom>
        </p:spPr>
      </p:pic>
      <p:sp>
        <p:nvSpPr>
          <p:cNvPr id="2" name="Title 1">
            <a:extLst>
              <a:ext uri="{FF2B5EF4-FFF2-40B4-BE49-F238E27FC236}">
                <a16:creationId xmlns:a16="http://schemas.microsoft.com/office/drawing/2014/main" id="{EC25AEB8-426A-4A53-B834-9458699A6647}"/>
              </a:ext>
            </a:extLst>
          </p:cNvPr>
          <p:cNvSpPr>
            <a:spLocks noGrp="1"/>
          </p:cNvSpPr>
          <p:nvPr>
            <p:ph type="title"/>
          </p:nvPr>
        </p:nvSpPr>
        <p:spPr/>
        <p:txBody>
          <a:bodyPr/>
          <a:lstStyle/>
          <a:p>
            <a:r>
              <a:rPr lang="en-IN" dirty="0"/>
              <a:t>Thank You</a:t>
            </a:r>
            <a:endParaRPr lang="en-US" dirty="0"/>
          </a:p>
        </p:txBody>
      </p:sp>
      <p:sp>
        <p:nvSpPr>
          <p:cNvPr id="4" name="Slide Number Placeholder 3">
            <a:extLst>
              <a:ext uri="{FF2B5EF4-FFF2-40B4-BE49-F238E27FC236}">
                <a16:creationId xmlns:a16="http://schemas.microsoft.com/office/drawing/2014/main" id="{7133A55A-DBA6-4C8C-80C3-51C7C3087EE1}"/>
              </a:ext>
            </a:extLst>
          </p:cNvPr>
          <p:cNvSpPr>
            <a:spLocks noGrp="1"/>
          </p:cNvSpPr>
          <p:nvPr>
            <p:ph type="sldNum" sz="quarter" idx="12"/>
          </p:nvPr>
        </p:nvSpPr>
        <p:spPr/>
        <p:txBody>
          <a:bodyPr/>
          <a:lstStyle/>
          <a:p>
            <a:fld id="{2613B20D-9B73-4C13-A358-2357A5C96DDA}" type="slidenum">
              <a:rPr lang="en-US" smtClean="0"/>
              <a:t>55</a:t>
            </a:fld>
            <a:endParaRPr lang="en-US" dirty="0"/>
          </a:p>
        </p:txBody>
      </p:sp>
      <p:cxnSp>
        <p:nvCxnSpPr>
          <p:cNvPr id="15" name="Straight Connector 14">
            <a:extLst>
              <a:ext uri="{FF2B5EF4-FFF2-40B4-BE49-F238E27FC236}">
                <a16:creationId xmlns:a16="http://schemas.microsoft.com/office/drawing/2014/main" id="{9602F4B9-ACCE-4997-BC98-17C915B559D7}"/>
              </a:ext>
            </a:extLst>
          </p:cNvPr>
          <p:cNvCxnSpPr/>
          <p:nvPr/>
        </p:nvCxnSpPr>
        <p:spPr>
          <a:xfrm>
            <a:off x="5711884" y="990600"/>
            <a:ext cx="0" cy="5562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12B772-9B8D-4D16-8186-D36984A9C1F1}"/>
              </a:ext>
            </a:extLst>
          </p:cNvPr>
          <p:cNvCxnSpPr/>
          <p:nvPr/>
        </p:nvCxnSpPr>
        <p:spPr>
          <a:xfrm>
            <a:off x="0" y="868680"/>
            <a:ext cx="0" cy="5562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79C8E3A-A3F7-422F-864E-B2ABFE778C55}"/>
              </a:ext>
            </a:extLst>
          </p:cNvPr>
          <p:cNvPicPr>
            <a:picLocks noChangeAspect="1"/>
          </p:cNvPicPr>
          <p:nvPr/>
        </p:nvPicPr>
        <p:blipFill>
          <a:blip r:embed="rId4"/>
          <a:stretch>
            <a:fillRect/>
          </a:stretch>
        </p:blipFill>
        <p:spPr>
          <a:xfrm>
            <a:off x="5727469" y="1245870"/>
            <a:ext cx="6477000" cy="5059680"/>
          </a:xfrm>
          <a:prstGeom prst="rect">
            <a:avLst/>
          </a:prstGeom>
        </p:spPr>
      </p:pic>
      <p:cxnSp>
        <p:nvCxnSpPr>
          <p:cNvPr id="17" name="Straight Connector 16">
            <a:extLst>
              <a:ext uri="{FF2B5EF4-FFF2-40B4-BE49-F238E27FC236}">
                <a16:creationId xmlns:a16="http://schemas.microsoft.com/office/drawing/2014/main" id="{B36224D2-668D-4A7E-8888-7D466B1F250B}"/>
              </a:ext>
            </a:extLst>
          </p:cNvPr>
          <p:cNvCxnSpPr/>
          <p:nvPr/>
        </p:nvCxnSpPr>
        <p:spPr>
          <a:xfrm>
            <a:off x="12190614" y="1158875"/>
            <a:ext cx="0" cy="5562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A36ADD0-4E5A-42F8-B30D-8DFCF04C5DC0}"/>
              </a:ext>
            </a:extLst>
          </p:cNvPr>
          <p:cNvSpPr txBox="1"/>
          <p:nvPr/>
        </p:nvSpPr>
        <p:spPr>
          <a:xfrm>
            <a:off x="4802216" y="6423660"/>
            <a:ext cx="2587568" cy="369332"/>
          </a:xfrm>
          <a:prstGeom prst="rect">
            <a:avLst/>
          </a:prstGeom>
          <a:noFill/>
        </p:spPr>
        <p:txBody>
          <a:bodyPr wrap="none" rtlCol="0">
            <a:spAutoFit/>
          </a:bodyPr>
          <a:lstStyle/>
          <a:p>
            <a:r>
              <a:rPr lang="en-US" dirty="0"/>
              <a:t>dhekne2@Illinois.edu</a:t>
            </a:r>
          </a:p>
        </p:txBody>
      </p:sp>
    </p:spTree>
    <p:extLst>
      <p:ext uri="{BB962C8B-B14F-4D97-AF65-F5344CB8AC3E}">
        <p14:creationId xmlns:p14="http://schemas.microsoft.com/office/powerpoint/2010/main" val="638589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FBE6-B089-4824-9F74-C98BBC868698}"/>
              </a:ext>
            </a:extLst>
          </p:cNvPr>
          <p:cNvSpPr>
            <a:spLocks noGrp="1"/>
          </p:cNvSpPr>
          <p:nvPr>
            <p:ph type="title"/>
          </p:nvPr>
        </p:nvSpPr>
        <p:spPr/>
        <p:txBody>
          <a:bodyPr/>
          <a:lstStyle/>
          <a:p>
            <a:r>
              <a:rPr lang="en-US" dirty="0"/>
              <a:t>End of Presentation</a:t>
            </a:r>
          </a:p>
        </p:txBody>
      </p:sp>
      <p:sp>
        <p:nvSpPr>
          <p:cNvPr id="3" name="Content Placeholder 2">
            <a:extLst>
              <a:ext uri="{FF2B5EF4-FFF2-40B4-BE49-F238E27FC236}">
                <a16:creationId xmlns:a16="http://schemas.microsoft.com/office/drawing/2014/main" id="{6C5E0F9A-D99C-4A1E-ACF2-A61591E43C9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538BDC7-9D94-4C1A-B6BF-3F3727D1F0A5}"/>
              </a:ext>
            </a:extLst>
          </p:cNvPr>
          <p:cNvSpPr>
            <a:spLocks noGrp="1"/>
          </p:cNvSpPr>
          <p:nvPr>
            <p:ph type="sldNum" sz="quarter" idx="12"/>
          </p:nvPr>
        </p:nvSpPr>
        <p:spPr/>
        <p:txBody>
          <a:bodyPr/>
          <a:lstStyle/>
          <a:p>
            <a:fld id="{2613B20D-9B73-4C13-A358-2357A5C96DDA}" type="slidenum">
              <a:rPr lang="en-US" smtClean="0"/>
              <a:t>56</a:t>
            </a:fld>
            <a:endParaRPr lang="en-US" dirty="0"/>
          </a:p>
        </p:txBody>
      </p:sp>
    </p:spTree>
    <p:extLst>
      <p:ext uri="{BB962C8B-B14F-4D97-AF65-F5344CB8AC3E}">
        <p14:creationId xmlns:p14="http://schemas.microsoft.com/office/powerpoint/2010/main" val="407987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E13E2-E4CA-481D-BB05-000BDDF255B4}"/>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038EBA5E-17CF-431C-93F3-20D0929D3B6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43A949B-7CDB-4EDF-AE9F-98C964C9B851}"/>
              </a:ext>
            </a:extLst>
          </p:cNvPr>
          <p:cNvSpPr>
            <a:spLocks noGrp="1"/>
          </p:cNvSpPr>
          <p:nvPr>
            <p:ph type="sldNum" sz="quarter" idx="12"/>
          </p:nvPr>
        </p:nvSpPr>
        <p:spPr/>
        <p:txBody>
          <a:bodyPr/>
          <a:lstStyle/>
          <a:p>
            <a:fld id="{2613B20D-9B73-4C13-A358-2357A5C96DDA}" type="slidenum">
              <a:rPr lang="en-US" smtClean="0"/>
              <a:t>57</a:t>
            </a:fld>
            <a:endParaRPr lang="en-US" dirty="0"/>
          </a:p>
        </p:txBody>
      </p:sp>
    </p:spTree>
    <p:extLst>
      <p:ext uri="{BB962C8B-B14F-4D97-AF65-F5344CB8AC3E}">
        <p14:creationId xmlns:p14="http://schemas.microsoft.com/office/powerpoint/2010/main" val="572501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0188B-5FA9-4D64-AC44-ED586D40514A}"/>
              </a:ext>
            </a:extLst>
          </p:cNvPr>
          <p:cNvSpPr>
            <a:spLocks noGrp="1"/>
          </p:cNvSpPr>
          <p:nvPr>
            <p:ph type="title"/>
          </p:nvPr>
        </p:nvSpPr>
        <p:spPr/>
        <p:txBody>
          <a:bodyPr/>
          <a:lstStyle/>
          <a:p>
            <a:r>
              <a:rPr lang="en-US" dirty="0"/>
              <a:t>Discrete CIR to interpolated</a:t>
            </a:r>
          </a:p>
        </p:txBody>
      </p:sp>
      <p:sp>
        <p:nvSpPr>
          <p:cNvPr id="3" name="Content Placeholder 2">
            <a:extLst>
              <a:ext uri="{FF2B5EF4-FFF2-40B4-BE49-F238E27FC236}">
                <a16:creationId xmlns:a16="http://schemas.microsoft.com/office/drawing/2014/main" id="{AF053F1E-E73A-4126-9C54-87EEA31F7C8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CAF9118-AC63-498D-9F25-0D124CEA6C90}"/>
              </a:ext>
            </a:extLst>
          </p:cNvPr>
          <p:cNvSpPr>
            <a:spLocks noGrp="1"/>
          </p:cNvSpPr>
          <p:nvPr>
            <p:ph type="sldNum" sz="quarter" idx="12"/>
          </p:nvPr>
        </p:nvSpPr>
        <p:spPr/>
        <p:txBody>
          <a:bodyPr/>
          <a:lstStyle/>
          <a:p>
            <a:fld id="{2613B20D-9B73-4C13-A358-2357A5C96DDA}" type="slidenum">
              <a:rPr lang="en-US" smtClean="0"/>
              <a:t>58</a:t>
            </a:fld>
            <a:endParaRPr lang="en-US" dirty="0"/>
          </a:p>
        </p:txBody>
      </p:sp>
      <p:pic>
        <p:nvPicPr>
          <p:cNvPr id="5" name="Picture 4">
            <a:extLst>
              <a:ext uri="{FF2B5EF4-FFF2-40B4-BE49-F238E27FC236}">
                <a16:creationId xmlns:a16="http://schemas.microsoft.com/office/drawing/2014/main" id="{A5DF3A62-7CCA-4AEF-A877-925A3C968BBE}"/>
              </a:ext>
            </a:extLst>
          </p:cNvPr>
          <p:cNvPicPr>
            <a:picLocks noChangeAspect="1"/>
          </p:cNvPicPr>
          <p:nvPr/>
        </p:nvPicPr>
        <p:blipFill>
          <a:blip r:embed="rId2"/>
          <a:stretch>
            <a:fillRect/>
          </a:stretch>
        </p:blipFill>
        <p:spPr>
          <a:xfrm>
            <a:off x="2040807" y="1825625"/>
            <a:ext cx="8110386" cy="4098521"/>
          </a:xfrm>
          <a:prstGeom prst="rect">
            <a:avLst/>
          </a:prstGeom>
        </p:spPr>
      </p:pic>
      <p:sp>
        <p:nvSpPr>
          <p:cNvPr id="6" name="TextBox 5">
            <a:extLst>
              <a:ext uri="{FF2B5EF4-FFF2-40B4-BE49-F238E27FC236}">
                <a16:creationId xmlns:a16="http://schemas.microsoft.com/office/drawing/2014/main" id="{0EC89236-E683-484C-8B39-7C29D0F5569A}"/>
              </a:ext>
            </a:extLst>
          </p:cNvPr>
          <p:cNvSpPr txBox="1"/>
          <p:nvPr/>
        </p:nvSpPr>
        <p:spPr>
          <a:xfrm>
            <a:off x="4704861" y="5946130"/>
            <a:ext cx="3175869" cy="461665"/>
          </a:xfrm>
          <a:prstGeom prst="rect">
            <a:avLst/>
          </a:prstGeom>
          <a:noFill/>
        </p:spPr>
        <p:txBody>
          <a:bodyPr wrap="none" rtlCol="0">
            <a:spAutoFit/>
          </a:bodyPr>
          <a:lstStyle/>
          <a:p>
            <a:r>
              <a:rPr lang="en-US" sz="2400" dirty="0"/>
              <a:t>Time (nanoseconds)</a:t>
            </a:r>
          </a:p>
        </p:txBody>
      </p:sp>
    </p:spTree>
    <p:extLst>
      <p:ext uri="{BB962C8B-B14F-4D97-AF65-F5344CB8AC3E}">
        <p14:creationId xmlns:p14="http://schemas.microsoft.com/office/powerpoint/2010/main" val="124055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8463-7598-43B9-8949-5656F0618573}"/>
              </a:ext>
            </a:extLst>
          </p:cNvPr>
          <p:cNvSpPr>
            <a:spLocks noGrp="1"/>
          </p:cNvSpPr>
          <p:nvPr>
            <p:ph type="title"/>
          </p:nvPr>
        </p:nvSpPr>
        <p:spPr/>
        <p:txBody>
          <a:bodyPr/>
          <a:lstStyle/>
          <a:p>
            <a:r>
              <a:rPr lang="en-US" dirty="0"/>
              <a:t>Impedance Mismatch in Liquids</a:t>
            </a:r>
          </a:p>
        </p:txBody>
      </p:sp>
      <p:sp>
        <p:nvSpPr>
          <p:cNvPr id="3" name="Content Placeholder 2">
            <a:extLst>
              <a:ext uri="{FF2B5EF4-FFF2-40B4-BE49-F238E27FC236}">
                <a16:creationId xmlns:a16="http://schemas.microsoft.com/office/drawing/2014/main" id="{E97FBCCC-70D9-4F90-A9F9-C34C6C1137B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F03794B-2298-4618-A94A-5D6800E1617A}"/>
              </a:ext>
            </a:extLst>
          </p:cNvPr>
          <p:cNvSpPr>
            <a:spLocks noGrp="1"/>
          </p:cNvSpPr>
          <p:nvPr>
            <p:ph type="sldNum" sz="quarter" idx="12"/>
          </p:nvPr>
        </p:nvSpPr>
        <p:spPr/>
        <p:txBody>
          <a:bodyPr/>
          <a:lstStyle/>
          <a:p>
            <a:fld id="{2613B20D-9B73-4C13-A358-2357A5C96DDA}" type="slidenum">
              <a:rPr lang="en-US" smtClean="0"/>
              <a:t>59</a:t>
            </a:fld>
            <a:endParaRPr lang="en-US" dirty="0"/>
          </a:p>
        </p:txBody>
      </p:sp>
      <p:grpSp>
        <p:nvGrpSpPr>
          <p:cNvPr id="35" name="Group 34">
            <a:extLst>
              <a:ext uri="{FF2B5EF4-FFF2-40B4-BE49-F238E27FC236}">
                <a16:creationId xmlns:a16="http://schemas.microsoft.com/office/drawing/2014/main" id="{CDAF86BC-4CA7-46B0-A8FC-2FE2BD3246B4}"/>
              </a:ext>
            </a:extLst>
          </p:cNvPr>
          <p:cNvGrpSpPr/>
          <p:nvPr/>
        </p:nvGrpSpPr>
        <p:grpSpPr>
          <a:xfrm>
            <a:off x="5626095" y="2093328"/>
            <a:ext cx="5969010" cy="3660415"/>
            <a:chOff x="3605217" y="2086605"/>
            <a:chExt cx="5969010" cy="3660415"/>
          </a:xfrm>
        </p:grpSpPr>
        <p:sp>
          <p:nvSpPr>
            <p:cNvPr id="5" name="Rectangle 4">
              <a:extLst>
                <a:ext uri="{FF2B5EF4-FFF2-40B4-BE49-F238E27FC236}">
                  <a16:creationId xmlns:a16="http://schemas.microsoft.com/office/drawing/2014/main" id="{2F31207F-7D61-4893-8355-BBE4140A0586}"/>
                </a:ext>
              </a:extLst>
            </p:cNvPr>
            <p:cNvSpPr/>
            <p:nvPr/>
          </p:nvSpPr>
          <p:spPr>
            <a:xfrm>
              <a:off x="5227739" y="3172770"/>
              <a:ext cx="2882153" cy="2550804"/>
            </a:xfrm>
            <a:prstGeom prst="rect">
              <a:avLst/>
            </a:prstGeom>
            <a:pattFill prst="dashHorz">
              <a:fgClr>
                <a:schemeClr val="accent1"/>
              </a:fgClr>
              <a:bgClr>
                <a:schemeClr val="bg1"/>
              </a:bgClr>
            </a:patt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CD2D7EB0-2283-40B3-AEA5-4BF05A18EAE2}"/>
                </a:ext>
              </a:extLst>
            </p:cNvPr>
            <p:cNvSpPr/>
            <p:nvPr/>
          </p:nvSpPr>
          <p:spPr>
            <a:xfrm>
              <a:off x="5233096" y="3833277"/>
              <a:ext cx="2867269" cy="285750"/>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55551EEA-19D8-43B9-9674-7FDB4B237E37}"/>
                </a:ext>
              </a:extLst>
            </p:cNvPr>
            <p:cNvSpPr/>
            <p:nvPr/>
          </p:nvSpPr>
          <p:spPr>
            <a:xfrm>
              <a:off x="8090840" y="3902678"/>
              <a:ext cx="889325" cy="160771"/>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1E9B67F-DD33-40CA-990A-61AFE0E3C5E9}"/>
                </a:ext>
              </a:extLst>
            </p:cNvPr>
            <p:cNvSpPr txBox="1"/>
            <p:nvPr/>
          </p:nvSpPr>
          <p:spPr>
            <a:xfrm>
              <a:off x="3605217" y="3144030"/>
              <a:ext cx="1321772" cy="646331"/>
            </a:xfrm>
            <a:prstGeom prst="rect">
              <a:avLst/>
            </a:prstGeom>
            <a:noFill/>
          </p:spPr>
          <p:txBody>
            <a:bodyPr wrap="square" rtlCol="0">
              <a:spAutoFit/>
            </a:bodyPr>
            <a:lstStyle/>
            <a:p>
              <a:pPr algn="ctr"/>
              <a:r>
                <a:rPr lang="en-US" dirty="0"/>
                <a:t>Incident signal</a:t>
              </a:r>
            </a:p>
          </p:txBody>
        </p:sp>
        <p:sp>
          <p:nvSpPr>
            <p:cNvPr id="9" name="TextBox 8">
              <a:extLst>
                <a:ext uri="{FF2B5EF4-FFF2-40B4-BE49-F238E27FC236}">
                  <a16:creationId xmlns:a16="http://schemas.microsoft.com/office/drawing/2014/main" id="{6B3F371E-32C8-4FA0-8EF2-DF8F5C8D7E1D}"/>
                </a:ext>
              </a:extLst>
            </p:cNvPr>
            <p:cNvSpPr txBox="1"/>
            <p:nvPr/>
          </p:nvSpPr>
          <p:spPr>
            <a:xfrm>
              <a:off x="8063109" y="3286894"/>
              <a:ext cx="1511118" cy="646331"/>
            </a:xfrm>
            <a:prstGeom prst="rect">
              <a:avLst/>
            </a:prstGeom>
            <a:noFill/>
          </p:spPr>
          <p:txBody>
            <a:bodyPr wrap="square" rtlCol="0">
              <a:spAutoFit/>
            </a:bodyPr>
            <a:lstStyle/>
            <a:p>
              <a:pPr algn="ctr"/>
              <a:r>
                <a:rPr lang="en-US" dirty="0"/>
                <a:t>Received signal</a:t>
              </a:r>
            </a:p>
          </p:txBody>
        </p:sp>
        <p:sp>
          <p:nvSpPr>
            <p:cNvPr id="10" name="TextBox 9">
              <a:extLst>
                <a:ext uri="{FF2B5EF4-FFF2-40B4-BE49-F238E27FC236}">
                  <a16:creationId xmlns:a16="http://schemas.microsoft.com/office/drawing/2014/main" id="{B4582D0C-6B45-46F8-804E-D1A5728E37AB}"/>
                </a:ext>
              </a:extLst>
            </p:cNvPr>
            <p:cNvSpPr txBox="1"/>
            <p:nvPr/>
          </p:nvSpPr>
          <p:spPr>
            <a:xfrm>
              <a:off x="3605217" y="4411188"/>
              <a:ext cx="1513543" cy="646331"/>
            </a:xfrm>
            <a:prstGeom prst="rect">
              <a:avLst/>
            </a:prstGeom>
            <a:noFill/>
          </p:spPr>
          <p:txBody>
            <a:bodyPr wrap="square" rtlCol="0">
              <a:spAutoFit/>
            </a:bodyPr>
            <a:lstStyle/>
            <a:p>
              <a:pPr algn="ctr"/>
              <a:r>
                <a:rPr lang="en-US" dirty="0"/>
                <a:t>Reflected signal</a:t>
              </a:r>
            </a:p>
          </p:txBody>
        </p:sp>
        <p:cxnSp>
          <p:nvCxnSpPr>
            <p:cNvPr id="11" name="Straight Connector 10">
              <a:extLst>
                <a:ext uri="{FF2B5EF4-FFF2-40B4-BE49-F238E27FC236}">
                  <a16:creationId xmlns:a16="http://schemas.microsoft.com/office/drawing/2014/main" id="{DD148776-A42D-418B-BF24-FAD21028AD4D}"/>
                </a:ext>
              </a:extLst>
            </p:cNvPr>
            <p:cNvCxnSpPr/>
            <p:nvPr/>
          </p:nvCxnSpPr>
          <p:spPr>
            <a:xfrm>
              <a:off x="5213448" y="2455939"/>
              <a:ext cx="0" cy="32676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9CC89A-8859-41AB-82AF-43B7902EA015}"/>
                </a:ext>
              </a:extLst>
            </p:cNvPr>
            <p:cNvCxnSpPr/>
            <p:nvPr/>
          </p:nvCxnSpPr>
          <p:spPr>
            <a:xfrm>
              <a:off x="8093405" y="2479385"/>
              <a:ext cx="0" cy="32676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7846D2-55FD-4633-BF47-1E72E59217DD}"/>
                </a:ext>
              </a:extLst>
            </p:cNvPr>
            <p:cNvSpPr txBox="1"/>
            <p:nvPr/>
          </p:nvSpPr>
          <p:spPr>
            <a:xfrm>
              <a:off x="6394088" y="4306485"/>
              <a:ext cx="1460961" cy="646331"/>
            </a:xfrm>
            <a:prstGeom prst="rect">
              <a:avLst/>
            </a:prstGeom>
            <a:solidFill>
              <a:schemeClr val="bg1">
                <a:lumMod val="95000"/>
              </a:schemeClr>
            </a:solidFill>
          </p:spPr>
          <p:txBody>
            <a:bodyPr wrap="square" rtlCol="0">
              <a:spAutoFit/>
            </a:bodyPr>
            <a:lstStyle/>
            <a:p>
              <a:pPr algn="ctr"/>
              <a:r>
                <a:rPr lang="en-US" dirty="0"/>
                <a:t>Reflected signal</a:t>
              </a:r>
            </a:p>
          </p:txBody>
        </p:sp>
        <p:cxnSp>
          <p:nvCxnSpPr>
            <p:cNvPr id="14" name="Straight Arrow Connector 13">
              <a:extLst>
                <a:ext uri="{FF2B5EF4-FFF2-40B4-BE49-F238E27FC236}">
                  <a16:creationId xmlns:a16="http://schemas.microsoft.com/office/drawing/2014/main" id="{3A653BCA-FDD1-4C8F-A89C-B8986D2A6F1D}"/>
                </a:ext>
              </a:extLst>
            </p:cNvPr>
            <p:cNvCxnSpPr/>
            <p:nvPr/>
          </p:nvCxnSpPr>
          <p:spPr>
            <a:xfrm>
              <a:off x="5215831" y="2978983"/>
              <a:ext cx="287739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133222-BA85-4CA9-BF69-D6334F751E7E}"/>
                </a:ext>
              </a:extLst>
            </p:cNvPr>
            <p:cNvSpPr txBox="1"/>
            <p:nvPr/>
          </p:nvSpPr>
          <p:spPr>
            <a:xfrm>
              <a:off x="6514789" y="2620513"/>
              <a:ext cx="303288" cy="369332"/>
            </a:xfrm>
            <a:prstGeom prst="rect">
              <a:avLst/>
            </a:prstGeom>
            <a:noFill/>
          </p:spPr>
          <p:txBody>
            <a:bodyPr wrap="none" rtlCol="0">
              <a:spAutoFit/>
            </a:bodyPr>
            <a:lstStyle/>
            <a:p>
              <a:r>
                <a:rPr lang="en-US" i="1" dirty="0"/>
                <a:t>d</a:t>
              </a:r>
            </a:p>
          </p:txBody>
        </p:sp>
        <p:sp>
          <p:nvSpPr>
            <p:cNvPr id="16" name="TextBox 15">
              <a:extLst>
                <a:ext uri="{FF2B5EF4-FFF2-40B4-BE49-F238E27FC236}">
                  <a16:creationId xmlns:a16="http://schemas.microsoft.com/office/drawing/2014/main" id="{97879D28-3169-4091-B78A-DB6C9B3CD154}"/>
                </a:ext>
              </a:extLst>
            </p:cNvPr>
            <p:cNvSpPr txBox="1"/>
            <p:nvPr/>
          </p:nvSpPr>
          <p:spPr>
            <a:xfrm>
              <a:off x="4742717" y="2086605"/>
              <a:ext cx="1321772" cy="461665"/>
            </a:xfrm>
            <a:prstGeom prst="rect">
              <a:avLst/>
            </a:prstGeom>
            <a:noFill/>
          </p:spPr>
          <p:txBody>
            <a:bodyPr wrap="none" rtlCol="0">
              <a:spAutoFit/>
            </a:bodyPr>
            <a:lstStyle/>
            <a:p>
              <a:r>
                <a:rPr lang="en-US" sz="2400" i="1" dirty="0" err="1"/>
                <a:t>t</a:t>
              </a:r>
              <a:r>
                <a:rPr lang="en-US" sz="2400" i="1" baseline="-25000" dirty="0" err="1"/>
                <a:t>E</a:t>
              </a:r>
              <a:r>
                <a:rPr lang="en-US" sz="2400" i="1" baseline="30000" dirty="0" err="1"/>
                <a:t>air</a:t>
              </a:r>
              <a:r>
                <a:rPr lang="en-US" sz="2400" i="1" baseline="30000" dirty="0" err="1">
                  <a:sym typeface="Wingdings" panose="05000000000000000000" pitchFamily="2" charset="2"/>
                </a:rPr>
                <a:t>target</a:t>
              </a:r>
              <a:endParaRPr lang="en-US" sz="2400" i="1" baseline="30000" dirty="0"/>
            </a:p>
          </p:txBody>
        </p:sp>
        <p:sp>
          <p:nvSpPr>
            <p:cNvPr id="17" name="TextBox 16">
              <a:extLst>
                <a:ext uri="{FF2B5EF4-FFF2-40B4-BE49-F238E27FC236}">
                  <a16:creationId xmlns:a16="http://schemas.microsoft.com/office/drawing/2014/main" id="{7A5CBDC5-E333-4514-9452-CFE9CD521B36}"/>
                </a:ext>
              </a:extLst>
            </p:cNvPr>
            <p:cNvSpPr txBox="1"/>
            <p:nvPr/>
          </p:nvSpPr>
          <p:spPr>
            <a:xfrm>
              <a:off x="7657367" y="2086605"/>
              <a:ext cx="1322798" cy="461665"/>
            </a:xfrm>
            <a:prstGeom prst="rect">
              <a:avLst/>
            </a:prstGeom>
            <a:noFill/>
          </p:spPr>
          <p:txBody>
            <a:bodyPr wrap="none" rtlCol="0">
              <a:spAutoFit/>
            </a:bodyPr>
            <a:lstStyle/>
            <a:p>
              <a:r>
                <a:rPr lang="en-US" sz="2400" i="1" dirty="0" err="1"/>
                <a:t>t</a:t>
              </a:r>
              <a:r>
                <a:rPr lang="en-US" sz="2400" i="1" baseline="-25000" dirty="0" err="1"/>
                <a:t>E</a:t>
              </a:r>
              <a:r>
                <a:rPr lang="en-US" sz="2400" i="1" baseline="30000" dirty="0" err="1"/>
                <a:t>target</a:t>
              </a:r>
              <a:r>
                <a:rPr lang="en-US" sz="2400" i="1" baseline="30000" dirty="0" err="1">
                  <a:sym typeface="Wingdings" panose="05000000000000000000" pitchFamily="2" charset="2"/>
                </a:rPr>
                <a:t>air</a:t>
              </a:r>
              <a:endParaRPr lang="en-US" sz="2400" i="1" baseline="30000" dirty="0"/>
            </a:p>
          </p:txBody>
        </p:sp>
        <p:grpSp>
          <p:nvGrpSpPr>
            <p:cNvPr id="18" name="Group 17">
              <a:extLst>
                <a:ext uri="{FF2B5EF4-FFF2-40B4-BE49-F238E27FC236}">
                  <a16:creationId xmlns:a16="http://schemas.microsoft.com/office/drawing/2014/main" id="{09B1A275-DC56-46C3-971E-10066F916915}"/>
                </a:ext>
              </a:extLst>
            </p:cNvPr>
            <p:cNvGrpSpPr/>
            <p:nvPr/>
          </p:nvGrpSpPr>
          <p:grpSpPr>
            <a:xfrm>
              <a:off x="5589491" y="5030070"/>
              <a:ext cx="2219919" cy="659843"/>
              <a:chOff x="6152275" y="5505825"/>
              <a:chExt cx="2219919" cy="659843"/>
            </a:xfrm>
          </p:grpSpPr>
          <p:sp>
            <p:nvSpPr>
              <p:cNvPr id="19" name="TextBox 18">
                <a:extLst>
                  <a:ext uri="{FF2B5EF4-FFF2-40B4-BE49-F238E27FC236}">
                    <a16:creationId xmlns:a16="http://schemas.microsoft.com/office/drawing/2014/main" id="{7BD105FA-FBA6-4661-89C8-ADA3AB92B396}"/>
                  </a:ext>
                </a:extLst>
              </p:cNvPr>
              <p:cNvSpPr txBox="1"/>
              <p:nvPr/>
            </p:nvSpPr>
            <p:spPr>
              <a:xfrm>
                <a:off x="6166342" y="5590119"/>
                <a:ext cx="2205852" cy="553998"/>
              </a:xfrm>
              <a:prstGeom prst="rect">
                <a:avLst/>
              </a:prstGeom>
              <a:solidFill>
                <a:schemeClr val="bg1">
                  <a:lumMod val="95000"/>
                </a:schemeClr>
              </a:solidFill>
            </p:spPr>
            <p:txBody>
              <a:bodyPr wrap="square" rtlCol="0">
                <a:spAutoFit/>
              </a:bodyPr>
              <a:lstStyle/>
              <a:p>
                <a:endParaRPr lang="en-US" sz="1500"/>
              </a:p>
              <a:p>
                <a:endParaRPr lang="en-US" sz="1500" dirty="0"/>
              </a:p>
            </p:txBody>
          </p:sp>
          <p:grpSp>
            <p:nvGrpSpPr>
              <p:cNvPr id="20" name="Group 19">
                <a:extLst>
                  <a:ext uri="{FF2B5EF4-FFF2-40B4-BE49-F238E27FC236}">
                    <a16:creationId xmlns:a16="http://schemas.microsoft.com/office/drawing/2014/main" id="{1F7E7DD4-5F27-407F-9ED3-AF1E87ECA2C1}"/>
                  </a:ext>
                </a:extLst>
              </p:cNvPr>
              <p:cNvGrpSpPr/>
              <p:nvPr/>
            </p:nvGrpSpPr>
            <p:grpSpPr>
              <a:xfrm>
                <a:off x="6152275" y="5505825"/>
                <a:ext cx="2143831" cy="659843"/>
                <a:chOff x="4808394" y="5140818"/>
                <a:chExt cx="2143831" cy="659843"/>
              </a:xfrm>
            </p:grpSpPr>
            <p:sp>
              <p:nvSpPr>
                <p:cNvPr id="21" name="TextBox 20">
                  <a:extLst>
                    <a:ext uri="{FF2B5EF4-FFF2-40B4-BE49-F238E27FC236}">
                      <a16:creationId xmlns:a16="http://schemas.microsoft.com/office/drawing/2014/main" id="{84DAAE70-6D08-401E-91F4-457C6BDE50F0}"/>
                    </a:ext>
                  </a:extLst>
                </p:cNvPr>
                <p:cNvSpPr txBox="1"/>
                <p:nvPr/>
              </p:nvSpPr>
              <p:spPr>
                <a:xfrm>
                  <a:off x="4808394" y="5359986"/>
                  <a:ext cx="1294906" cy="323165"/>
                </a:xfrm>
                <a:prstGeom prst="rect">
                  <a:avLst/>
                </a:prstGeom>
                <a:noFill/>
              </p:spPr>
              <p:txBody>
                <a:bodyPr wrap="none" rtlCol="0">
                  <a:spAutoFit/>
                </a:bodyPr>
                <a:lstStyle/>
                <a:p>
                  <a:r>
                    <a:rPr lang="en-US" sz="1500" i="1" dirty="0"/>
                    <a:t>Attenuation = </a:t>
                  </a:r>
                  <a:endParaRPr lang="en-US" sz="1500" i="1" baseline="30000" dirty="0"/>
                </a:p>
              </p:txBody>
            </p:sp>
            <p:sp>
              <p:nvSpPr>
                <p:cNvPr id="22" name="TextBox 21">
                  <a:extLst>
                    <a:ext uri="{FF2B5EF4-FFF2-40B4-BE49-F238E27FC236}">
                      <a16:creationId xmlns:a16="http://schemas.microsoft.com/office/drawing/2014/main" id="{67C67460-B0AE-4A66-BFD7-CCA418626239}"/>
                    </a:ext>
                  </a:extLst>
                </p:cNvPr>
                <p:cNvSpPr txBox="1"/>
                <p:nvPr/>
              </p:nvSpPr>
              <p:spPr>
                <a:xfrm>
                  <a:off x="6286500" y="5477496"/>
                  <a:ext cx="276038" cy="323165"/>
                </a:xfrm>
                <a:prstGeom prst="rect">
                  <a:avLst/>
                </a:prstGeom>
                <a:noFill/>
              </p:spPr>
              <p:txBody>
                <a:bodyPr wrap="none" rtlCol="0">
                  <a:spAutoFit/>
                </a:bodyPr>
                <a:lstStyle/>
                <a:p>
                  <a:r>
                    <a:rPr lang="en-US" sz="1500" i="1" dirty="0"/>
                    <a:t>e</a:t>
                  </a:r>
                </a:p>
              </p:txBody>
            </p:sp>
            <p:sp>
              <p:nvSpPr>
                <p:cNvPr id="23" name="TextBox 22">
                  <a:extLst>
                    <a:ext uri="{FF2B5EF4-FFF2-40B4-BE49-F238E27FC236}">
                      <a16:creationId xmlns:a16="http://schemas.microsoft.com/office/drawing/2014/main" id="{2FB898C8-3C6D-485F-9F4A-EBD342F90B0E}"/>
                    </a:ext>
                  </a:extLst>
                </p:cNvPr>
                <p:cNvSpPr txBox="1"/>
                <p:nvPr/>
              </p:nvSpPr>
              <p:spPr>
                <a:xfrm>
                  <a:off x="6286500" y="5242476"/>
                  <a:ext cx="282450" cy="323165"/>
                </a:xfrm>
                <a:prstGeom prst="rect">
                  <a:avLst/>
                </a:prstGeom>
                <a:noFill/>
              </p:spPr>
              <p:txBody>
                <a:bodyPr wrap="none" rtlCol="0">
                  <a:spAutoFit/>
                </a:bodyPr>
                <a:lstStyle/>
                <a:p>
                  <a:r>
                    <a:rPr lang="en-US" sz="1500" i="1" dirty="0"/>
                    <a:t>1</a:t>
                  </a:r>
                </a:p>
              </p:txBody>
            </p:sp>
            <p:cxnSp>
              <p:nvCxnSpPr>
                <p:cNvPr id="24" name="Straight Connector 23">
                  <a:extLst>
                    <a:ext uri="{FF2B5EF4-FFF2-40B4-BE49-F238E27FC236}">
                      <a16:creationId xmlns:a16="http://schemas.microsoft.com/office/drawing/2014/main" id="{B726D18D-52B2-4975-B1EC-9390E3328E45}"/>
                    </a:ext>
                  </a:extLst>
                </p:cNvPr>
                <p:cNvCxnSpPr>
                  <a:cxnSpLocks/>
                </p:cNvCxnSpPr>
                <p:nvPr/>
              </p:nvCxnSpPr>
              <p:spPr>
                <a:xfrm>
                  <a:off x="6322350" y="5558941"/>
                  <a:ext cx="2095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0F8333E8-6874-4EBF-8A1D-F7FDBFF3AE0C}"/>
                    </a:ext>
                  </a:extLst>
                </p:cNvPr>
                <p:cNvGrpSpPr/>
                <p:nvPr/>
              </p:nvGrpSpPr>
              <p:grpSpPr>
                <a:xfrm>
                  <a:off x="6592831" y="5140818"/>
                  <a:ext cx="359394" cy="506089"/>
                  <a:chOff x="6527137" y="5200218"/>
                  <a:chExt cx="359394" cy="506089"/>
                </a:xfrm>
              </p:grpSpPr>
              <p:sp>
                <p:nvSpPr>
                  <p:cNvPr id="28" name="TextBox 27">
                    <a:extLst>
                      <a:ext uri="{FF2B5EF4-FFF2-40B4-BE49-F238E27FC236}">
                        <a16:creationId xmlns:a16="http://schemas.microsoft.com/office/drawing/2014/main" id="{6CB3DE2F-9A9E-43CA-A79F-6AD448AB9D68}"/>
                      </a:ext>
                    </a:extLst>
                  </p:cNvPr>
                  <p:cNvSpPr txBox="1"/>
                  <p:nvPr/>
                </p:nvSpPr>
                <p:spPr>
                  <a:xfrm>
                    <a:off x="6527137" y="5200218"/>
                    <a:ext cx="284052" cy="323165"/>
                  </a:xfrm>
                  <a:prstGeom prst="rect">
                    <a:avLst/>
                  </a:prstGeom>
                  <a:noFill/>
                </p:spPr>
                <p:txBody>
                  <a:bodyPr wrap="none" rtlCol="0">
                    <a:spAutoFit/>
                  </a:bodyPr>
                  <a:lstStyle/>
                  <a:p>
                    <a:r>
                      <a:rPr lang="en-US" sz="1500" i="1" dirty="0"/>
                      <a:t>d</a:t>
                    </a:r>
                  </a:p>
                </p:txBody>
              </p:sp>
              <p:sp>
                <p:nvSpPr>
                  <p:cNvPr id="29" name="TextBox 28">
                    <a:extLst>
                      <a:ext uri="{FF2B5EF4-FFF2-40B4-BE49-F238E27FC236}">
                        <a16:creationId xmlns:a16="http://schemas.microsoft.com/office/drawing/2014/main" id="{F9C32EC4-D4F5-48B7-A877-67B97F72B96D}"/>
                      </a:ext>
                    </a:extLst>
                  </p:cNvPr>
                  <p:cNvSpPr txBox="1"/>
                  <p:nvPr/>
                </p:nvSpPr>
                <p:spPr>
                  <a:xfrm>
                    <a:off x="6527137" y="5383142"/>
                    <a:ext cx="359394" cy="323165"/>
                  </a:xfrm>
                  <a:prstGeom prst="rect">
                    <a:avLst/>
                  </a:prstGeom>
                  <a:noFill/>
                </p:spPr>
                <p:txBody>
                  <a:bodyPr wrap="none" rtlCol="0">
                    <a:spAutoFit/>
                  </a:bodyPr>
                  <a:lstStyle/>
                  <a:p>
                    <a:r>
                      <a:rPr lang="el-GR" sz="1500" i="1" dirty="0"/>
                      <a:t>α</a:t>
                    </a:r>
                    <a:r>
                      <a:rPr lang="en-US" sz="1500" i="1" baseline="-25000" dirty="0"/>
                      <a:t>d</a:t>
                    </a:r>
                  </a:p>
                </p:txBody>
              </p:sp>
              <p:cxnSp>
                <p:nvCxnSpPr>
                  <p:cNvPr id="30" name="Straight Connector 29">
                    <a:extLst>
                      <a:ext uri="{FF2B5EF4-FFF2-40B4-BE49-F238E27FC236}">
                        <a16:creationId xmlns:a16="http://schemas.microsoft.com/office/drawing/2014/main" id="{1959792E-5EC2-45F7-9C48-401B47EA8C3F}"/>
                      </a:ext>
                    </a:extLst>
                  </p:cNvPr>
                  <p:cNvCxnSpPr>
                    <a:cxnSpLocks/>
                  </p:cNvCxnSpPr>
                  <p:nvPr/>
                </p:nvCxnSpPr>
                <p:spPr>
                  <a:xfrm>
                    <a:off x="6575609" y="5487844"/>
                    <a:ext cx="2095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Left Bracket 25">
                  <a:extLst>
                    <a:ext uri="{FF2B5EF4-FFF2-40B4-BE49-F238E27FC236}">
                      <a16:creationId xmlns:a16="http://schemas.microsoft.com/office/drawing/2014/main" id="{779F5AE5-740D-444C-8AD4-2228E546117B}"/>
                    </a:ext>
                  </a:extLst>
                </p:cNvPr>
                <p:cNvSpPr/>
                <p:nvPr/>
              </p:nvSpPr>
              <p:spPr>
                <a:xfrm>
                  <a:off x="6246389" y="5318037"/>
                  <a:ext cx="84282" cy="453259"/>
                </a:xfrm>
                <a:prstGeom prst="leftBracket">
                  <a:avLst>
                    <a:gd name="adj" fmla="val 1762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i="1"/>
                </a:p>
              </p:txBody>
            </p:sp>
            <p:sp>
              <p:nvSpPr>
                <p:cNvPr id="27" name="Left Bracket 26">
                  <a:extLst>
                    <a:ext uri="{FF2B5EF4-FFF2-40B4-BE49-F238E27FC236}">
                      <a16:creationId xmlns:a16="http://schemas.microsoft.com/office/drawing/2014/main" id="{51339A67-9AF7-4809-8E33-499EFC07231D}"/>
                    </a:ext>
                  </a:extLst>
                </p:cNvPr>
                <p:cNvSpPr/>
                <p:nvPr/>
              </p:nvSpPr>
              <p:spPr>
                <a:xfrm rot="10800000">
                  <a:off x="6538150" y="5318022"/>
                  <a:ext cx="84282" cy="453259"/>
                </a:xfrm>
                <a:prstGeom prst="leftBracket">
                  <a:avLst>
                    <a:gd name="adj" fmla="val 1762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i="1"/>
                </a:p>
              </p:txBody>
            </p:sp>
          </p:grpSp>
        </p:grpSp>
        <p:cxnSp>
          <p:nvCxnSpPr>
            <p:cNvPr id="31" name="Straight Connector 30">
              <a:extLst>
                <a:ext uri="{FF2B5EF4-FFF2-40B4-BE49-F238E27FC236}">
                  <a16:creationId xmlns:a16="http://schemas.microsoft.com/office/drawing/2014/main" id="{AAE21415-1AFF-4B0B-895E-BFB55C445420}"/>
                </a:ext>
              </a:extLst>
            </p:cNvPr>
            <p:cNvCxnSpPr/>
            <p:nvPr/>
          </p:nvCxnSpPr>
          <p:spPr>
            <a:xfrm>
              <a:off x="5193285" y="5723574"/>
              <a:ext cx="289755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Arrow: Right 6">
              <a:extLst>
                <a:ext uri="{FF2B5EF4-FFF2-40B4-BE49-F238E27FC236}">
                  <a16:creationId xmlns:a16="http://schemas.microsoft.com/office/drawing/2014/main" id="{7B529674-9997-4785-97A4-A0BE21812574}"/>
                </a:ext>
              </a:extLst>
            </p:cNvPr>
            <p:cNvSpPr/>
            <p:nvPr/>
          </p:nvSpPr>
          <p:spPr>
            <a:xfrm rot="10800000">
              <a:off x="4161691" y="4169231"/>
              <a:ext cx="1045803" cy="270631"/>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BF538514-3DD4-44B8-A880-5E872E80C0AE}"/>
                </a:ext>
              </a:extLst>
            </p:cNvPr>
            <p:cNvSpPr/>
            <p:nvPr/>
          </p:nvSpPr>
          <p:spPr>
            <a:xfrm>
              <a:off x="4009475" y="3661793"/>
              <a:ext cx="1189504" cy="609600"/>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6">
              <a:extLst>
                <a:ext uri="{FF2B5EF4-FFF2-40B4-BE49-F238E27FC236}">
                  <a16:creationId xmlns:a16="http://schemas.microsoft.com/office/drawing/2014/main" id="{4FAEB63E-5CFD-4ED6-9BD6-778B4683AB81}"/>
                </a:ext>
              </a:extLst>
            </p:cNvPr>
            <p:cNvSpPr/>
            <p:nvPr/>
          </p:nvSpPr>
          <p:spPr>
            <a:xfrm rot="10800000">
              <a:off x="7047418" y="4063449"/>
              <a:ext cx="1045803" cy="221834"/>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950650B-4547-4F1C-8752-2E63C6CE9BBB}"/>
                  </a:ext>
                </a:extLst>
              </p:cNvPr>
              <p:cNvSpPr txBox="1"/>
              <p:nvPr/>
            </p:nvSpPr>
            <p:spPr>
              <a:xfrm>
                <a:off x="1912347" y="3565680"/>
                <a:ext cx="1767856" cy="754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𝐸</m:t>
                          </m:r>
                        </m:sub>
                      </m:sSub>
                      <m:r>
                        <a:rPr lang="en-US" sz="240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2</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1</m:t>
                              </m:r>
                            </m:sub>
                          </m:sSub>
                        </m:den>
                      </m:f>
                    </m:oMath>
                  </m:oMathPara>
                </a14:m>
                <a:endParaRPr lang="en-US" sz="2400" dirty="0"/>
              </a:p>
            </p:txBody>
          </p:sp>
        </mc:Choice>
        <mc:Fallback xmlns="">
          <p:sp>
            <p:nvSpPr>
              <p:cNvPr id="36" name="TextBox 35">
                <a:extLst>
                  <a:ext uri="{FF2B5EF4-FFF2-40B4-BE49-F238E27FC236}">
                    <a16:creationId xmlns:a16="http://schemas.microsoft.com/office/drawing/2014/main" id="{4950650B-4547-4F1C-8752-2E63C6CE9BBB}"/>
                  </a:ext>
                </a:extLst>
              </p:cNvPr>
              <p:cNvSpPr txBox="1">
                <a:spLocks noRot="1" noChangeAspect="1" noMove="1" noResize="1" noEditPoints="1" noAdjustHandles="1" noChangeArrowheads="1" noChangeShapeType="1" noTextEdit="1"/>
              </p:cNvSpPr>
              <p:nvPr/>
            </p:nvSpPr>
            <p:spPr>
              <a:xfrm>
                <a:off x="1912347" y="3565680"/>
                <a:ext cx="1767856" cy="75430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4531D09-CB1E-492C-AFDE-35D19F50FFDA}"/>
                  </a:ext>
                </a:extLst>
              </p:cNvPr>
              <p:cNvSpPr txBox="1"/>
              <p:nvPr/>
            </p:nvSpPr>
            <p:spPr>
              <a:xfrm>
                <a:off x="1912347" y="5138451"/>
                <a:ext cx="20342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1EB9B0AC-07D8-4D43-8B27-40E83352D34F}" type="mathplaceholder">
                        <a:rPr lang="en-US" i="1" smtClean="0">
                          <a:latin typeface="Cambria Math" panose="02040503050406030204" pitchFamily="18" charset="0"/>
                        </a:rPr>
                        <a:t>Type equation here.</a:t>
                      </a:fld>
                    </m:oMath>
                  </m:oMathPara>
                </a14:m>
                <a:endParaRPr lang="en-US" dirty="0"/>
              </a:p>
            </p:txBody>
          </p:sp>
        </mc:Choice>
        <mc:Fallback xmlns="">
          <p:sp>
            <p:nvSpPr>
              <p:cNvPr id="37" name="TextBox 36">
                <a:extLst>
                  <a:ext uri="{FF2B5EF4-FFF2-40B4-BE49-F238E27FC236}">
                    <a16:creationId xmlns:a16="http://schemas.microsoft.com/office/drawing/2014/main" id="{44531D09-CB1E-492C-AFDE-35D19F50FFDA}"/>
                  </a:ext>
                </a:extLst>
              </p:cNvPr>
              <p:cNvSpPr txBox="1">
                <a:spLocks noRot="1" noChangeAspect="1" noMove="1" noResize="1" noEditPoints="1" noAdjustHandles="1" noChangeArrowheads="1" noChangeShapeType="1" noTextEdit="1"/>
              </p:cNvSpPr>
              <p:nvPr/>
            </p:nvSpPr>
            <p:spPr>
              <a:xfrm>
                <a:off x="1912347" y="5138451"/>
                <a:ext cx="2034211" cy="276999"/>
              </a:xfrm>
              <a:prstGeom prst="rect">
                <a:avLst/>
              </a:prstGeom>
              <a:blipFill>
                <a:blip r:embed="rId3"/>
                <a:stretch>
                  <a:fillRect l="-3003" r="-2703" b="-37778"/>
                </a:stretch>
              </a:blipFill>
            </p:spPr>
            <p:txBody>
              <a:bodyPr/>
              <a:lstStyle/>
              <a:p>
                <a:r>
                  <a:rPr lang="en-US">
                    <a:noFill/>
                  </a:rPr>
                  <a:t> </a:t>
                </a:r>
              </a:p>
            </p:txBody>
          </p:sp>
        </mc:Fallback>
      </mc:AlternateContent>
    </p:spTree>
    <p:extLst>
      <p:ext uri="{BB962C8B-B14F-4D97-AF65-F5344CB8AC3E}">
        <p14:creationId xmlns:p14="http://schemas.microsoft.com/office/powerpoint/2010/main" val="4074809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4736-D72C-463D-8315-6333BBC8F08D}"/>
              </a:ext>
            </a:extLst>
          </p:cNvPr>
          <p:cNvSpPr>
            <a:spLocks noGrp="1"/>
          </p:cNvSpPr>
          <p:nvPr>
            <p:ph type="title"/>
          </p:nvPr>
        </p:nvSpPr>
        <p:spPr/>
        <p:txBody>
          <a:bodyPr/>
          <a:lstStyle/>
          <a:p>
            <a:r>
              <a:rPr lang="en-US" dirty="0"/>
              <a:t>Existing Solutions</a:t>
            </a:r>
          </a:p>
        </p:txBody>
      </p:sp>
      <p:sp>
        <p:nvSpPr>
          <p:cNvPr id="4" name="Slide Number Placeholder 3">
            <a:extLst>
              <a:ext uri="{FF2B5EF4-FFF2-40B4-BE49-F238E27FC236}">
                <a16:creationId xmlns:a16="http://schemas.microsoft.com/office/drawing/2014/main" id="{23420399-602A-4FB5-9235-7BF30C2EAD85}"/>
              </a:ext>
            </a:extLst>
          </p:cNvPr>
          <p:cNvSpPr>
            <a:spLocks noGrp="1"/>
          </p:cNvSpPr>
          <p:nvPr>
            <p:ph type="sldNum" sz="quarter" idx="12"/>
          </p:nvPr>
        </p:nvSpPr>
        <p:spPr/>
        <p:txBody>
          <a:bodyPr/>
          <a:lstStyle/>
          <a:p>
            <a:fld id="{2613B20D-9B73-4C13-A358-2357A5C96DDA}" type="slidenum">
              <a:rPr lang="en-US" smtClean="0"/>
              <a:t>6</a:t>
            </a:fld>
            <a:endParaRPr lang="en-US" dirty="0"/>
          </a:p>
        </p:txBody>
      </p:sp>
      <p:pic>
        <p:nvPicPr>
          <p:cNvPr id="8" name="Picture 7">
            <a:extLst>
              <a:ext uri="{FF2B5EF4-FFF2-40B4-BE49-F238E27FC236}">
                <a16:creationId xmlns:a16="http://schemas.microsoft.com/office/drawing/2014/main" id="{EBA303C9-F645-4539-AA0A-1C2881874A1A}"/>
              </a:ext>
            </a:extLst>
          </p:cNvPr>
          <p:cNvPicPr>
            <a:picLocks noChangeAspect="1"/>
          </p:cNvPicPr>
          <p:nvPr/>
        </p:nvPicPr>
        <p:blipFill>
          <a:blip r:embed="rId3"/>
          <a:stretch>
            <a:fillRect/>
          </a:stretch>
        </p:blipFill>
        <p:spPr>
          <a:xfrm>
            <a:off x="734756" y="1900260"/>
            <a:ext cx="3994522" cy="3775344"/>
          </a:xfrm>
          <a:prstGeom prst="rect">
            <a:avLst/>
          </a:prstGeom>
          <a:effectLst>
            <a:softEdge rad="31750"/>
          </a:effectLst>
        </p:spPr>
      </p:pic>
      <p:pic>
        <p:nvPicPr>
          <p:cNvPr id="7" name="Picture 2" descr="https://upload.wikimedia.org/wikipedia/commons/thumb/a/ad/GCxGC-TOFMS_Analytical_Dept_Chemical_Faculty_GUT_Gdansk.jpg/1280px-GCxGC-TOFMS_Analytical_Dept_Chemical_Faculty_GUT_Gdansk.jpg">
            <a:extLst>
              <a:ext uri="{FF2B5EF4-FFF2-40B4-BE49-F238E27FC236}">
                <a16:creationId xmlns:a16="http://schemas.microsoft.com/office/drawing/2014/main" id="{17652B46-DBB9-45D6-9E0A-979302A93B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538"/>
          <a:stretch/>
        </p:blipFill>
        <p:spPr bwMode="auto">
          <a:xfrm>
            <a:off x="4714037" y="1907110"/>
            <a:ext cx="3391519" cy="3775345"/>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6" name="Picture 5" descr="File:Desyxps.jpg">
            <a:extLst>
              <a:ext uri="{FF2B5EF4-FFF2-40B4-BE49-F238E27FC236}">
                <a16:creationId xmlns:a16="http://schemas.microsoft.com/office/drawing/2014/main" id="{69C687AF-5585-4F71-8810-33F099D7C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68" y="1900260"/>
            <a:ext cx="3391518" cy="377534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399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8DB5-DC6E-4B76-8C74-5BBAF0AC079D}"/>
              </a:ext>
            </a:extLst>
          </p:cNvPr>
          <p:cNvSpPr>
            <a:spLocks noGrp="1"/>
          </p:cNvSpPr>
          <p:nvPr>
            <p:ph type="title"/>
          </p:nvPr>
        </p:nvSpPr>
        <p:spPr/>
        <p:txBody>
          <a:bodyPr/>
          <a:lstStyle/>
          <a:p>
            <a:r>
              <a:rPr lang="en-US" dirty="0"/>
              <a:t>Container Compensation</a:t>
            </a:r>
          </a:p>
        </p:txBody>
      </p:sp>
      <p:sp>
        <p:nvSpPr>
          <p:cNvPr id="3" name="Content Placeholder 2">
            <a:extLst>
              <a:ext uri="{FF2B5EF4-FFF2-40B4-BE49-F238E27FC236}">
                <a16:creationId xmlns:a16="http://schemas.microsoft.com/office/drawing/2014/main" id="{E93923D0-F76E-4236-B182-54463C6A43FF}"/>
              </a:ext>
            </a:extLst>
          </p:cNvPr>
          <p:cNvSpPr>
            <a:spLocks noGrp="1"/>
          </p:cNvSpPr>
          <p:nvPr>
            <p:ph idx="1"/>
          </p:nvPr>
        </p:nvSpPr>
        <p:spPr/>
        <p:txBody>
          <a:bodyPr/>
          <a:lstStyle/>
          <a:p>
            <a:r>
              <a:rPr lang="en-US" dirty="0"/>
              <a:t>Empty container’s complex permittivity is also obtained with the same technique</a:t>
            </a:r>
          </a:p>
          <a:p>
            <a:r>
              <a:rPr lang="en-US" dirty="0"/>
              <a:t>Our container was made of acrylic with permittivity of about 3.45+0</a:t>
            </a:r>
            <a:r>
              <a:rPr lang="en-US" i="1" dirty="0"/>
              <a:t>j </a:t>
            </a:r>
            <a:endParaRPr lang="en-US" dirty="0"/>
          </a:p>
          <a:p>
            <a:endParaRPr lang="en-US" dirty="0"/>
          </a:p>
        </p:txBody>
      </p:sp>
      <p:sp>
        <p:nvSpPr>
          <p:cNvPr id="4" name="Slide Number Placeholder 3">
            <a:extLst>
              <a:ext uri="{FF2B5EF4-FFF2-40B4-BE49-F238E27FC236}">
                <a16:creationId xmlns:a16="http://schemas.microsoft.com/office/drawing/2014/main" id="{6739F0AE-B7E9-40BF-94FD-BB73B70C6768}"/>
              </a:ext>
            </a:extLst>
          </p:cNvPr>
          <p:cNvSpPr>
            <a:spLocks noGrp="1"/>
          </p:cNvSpPr>
          <p:nvPr>
            <p:ph type="sldNum" sz="quarter" idx="12"/>
          </p:nvPr>
        </p:nvSpPr>
        <p:spPr/>
        <p:txBody>
          <a:bodyPr/>
          <a:lstStyle/>
          <a:p>
            <a:fld id="{2613B20D-9B73-4C13-A358-2357A5C96DDA}" type="slidenum">
              <a:rPr lang="en-US" smtClean="0"/>
              <a:t>60</a:t>
            </a:fld>
            <a:endParaRPr lang="en-US" dirty="0"/>
          </a:p>
        </p:txBody>
      </p:sp>
      <p:pic>
        <p:nvPicPr>
          <p:cNvPr id="5" name="Picture 4">
            <a:extLst>
              <a:ext uri="{FF2B5EF4-FFF2-40B4-BE49-F238E27FC236}">
                <a16:creationId xmlns:a16="http://schemas.microsoft.com/office/drawing/2014/main" id="{7F9A5DE9-94B9-4172-9EF7-DD33F257C9D7}"/>
              </a:ext>
            </a:extLst>
          </p:cNvPr>
          <p:cNvPicPr>
            <a:picLocks noChangeAspect="1"/>
          </p:cNvPicPr>
          <p:nvPr/>
        </p:nvPicPr>
        <p:blipFill>
          <a:blip r:embed="rId2"/>
          <a:stretch>
            <a:fillRect/>
          </a:stretch>
        </p:blipFill>
        <p:spPr>
          <a:xfrm>
            <a:off x="1266091" y="4038959"/>
            <a:ext cx="9409723" cy="1485132"/>
          </a:xfrm>
          <a:prstGeom prst="rect">
            <a:avLst/>
          </a:prstGeom>
        </p:spPr>
      </p:pic>
    </p:spTree>
    <p:extLst>
      <p:ext uri="{BB962C8B-B14F-4D97-AF65-F5344CB8AC3E}">
        <p14:creationId xmlns:p14="http://schemas.microsoft.com/office/powerpoint/2010/main" val="2498522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63C3-AAF0-480E-A97D-98B201476A8F}"/>
              </a:ext>
            </a:extLst>
          </p:cNvPr>
          <p:cNvSpPr>
            <a:spLocks noGrp="1"/>
          </p:cNvSpPr>
          <p:nvPr>
            <p:ph type="title"/>
          </p:nvPr>
        </p:nvSpPr>
        <p:spPr/>
        <p:txBody>
          <a:bodyPr/>
          <a:lstStyle/>
          <a:p>
            <a:r>
              <a:rPr lang="en-US" dirty="0"/>
              <a:t>Diffraction Problems</a:t>
            </a:r>
          </a:p>
        </p:txBody>
      </p:sp>
      <p:sp>
        <p:nvSpPr>
          <p:cNvPr id="3" name="Content Placeholder 2">
            <a:extLst>
              <a:ext uri="{FF2B5EF4-FFF2-40B4-BE49-F238E27FC236}">
                <a16:creationId xmlns:a16="http://schemas.microsoft.com/office/drawing/2014/main" id="{E792D2C3-AA9A-4B21-B124-200B93CD3480}"/>
              </a:ext>
            </a:extLst>
          </p:cNvPr>
          <p:cNvSpPr>
            <a:spLocks noGrp="1"/>
          </p:cNvSpPr>
          <p:nvPr>
            <p:ph idx="1"/>
          </p:nvPr>
        </p:nvSpPr>
        <p:spPr/>
        <p:txBody>
          <a:bodyPr/>
          <a:lstStyle/>
          <a:p>
            <a:r>
              <a:rPr lang="en-US" dirty="0"/>
              <a:t>Diffraction can cause signals to go around an obstacle</a:t>
            </a:r>
          </a:p>
          <a:p>
            <a:endParaRPr lang="en-US" dirty="0"/>
          </a:p>
          <a:p>
            <a:r>
              <a:rPr lang="en-US" dirty="0"/>
              <a:t>Diffracted signals may arrive before the refracted signal!</a:t>
            </a:r>
          </a:p>
          <a:p>
            <a:r>
              <a:rPr lang="en-US" dirty="0"/>
              <a:t>This corrupts the time of flight estimate</a:t>
            </a:r>
          </a:p>
          <a:p>
            <a:r>
              <a:rPr lang="en-US" dirty="0"/>
              <a:t>We deal with diffraction by using a large container – more than 4 wavelengths on either side</a:t>
            </a:r>
          </a:p>
        </p:txBody>
      </p:sp>
      <p:sp>
        <p:nvSpPr>
          <p:cNvPr id="4" name="Slide Number Placeholder 3">
            <a:extLst>
              <a:ext uri="{FF2B5EF4-FFF2-40B4-BE49-F238E27FC236}">
                <a16:creationId xmlns:a16="http://schemas.microsoft.com/office/drawing/2014/main" id="{E129749A-292C-4B02-A504-29E1EDD59207}"/>
              </a:ext>
            </a:extLst>
          </p:cNvPr>
          <p:cNvSpPr>
            <a:spLocks noGrp="1"/>
          </p:cNvSpPr>
          <p:nvPr>
            <p:ph type="sldNum" sz="quarter" idx="12"/>
          </p:nvPr>
        </p:nvSpPr>
        <p:spPr/>
        <p:txBody>
          <a:bodyPr/>
          <a:lstStyle/>
          <a:p>
            <a:fld id="{2613B20D-9B73-4C13-A358-2357A5C96DDA}" type="slidenum">
              <a:rPr lang="en-US" smtClean="0"/>
              <a:t>61</a:t>
            </a:fld>
            <a:endParaRPr lang="en-US" dirty="0"/>
          </a:p>
        </p:txBody>
      </p:sp>
    </p:spTree>
    <p:extLst>
      <p:ext uri="{BB962C8B-B14F-4D97-AF65-F5344CB8AC3E}">
        <p14:creationId xmlns:p14="http://schemas.microsoft.com/office/powerpoint/2010/main" val="4214511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EA4E-E20B-4999-ACE4-7CAE91CABE66}"/>
              </a:ext>
            </a:extLst>
          </p:cNvPr>
          <p:cNvSpPr>
            <a:spLocks noGrp="1"/>
          </p:cNvSpPr>
          <p:nvPr>
            <p:ph type="title"/>
          </p:nvPr>
        </p:nvSpPr>
        <p:spPr/>
        <p:txBody>
          <a:bodyPr/>
          <a:lstStyle/>
          <a:p>
            <a:r>
              <a:rPr lang="en-US" dirty="0"/>
              <a:t>Extreme Conductivity</a:t>
            </a:r>
          </a:p>
        </p:txBody>
      </p:sp>
      <p:sp>
        <p:nvSpPr>
          <p:cNvPr id="3" name="Content Placeholder 2">
            <a:extLst>
              <a:ext uri="{FF2B5EF4-FFF2-40B4-BE49-F238E27FC236}">
                <a16:creationId xmlns:a16="http://schemas.microsoft.com/office/drawing/2014/main" id="{71E984AD-112B-427D-8EF3-CE075E280239}"/>
              </a:ext>
            </a:extLst>
          </p:cNvPr>
          <p:cNvSpPr>
            <a:spLocks noGrp="1"/>
          </p:cNvSpPr>
          <p:nvPr>
            <p:ph idx="1"/>
          </p:nvPr>
        </p:nvSpPr>
        <p:spPr/>
        <p:txBody>
          <a:bodyPr/>
          <a:lstStyle/>
          <a:p>
            <a:r>
              <a:rPr lang="en-US" dirty="0"/>
              <a:t>Extremely conductive liquids, such as 1 molar saline solution, will not allow RF signals to penetrate</a:t>
            </a:r>
          </a:p>
          <a:p>
            <a:r>
              <a:rPr lang="en-US" dirty="0" err="1"/>
              <a:t>LiquID</a:t>
            </a:r>
            <a:r>
              <a:rPr lang="en-US" dirty="0"/>
              <a:t> will fail to estimate the permittivity of such liquids</a:t>
            </a:r>
          </a:p>
          <a:p>
            <a:r>
              <a:rPr lang="en-US" dirty="0"/>
              <a:t>However, it can definitely indicate that the liquid is extremely conductive.</a:t>
            </a:r>
          </a:p>
        </p:txBody>
      </p:sp>
      <p:sp>
        <p:nvSpPr>
          <p:cNvPr id="4" name="Slide Number Placeholder 3">
            <a:extLst>
              <a:ext uri="{FF2B5EF4-FFF2-40B4-BE49-F238E27FC236}">
                <a16:creationId xmlns:a16="http://schemas.microsoft.com/office/drawing/2014/main" id="{34A0E345-D454-442E-B370-BABDD398951E}"/>
              </a:ext>
            </a:extLst>
          </p:cNvPr>
          <p:cNvSpPr>
            <a:spLocks noGrp="1"/>
          </p:cNvSpPr>
          <p:nvPr>
            <p:ph type="sldNum" sz="quarter" idx="12"/>
          </p:nvPr>
        </p:nvSpPr>
        <p:spPr/>
        <p:txBody>
          <a:bodyPr/>
          <a:lstStyle/>
          <a:p>
            <a:fld id="{2613B20D-9B73-4C13-A358-2357A5C96DDA}" type="slidenum">
              <a:rPr lang="en-US" smtClean="0"/>
              <a:t>62</a:t>
            </a:fld>
            <a:endParaRPr lang="en-US" dirty="0"/>
          </a:p>
        </p:txBody>
      </p:sp>
    </p:spTree>
    <p:extLst>
      <p:ext uri="{BB962C8B-B14F-4D97-AF65-F5344CB8AC3E}">
        <p14:creationId xmlns:p14="http://schemas.microsoft.com/office/powerpoint/2010/main" val="4137100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9CC6-D578-4EF9-8837-2ECBBDBF4FCD}"/>
              </a:ext>
            </a:extLst>
          </p:cNvPr>
          <p:cNvSpPr>
            <a:spLocks noGrp="1"/>
          </p:cNvSpPr>
          <p:nvPr>
            <p:ph type="title"/>
          </p:nvPr>
        </p:nvSpPr>
        <p:spPr/>
        <p:txBody>
          <a:bodyPr/>
          <a:lstStyle/>
          <a:p>
            <a:r>
              <a:rPr lang="en-US" dirty="0" err="1"/>
              <a:t>Tagscan</a:t>
            </a:r>
            <a:endParaRPr lang="en-US" dirty="0"/>
          </a:p>
        </p:txBody>
      </p:sp>
      <p:sp>
        <p:nvSpPr>
          <p:cNvPr id="3" name="Content Placeholder 2">
            <a:extLst>
              <a:ext uri="{FF2B5EF4-FFF2-40B4-BE49-F238E27FC236}">
                <a16:creationId xmlns:a16="http://schemas.microsoft.com/office/drawing/2014/main" id="{5046D3A9-902E-4EDB-BA48-F3B19E09CD93}"/>
              </a:ext>
            </a:extLst>
          </p:cNvPr>
          <p:cNvSpPr>
            <a:spLocks noGrp="1"/>
          </p:cNvSpPr>
          <p:nvPr>
            <p:ph idx="1"/>
          </p:nvPr>
        </p:nvSpPr>
        <p:spPr>
          <a:xfrm>
            <a:off x="838202" y="1825625"/>
            <a:ext cx="10267460" cy="4351338"/>
          </a:xfrm>
        </p:spPr>
        <p:txBody>
          <a:bodyPr/>
          <a:lstStyle/>
          <a:p>
            <a:r>
              <a:rPr lang="en-US" dirty="0"/>
              <a:t>Only differentiates between liquid with a certain phase relationship with each other.</a:t>
            </a:r>
          </a:p>
          <a:p>
            <a:r>
              <a:rPr lang="en-US" dirty="0"/>
              <a:t>Lacks any notion of actual delay or time of flight</a:t>
            </a:r>
          </a:p>
          <a:p>
            <a:endParaRPr lang="en-US" dirty="0"/>
          </a:p>
          <a:p>
            <a:r>
              <a:rPr lang="en-US" dirty="0"/>
              <a:t>Works only with liquids with similar refractive index to each other. </a:t>
            </a:r>
          </a:p>
        </p:txBody>
      </p:sp>
      <p:sp>
        <p:nvSpPr>
          <p:cNvPr id="4" name="Slide Number Placeholder 3">
            <a:extLst>
              <a:ext uri="{FF2B5EF4-FFF2-40B4-BE49-F238E27FC236}">
                <a16:creationId xmlns:a16="http://schemas.microsoft.com/office/drawing/2014/main" id="{CA452E18-84CB-4D2D-8E58-EFA9E70DA1C5}"/>
              </a:ext>
            </a:extLst>
          </p:cNvPr>
          <p:cNvSpPr>
            <a:spLocks noGrp="1"/>
          </p:cNvSpPr>
          <p:nvPr>
            <p:ph type="sldNum" sz="quarter" idx="12"/>
          </p:nvPr>
        </p:nvSpPr>
        <p:spPr/>
        <p:txBody>
          <a:bodyPr/>
          <a:lstStyle/>
          <a:p>
            <a:fld id="{2613B20D-9B73-4C13-A358-2357A5C96DDA}" type="slidenum">
              <a:rPr lang="en-US" smtClean="0"/>
              <a:t>63</a:t>
            </a:fld>
            <a:endParaRPr lang="en-US" dirty="0"/>
          </a:p>
        </p:txBody>
      </p:sp>
    </p:spTree>
    <p:extLst>
      <p:ext uri="{BB962C8B-B14F-4D97-AF65-F5344CB8AC3E}">
        <p14:creationId xmlns:p14="http://schemas.microsoft.com/office/powerpoint/2010/main" val="218095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0DF09-D669-43B0-8BE8-FC713B1F122C}"/>
              </a:ext>
            </a:extLst>
          </p:cNvPr>
          <p:cNvSpPr>
            <a:spLocks noGrp="1"/>
          </p:cNvSpPr>
          <p:nvPr>
            <p:ph type="title"/>
          </p:nvPr>
        </p:nvSpPr>
        <p:spPr/>
        <p:txBody>
          <a:bodyPr/>
          <a:lstStyle/>
          <a:p>
            <a:r>
              <a:rPr lang="en-US" dirty="0" err="1"/>
              <a:t>Tagscan</a:t>
            </a:r>
            <a:r>
              <a:rPr lang="en-US" dirty="0"/>
              <a:t> (</a:t>
            </a:r>
            <a:r>
              <a:rPr lang="en-US" dirty="0" err="1"/>
              <a:t>cont</a:t>
            </a:r>
            <a:r>
              <a:rPr lang="en-US" dirty="0"/>
              <a:t>…)</a:t>
            </a:r>
          </a:p>
        </p:txBody>
      </p:sp>
      <p:sp>
        <p:nvSpPr>
          <p:cNvPr id="3" name="Content Placeholder 2">
            <a:extLst>
              <a:ext uri="{FF2B5EF4-FFF2-40B4-BE49-F238E27FC236}">
                <a16:creationId xmlns:a16="http://schemas.microsoft.com/office/drawing/2014/main" id="{B68419A5-F4AA-404D-92A5-79C68A34B4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E712E18-F94F-483C-95FD-6438CF00E287}"/>
              </a:ext>
            </a:extLst>
          </p:cNvPr>
          <p:cNvSpPr>
            <a:spLocks noGrp="1"/>
          </p:cNvSpPr>
          <p:nvPr>
            <p:ph type="sldNum" sz="quarter" idx="12"/>
          </p:nvPr>
        </p:nvSpPr>
        <p:spPr/>
        <p:txBody>
          <a:bodyPr/>
          <a:lstStyle/>
          <a:p>
            <a:fld id="{2613B20D-9B73-4C13-A358-2357A5C96DDA}" type="slidenum">
              <a:rPr lang="en-US" smtClean="0"/>
              <a:t>64</a:t>
            </a:fld>
            <a:endParaRPr lang="en-US" dirty="0"/>
          </a:p>
        </p:txBody>
      </p:sp>
      <p:pic>
        <p:nvPicPr>
          <p:cNvPr id="5" name="Picture 4">
            <a:extLst>
              <a:ext uri="{FF2B5EF4-FFF2-40B4-BE49-F238E27FC236}">
                <a16:creationId xmlns:a16="http://schemas.microsoft.com/office/drawing/2014/main" id="{62E01071-1576-47D3-8F21-9BAB7F2888A0}"/>
              </a:ext>
            </a:extLst>
          </p:cNvPr>
          <p:cNvPicPr>
            <a:picLocks noChangeAspect="1"/>
          </p:cNvPicPr>
          <p:nvPr/>
        </p:nvPicPr>
        <p:blipFill>
          <a:blip r:embed="rId2"/>
          <a:stretch>
            <a:fillRect/>
          </a:stretch>
        </p:blipFill>
        <p:spPr>
          <a:xfrm>
            <a:off x="2609142" y="1216219"/>
            <a:ext cx="6973716" cy="5570150"/>
          </a:xfrm>
          <a:prstGeom prst="rect">
            <a:avLst/>
          </a:prstGeom>
        </p:spPr>
      </p:pic>
    </p:spTree>
    <p:extLst>
      <p:ext uri="{BB962C8B-B14F-4D97-AF65-F5344CB8AC3E}">
        <p14:creationId xmlns:p14="http://schemas.microsoft.com/office/powerpoint/2010/main" val="3324147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5138-1961-4BEC-946B-2ADEE52B6F63}"/>
              </a:ext>
            </a:extLst>
          </p:cNvPr>
          <p:cNvSpPr>
            <a:spLocks noGrp="1"/>
          </p:cNvSpPr>
          <p:nvPr>
            <p:ph type="title"/>
          </p:nvPr>
        </p:nvSpPr>
        <p:spPr/>
        <p:txBody>
          <a:bodyPr/>
          <a:lstStyle/>
          <a:p>
            <a:r>
              <a:rPr lang="en-IN" dirty="0"/>
              <a:t>Permittivity from RI and AF</a:t>
            </a:r>
            <a:endParaRPr lang="en-US" dirty="0"/>
          </a:p>
        </p:txBody>
      </p:sp>
      <p:sp>
        <p:nvSpPr>
          <p:cNvPr id="4" name="Slide Number Placeholder 3">
            <a:extLst>
              <a:ext uri="{FF2B5EF4-FFF2-40B4-BE49-F238E27FC236}">
                <a16:creationId xmlns:a16="http://schemas.microsoft.com/office/drawing/2014/main" id="{ACA32DA7-813F-4540-8EB5-4AB7932BE440}"/>
              </a:ext>
            </a:extLst>
          </p:cNvPr>
          <p:cNvSpPr>
            <a:spLocks noGrp="1"/>
          </p:cNvSpPr>
          <p:nvPr>
            <p:ph type="sldNum" sz="quarter" idx="12"/>
          </p:nvPr>
        </p:nvSpPr>
        <p:spPr/>
        <p:txBody>
          <a:bodyPr/>
          <a:lstStyle/>
          <a:p>
            <a:fld id="{2613B20D-9B73-4C13-A358-2357A5C96DDA}" type="slidenum">
              <a:rPr lang="en-US" smtClean="0"/>
              <a:t>65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3AF7E2-C87B-4813-908B-A2F2BF7FE001}"/>
                  </a:ext>
                </a:extLst>
              </p:cNvPr>
              <p:cNvSpPr txBox="1"/>
              <p:nvPr/>
            </p:nvSpPr>
            <p:spPr>
              <a:xfrm>
                <a:off x="2783250" y="1685227"/>
                <a:ext cx="6212535"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𝑅𝑒𝑓𝑟𝑎𝑐𝑡𝑖𝑣𝑒</m:t>
                      </m:r>
                      <m:r>
                        <a:rPr lang="en-US" sz="2400" b="0" i="1" smtClean="0">
                          <a:latin typeface="Cambria Math" panose="02040503050406030204" pitchFamily="18" charset="0"/>
                        </a:rPr>
                        <m:t> </m:t>
                      </m:r>
                      <m:r>
                        <a:rPr lang="en-US" sz="2400" b="0" i="1" smtClean="0">
                          <a:latin typeface="Cambria Math" panose="02040503050406030204" pitchFamily="18" charset="0"/>
                        </a:rPr>
                        <m:t>𝐼𝑛𝑑𝑒𝑥</m:t>
                      </m:r>
                      <m:r>
                        <a:rPr lang="en-US" sz="2400" b="0" i="1" smtClean="0">
                          <a:latin typeface="Cambria Math" panose="02040503050406030204" pitchFamily="18" charset="0"/>
                        </a:rPr>
                        <m:t>= </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𝜖</m:t>
                              </m:r>
                            </m:e>
                            <m:sup>
                              <m:r>
                                <a:rPr lang="en-US" sz="2400" b="0" i="1" smtClean="0">
                                  <a:latin typeface="Cambria Math" panose="02040503050406030204" pitchFamily="18" charset="0"/>
                                  <a:ea typeface="Cambria Math" panose="02040503050406030204" pitchFamily="18" charset="0"/>
                                </a:rPr>
                                <m:t>′</m:t>
                              </m:r>
                            </m:sup>
                          </m:sSup>
                          <m:d>
                            <m:dPr>
                              <m:begChr m:val="{"/>
                              <m:endChr m:val="}"/>
                              <m:ctrlPr>
                                <a:rPr lang="en-US" sz="2400" b="0" i="1" smtClean="0">
                                  <a:latin typeface="Cambria Math" panose="02040503050406030204" pitchFamily="18" charset="0"/>
                                  <a:ea typeface="Cambria Math" panose="02040503050406030204" pitchFamily="18" charset="0"/>
                                </a:rPr>
                              </m:ctrlPr>
                            </m:dPr>
                            <m:e>
                              <m:rad>
                                <m:radPr>
                                  <m:degHide m:val="on"/>
                                  <m:ctrlPr>
                                    <a:rPr lang="en-US" sz="2400" b="0" i="1" smtClean="0">
                                      <a:latin typeface="Cambria Math" panose="02040503050406030204" pitchFamily="18" charset="0"/>
                                      <a:ea typeface="Cambria Math" panose="02040503050406030204" pitchFamily="18" charset="0"/>
                                    </a:rPr>
                                  </m:ctrlPr>
                                </m:radPr>
                                <m:deg/>
                                <m:e>
                                  <m:r>
                                    <a:rPr lang="en-US" sz="2400" b="0" i="1" smtClean="0">
                                      <a:latin typeface="Cambria Math" panose="02040503050406030204" pitchFamily="18" charset="0"/>
                                      <a:ea typeface="Cambria Math" panose="02040503050406030204" pitchFamily="18" charset="0"/>
                                    </a:rPr>
                                    <m:t>1+</m:t>
                                  </m:r>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𝜖</m:t>
                                                  </m:r>
                                                </m:e>
                                                <m:sup>
                                                  <m:r>
                                                    <a:rPr lang="en-US" sz="2400" b="0" i="1" smtClean="0">
                                                      <a:latin typeface="Cambria Math" panose="02040503050406030204" pitchFamily="18" charset="0"/>
                                                      <a:ea typeface="Cambria Math" panose="02040503050406030204" pitchFamily="18" charset="0"/>
                                                    </a:rPr>
                                                    <m:t>′′</m:t>
                                                  </m:r>
                                                </m:sup>
                                              </m:sSup>
                                            </m:num>
                                            <m:den>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𝜖</m:t>
                                                  </m:r>
                                                </m:e>
                                                <m:sup>
                                                  <m:r>
                                                    <a:rPr lang="en-US" sz="2400" b="0" i="1" smtClean="0">
                                                      <a:latin typeface="Cambria Math" panose="02040503050406030204" pitchFamily="18" charset="0"/>
                                                      <a:ea typeface="Cambria Math" panose="02040503050406030204" pitchFamily="18" charset="0"/>
                                                    </a:rPr>
                                                    <m:t>′</m:t>
                                                  </m:r>
                                                </m:sup>
                                              </m:sSup>
                                            </m:den>
                                          </m:f>
                                        </m:e>
                                      </m:d>
                                    </m:e>
                                    <m:sup>
                                      <m:r>
                                        <a:rPr lang="en-US" sz="2400" b="0" i="1" smtClean="0">
                                          <a:latin typeface="Cambria Math" panose="02040503050406030204" pitchFamily="18" charset="0"/>
                                          <a:ea typeface="Cambria Math" panose="02040503050406030204" pitchFamily="18" charset="0"/>
                                        </a:rPr>
                                        <m:t>2</m:t>
                                      </m:r>
                                    </m:sup>
                                  </m:sSup>
                                </m:e>
                              </m:rad>
                              <m:r>
                                <a:rPr lang="en-US" sz="2400" b="0" i="1" smtClean="0">
                                  <a:latin typeface="Cambria Math" panose="02040503050406030204" pitchFamily="18" charset="0"/>
                                  <a:ea typeface="Cambria Math" panose="02040503050406030204" pitchFamily="18" charset="0"/>
                                </a:rPr>
                                <m:t>+1</m:t>
                              </m:r>
                            </m:e>
                          </m:d>
                        </m:e>
                      </m:rad>
                    </m:oMath>
                  </m:oMathPara>
                </a14:m>
                <a:endParaRPr lang="en-US" sz="2400" dirty="0"/>
              </a:p>
            </p:txBody>
          </p:sp>
        </mc:Choice>
        <mc:Fallback xmlns="">
          <p:sp>
            <p:nvSpPr>
              <p:cNvPr id="5" name="TextBox 4">
                <a:extLst>
                  <a:ext uri="{FF2B5EF4-FFF2-40B4-BE49-F238E27FC236}">
                    <a16:creationId xmlns:a16="http://schemas.microsoft.com/office/drawing/2014/main" id="{C13AF7E2-C87B-4813-908B-A2F2BF7FE001}"/>
                  </a:ext>
                </a:extLst>
              </p:cNvPr>
              <p:cNvSpPr txBox="1">
                <a:spLocks noRot="1" noChangeAspect="1" noMove="1" noResize="1" noEditPoints="1" noAdjustHandles="1" noChangeArrowheads="1" noChangeShapeType="1" noTextEdit="1"/>
              </p:cNvSpPr>
              <p:nvPr/>
            </p:nvSpPr>
            <p:spPr>
              <a:xfrm>
                <a:off x="2783250" y="1685227"/>
                <a:ext cx="6212535" cy="143686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24CD8D-AC02-4864-B41D-D88702636C6B}"/>
                  </a:ext>
                </a:extLst>
              </p:cNvPr>
              <p:cNvSpPr txBox="1"/>
              <p:nvPr/>
            </p:nvSpPr>
            <p:spPr>
              <a:xfrm>
                <a:off x="2308698" y="3825415"/>
                <a:ext cx="6687087" cy="1782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𝐴𝑡𝑡𝑒𝑛𝑢𝑎𝑡𝑖𝑜𝑛</m:t>
                      </m:r>
                      <m:r>
                        <a:rPr lang="en-US" sz="2400" b="0" i="1" smtClean="0">
                          <a:latin typeface="Cambria Math" panose="02040503050406030204" pitchFamily="18" charset="0"/>
                        </a:rPr>
                        <m:t> </m:t>
                      </m:r>
                      <m:r>
                        <a:rPr lang="en-US" sz="2400" b="0" i="1" smtClean="0">
                          <a:latin typeface="Cambria Math" panose="02040503050406030204" pitchFamily="18" charset="0"/>
                        </a:rPr>
                        <m:t>𝐹𝑎𝑐𝑡𝑜𝑟</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ea typeface="Cambria Math" panose="02040503050406030204" pitchFamily="18" charset="0"/>
                                </a:rPr>
                                <m:t>0</m:t>
                              </m:r>
                            </m:sub>
                          </m:sSub>
                        </m:num>
                        <m:den>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𝜋</m:t>
                          </m:r>
                        </m:den>
                      </m:f>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m:t>
                                                  </m:r>
                                                </m:den>
                                              </m:f>
                                            </m:e>
                                          </m:d>
                                        </m:e>
                                        <m:sup>
                                          <m:r>
                                            <a:rPr lang="en-US" sz="2400" b="0" i="1" smtClean="0">
                                              <a:latin typeface="Cambria Math" panose="02040503050406030204" pitchFamily="18" charset="0"/>
                                            </a:rPr>
                                            <m:t>2</m:t>
                                          </m:r>
                                        </m:sup>
                                      </m:sSup>
                                    </m:e>
                                  </m:rad>
                                  <m:r>
                                    <a:rPr lang="en-US" sz="2400" b="0" i="1" smtClean="0">
                                      <a:latin typeface="Cambria Math" panose="02040503050406030204" pitchFamily="18" charset="0"/>
                                    </a:rPr>
                                    <m:t>−1</m:t>
                                  </m:r>
                                </m:e>
                              </m:d>
                            </m:den>
                          </m:f>
                        </m:e>
                      </m:rad>
                    </m:oMath>
                  </m:oMathPara>
                </a14:m>
                <a:endParaRPr lang="en-US" sz="2400" dirty="0"/>
              </a:p>
            </p:txBody>
          </p:sp>
        </mc:Choice>
        <mc:Fallback xmlns="">
          <p:sp>
            <p:nvSpPr>
              <p:cNvPr id="6" name="TextBox 5">
                <a:extLst>
                  <a:ext uri="{FF2B5EF4-FFF2-40B4-BE49-F238E27FC236}">
                    <a16:creationId xmlns:a16="http://schemas.microsoft.com/office/drawing/2014/main" id="{9824CD8D-AC02-4864-B41D-D88702636C6B}"/>
                  </a:ext>
                </a:extLst>
              </p:cNvPr>
              <p:cNvSpPr txBox="1">
                <a:spLocks noRot="1" noChangeAspect="1" noMove="1" noResize="1" noEditPoints="1" noAdjustHandles="1" noChangeArrowheads="1" noChangeShapeType="1" noTextEdit="1"/>
              </p:cNvSpPr>
              <p:nvPr/>
            </p:nvSpPr>
            <p:spPr>
              <a:xfrm>
                <a:off x="2308698" y="3825415"/>
                <a:ext cx="6687087" cy="17824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24653E-58BD-47F8-AA26-3C4061CA1FF7}"/>
                  </a:ext>
                </a:extLst>
              </p:cNvPr>
              <p:cNvSpPr txBox="1"/>
              <p:nvPr/>
            </p:nvSpPr>
            <p:spPr>
              <a:xfrm>
                <a:off x="1585518" y="5831030"/>
                <a:ext cx="9768281" cy="461665"/>
              </a:xfrm>
              <a:prstGeom prst="rect">
                <a:avLst/>
              </a:prstGeom>
              <a:solidFill>
                <a:schemeClr val="bg1">
                  <a:lumMod val="85000"/>
                </a:schemeClr>
              </a:solidFill>
            </p:spPr>
            <p:txBody>
              <a:bodyPr wrap="square" rtlCol="0">
                <a:spAutoFit/>
              </a:bodyPr>
              <a:lstStyle/>
              <a:p>
                <a:pPr algn="ctr"/>
                <a:r>
                  <a:rPr lang="en-US" sz="2400" dirty="0"/>
                  <a:t>Solve for </a:t>
                </a:r>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𝜖</m:t>
                        </m:r>
                      </m:e>
                      <m:sup>
                        <m:r>
                          <a:rPr lang="en-US" sz="2400" b="0" i="1" smtClean="0">
                            <a:latin typeface="Cambria Math" panose="02040503050406030204" pitchFamily="18" charset="0"/>
                            <a:ea typeface="Cambria Math" panose="02040503050406030204" pitchFamily="18" charset="0"/>
                          </a:rPr>
                          <m:t>′</m:t>
                        </m:r>
                      </m:sup>
                    </m:sSup>
                  </m:oMath>
                </a14:m>
                <a:r>
                  <a:rPr lang="en-US" sz="2400" dirty="0"/>
                  <a:t> and </a:t>
                </a:r>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𝜖</m:t>
                        </m:r>
                      </m:e>
                      <m:sup>
                        <m:r>
                          <a:rPr lang="en-US" sz="2400" b="0" i="1" smtClean="0">
                            <a:latin typeface="Cambria Math" panose="02040503050406030204" pitchFamily="18" charset="0"/>
                            <a:ea typeface="Cambria Math" panose="02040503050406030204" pitchFamily="18" charset="0"/>
                          </a:rPr>
                          <m:t>′′</m:t>
                        </m:r>
                      </m:sup>
                    </m:sSup>
                  </m:oMath>
                </a14:m>
                <a:r>
                  <a:rPr lang="en-US" sz="2400" dirty="0"/>
                  <a:t> </a:t>
                </a:r>
              </a:p>
            </p:txBody>
          </p:sp>
        </mc:Choice>
        <mc:Fallback xmlns="">
          <p:sp>
            <p:nvSpPr>
              <p:cNvPr id="10" name="TextBox 9">
                <a:extLst>
                  <a:ext uri="{FF2B5EF4-FFF2-40B4-BE49-F238E27FC236}">
                    <a16:creationId xmlns:a16="http://schemas.microsoft.com/office/drawing/2014/main" id="{BB24653E-58BD-47F8-AA26-3C4061CA1FF7}"/>
                  </a:ext>
                </a:extLst>
              </p:cNvPr>
              <p:cNvSpPr txBox="1">
                <a:spLocks noRot="1" noChangeAspect="1" noMove="1" noResize="1" noEditPoints="1" noAdjustHandles="1" noChangeArrowheads="1" noChangeShapeType="1" noTextEdit="1"/>
              </p:cNvSpPr>
              <p:nvPr/>
            </p:nvSpPr>
            <p:spPr>
              <a:xfrm>
                <a:off x="1585518" y="5831030"/>
                <a:ext cx="9768281" cy="461665"/>
              </a:xfrm>
              <a:prstGeom prst="rect">
                <a:avLst/>
              </a:prstGeom>
              <a:blipFill>
                <a:blip r:embed="rId5"/>
                <a:stretch>
                  <a:fillRect t="-9333" b="-32000"/>
                </a:stretch>
              </a:blipFill>
            </p:spPr>
            <p:txBody>
              <a:bodyPr/>
              <a:lstStyle/>
              <a:p>
                <a:r>
                  <a:rPr lang="en-US">
                    <a:noFill/>
                  </a:rPr>
                  <a:t> </a:t>
                </a:r>
              </a:p>
            </p:txBody>
          </p:sp>
        </mc:Fallback>
      </mc:AlternateContent>
    </p:spTree>
    <p:extLst>
      <p:ext uri="{BB962C8B-B14F-4D97-AF65-F5344CB8AC3E}">
        <p14:creationId xmlns:p14="http://schemas.microsoft.com/office/powerpoint/2010/main" val="336633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8303-68E6-492E-8015-6D11B8C28010}"/>
              </a:ext>
            </a:extLst>
          </p:cNvPr>
          <p:cNvSpPr>
            <a:spLocks noGrp="1"/>
          </p:cNvSpPr>
          <p:nvPr>
            <p:ph type="title"/>
          </p:nvPr>
        </p:nvSpPr>
        <p:spPr/>
        <p:txBody>
          <a:bodyPr/>
          <a:lstStyle/>
          <a:p>
            <a:r>
              <a:rPr lang="en-US" dirty="0"/>
              <a:t>End of </a:t>
            </a:r>
            <a:r>
              <a:rPr lang="en-US"/>
              <a:t>backup slides</a:t>
            </a:r>
          </a:p>
        </p:txBody>
      </p:sp>
      <p:sp>
        <p:nvSpPr>
          <p:cNvPr id="3" name="Content Placeholder 2">
            <a:extLst>
              <a:ext uri="{FF2B5EF4-FFF2-40B4-BE49-F238E27FC236}">
                <a16:creationId xmlns:a16="http://schemas.microsoft.com/office/drawing/2014/main" id="{A762E9D1-B13B-465A-822C-57B96F3A86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A3CE8B8-57C0-49DE-BF4A-6B36A3A62948}"/>
              </a:ext>
            </a:extLst>
          </p:cNvPr>
          <p:cNvSpPr>
            <a:spLocks noGrp="1"/>
          </p:cNvSpPr>
          <p:nvPr>
            <p:ph type="sldNum" sz="quarter" idx="12"/>
          </p:nvPr>
        </p:nvSpPr>
        <p:spPr/>
        <p:txBody>
          <a:bodyPr/>
          <a:lstStyle/>
          <a:p>
            <a:fld id="{2613B20D-9B73-4C13-A358-2357A5C96DDA}" type="slidenum">
              <a:rPr lang="en-US" smtClean="0"/>
              <a:t>66</a:t>
            </a:fld>
            <a:endParaRPr lang="en-US" dirty="0"/>
          </a:p>
        </p:txBody>
      </p:sp>
    </p:spTree>
    <p:extLst>
      <p:ext uri="{BB962C8B-B14F-4D97-AF65-F5344CB8AC3E}">
        <p14:creationId xmlns:p14="http://schemas.microsoft.com/office/powerpoint/2010/main" val="556064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09ED-16B3-48BB-BDD8-3CE65747CB53}"/>
              </a:ext>
            </a:extLst>
          </p:cNvPr>
          <p:cNvSpPr>
            <a:spLocks noGrp="1"/>
          </p:cNvSpPr>
          <p:nvPr>
            <p:ph type="title"/>
          </p:nvPr>
        </p:nvSpPr>
        <p:spPr/>
        <p:txBody>
          <a:bodyPr/>
          <a:lstStyle/>
          <a:p>
            <a:r>
              <a:rPr lang="en-US" dirty="0"/>
              <a:t>Estimating Attenuation</a:t>
            </a:r>
          </a:p>
        </p:txBody>
      </p:sp>
      <p:sp>
        <p:nvSpPr>
          <p:cNvPr id="3" name="Content Placeholder 2">
            <a:extLst>
              <a:ext uri="{FF2B5EF4-FFF2-40B4-BE49-F238E27FC236}">
                <a16:creationId xmlns:a16="http://schemas.microsoft.com/office/drawing/2014/main" id="{F0F0F06B-6670-4979-9A70-9E0200180DD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EA8F138-C770-4666-B18D-3335E791C7C0}"/>
              </a:ext>
            </a:extLst>
          </p:cNvPr>
          <p:cNvSpPr>
            <a:spLocks noGrp="1"/>
          </p:cNvSpPr>
          <p:nvPr>
            <p:ph type="sldNum" sz="quarter" idx="12"/>
          </p:nvPr>
        </p:nvSpPr>
        <p:spPr/>
        <p:txBody>
          <a:bodyPr/>
          <a:lstStyle/>
          <a:p>
            <a:fld id="{2613B20D-9B73-4C13-A358-2357A5C96DDA}" type="slidenum">
              <a:rPr lang="en-US" smtClean="0"/>
              <a:t>67</a:t>
            </a:fld>
            <a:endParaRPr lang="en-US" dirty="0"/>
          </a:p>
        </p:txBody>
      </p:sp>
      <p:pic>
        <p:nvPicPr>
          <p:cNvPr id="5" name="Picture 4">
            <a:extLst>
              <a:ext uri="{FF2B5EF4-FFF2-40B4-BE49-F238E27FC236}">
                <a16:creationId xmlns:a16="http://schemas.microsoft.com/office/drawing/2014/main" id="{A56FBDC2-C608-4742-8EA1-90918B2100D3}"/>
              </a:ext>
            </a:extLst>
          </p:cNvPr>
          <p:cNvPicPr>
            <a:picLocks noChangeAspect="1"/>
          </p:cNvPicPr>
          <p:nvPr/>
        </p:nvPicPr>
        <p:blipFill>
          <a:blip r:embed="rId3"/>
          <a:stretch>
            <a:fillRect/>
          </a:stretch>
        </p:blipFill>
        <p:spPr>
          <a:xfrm>
            <a:off x="1799677" y="1579989"/>
            <a:ext cx="8592646" cy="4842610"/>
          </a:xfrm>
          <a:prstGeom prst="rect">
            <a:avLst/>
          </a:prstGeom>
        </p:spPr>
      </p:pic>
      <p:sp>
        <p:nvSpPr>
          <p:cNvPr id="6" name="Rectangle 5">
            <a:extLst>
              <a:ext uri="{FF2B5EF4-FFF2-40B4-BE49-F238E27FC236}">
                <a16:creationId xmlns:a16="http://schemas.microsoft.com/office/drawing/2014/main" id="{97AD5E57-2939-4EE6-A8EB-CA980298AD61}"/>
              </a:ext>
            </a:extLst>
          </p:cNvPr>
          <p:cNvSpPr/>
          <p:nvPr/>
        </p:nvSpPr>
        <p:spPr>
          <a:xfrm>
            <a:off x="6934200" y="1966913"/>
            <a:ext cx="1247775" cy="1747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23A6F4-388E-473A-B8D5-44D48768E045}"/>
              </a:ext>
            </a:extLst>
          </p:cNvPr>
          <p:cNvSpPr/>
          <p:nvPr/>
        </p:nvSpPr>
        <p:spPr>
          <a:xfrm>
            <a:off x="7234238" y="1928814"/>
            <a:ext cx="1247775" cy="157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BB3C790-320F-4220-9315-D9CCCC026937}"/>
              </a:ext>
            </a:extLst>
          </p:cNvPr>
          <p:cNvSpPr txBox="1"/>
          <p:nvPr/>
        </p:nvSpPr>
        <p:spPr>
          <a:xfrm>
            <a:off x="5851371" y="2621816"/>
            <a:ext cx="1997663" cy="830997"/>
          </a:xfrm>
          <a:prstGeom prst="rect">
            <a:avLst/>
          </a:prstGeom>
          <a:noFill/>
          <a:ln w="38100">
            <a:solidFill>
              <a:srgbClr val="FF0000"/>
            </a:solidFill>
          </a:ln>
        </p:spPr>
        <p:txBody>
          <a:bodyPr wrap="none" rtlCol="0">
            <a:spAutoFit/>
          </a:bodyPr>
          <a:lstStyle/>
          <a:p>
            <a:r>
              <a:rPr lang="en-US" sz="2400" dirty="0">
                <a:solidFill>
                  <a:srgbClr val="FF0000"/>
                </a:solidFill>
              </a:rPr>
              <a:t>Shows the </a:t>
            </a:r>
          </a:p>
          <a:p>
            <a:r>
              <a:rPr lang="en-US" sz="2400" dirty="0">
                <a:solidFill>
                  <a:srgbClr val="FF0000"/>
                </a:solidFill>
              </a:rPr>
              <a:t>attenuation </a:t>
            </a:r>
          </a:p>
        </p:txBody>
      </p:sp>
      <p:cxnSp>
        <p:nvCxnSpPr>
          <p:cNvPr id="9" name="Straight Arrow Connector 8">
            <a:extLst>
              <a:ext uri="{FF2B5EF4-FFF2-40B4-BE49-F238E27FC236}">
                <a16:creationId xmlns:a16="http://schemas.microsoft.com/office/drawing/2014/main" id="{1978F4FB-7055-4AAC-B73E-F7B11FB1A31A}"/>
              </a:ext>
            </a:extLst>
          </p:cNvPr>
          <p:cNvCxnSpPr>
            <a:cxnSpLocks/>
            <a:stCxn id="8" idx="1"/>
          </p:cNvCxnSpPr>
          <p:nvPr/>
        </p:nvCxnSpPr>
        <p:spPr>
          <a:xfrm flipH="1">
            <a:off x="5486400" y="3037315"/>
            <a:ext cx="364971" cy="0"/>
          </a:xfrm>
          <a:prstGeom prst="straightConnector1">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2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0DE6-13F1-45BD-8CE6-50B20E85997D}"/>
              </a:ext>
            </a:extLst>
          </p:cNvPr>
          <p:cNvSpPr>
            <a:spLocks noGrp="1"/>
          </p:cNvSpPr>
          <p:nvPr>
            <p:ph type="title"/>
          </p:nvPr>
        </p:nvSpPr>
        <p:spPr/>
        <p:txBody>
          <a:bodyPr/>
          <a:lstStyle/>
          <a:p>
            <a:r>
              <a:rPr lang="en-US" dirty="0"/>
              <a:t>Estimating Attenuation</a:t>
            </a:r>
            <a:endParaRPr lang="en-US" b="1" dirty="0"/>
          </a:p>
        </p:txBody>
      </p:sp>
      <p:sp>
        <p:nvSpPr>
          <p:cNvPr id="3" name="Content Placeholder 2">
            <a:extLst>
              <a:ext uri="{FF2B5EF4-FFF2-40B4-BE49-F238E27FC236}">
                <a16:creationId xmlns:a16="http://schemas.microsoft.com/office/drawing/2014/main" id="{FE7EE892-B664-450A-819B-5016A694E16D}"/>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0D91C8C5-11B3-45FD-B610-84FCE4C2D1AC}"/>
              </a:ext>
            </a:extLst>
          </p:cNvPr>
          <p:cNvSpPr>
            <a:spLocks noGrp="1"/>
          </p:cNvSpPr>
          <p:nvPr>
            <p:ph type="sldNum" sz="quarter" idx="12"/>
          </p:nvPr>
        </p:nvSpPr>
        <p:spPr/>
        <p:txBody>
          <a:bodyPr/>
          <a:lstStyle/>
          <a:p>
            <a:fld id="{2613B20D-9B73-4C13-A358-2357A5C96DDA}" type="slidenum">
              <a:rPr lang="en-US" smtClean="0"/>
              <a:t>68</a:t>
            </a:fld>
            <a:endParaRPr lang="en-US" dirty="0"/>
          </a:p>
        </p:txBody>
      </p:sp>
      <p:grpSp>
        <p:nvGrpSpPr>
          <p:cNvPr id="54" name="Group 53">
            <a:extLst>
              <a:ext uri="{FF2B5EF4-FFF2-40B4-BE49-F238E27FC236}">
                <a16:creationId xmlns:a16="http://schemas.microsoft.com/office/drawing/2014/main" id="{CFBF3B22-B622-4320-950B-9E3D8AA45E47}"/>
              </a:ext>
            </a:extLst>
          </p:cNvPr>
          <p:cNvGrpSpPr/>
          <p:nvPr/>
        </p:nvGrpSpPr>
        <p:grpSpPr>
          <a:xfrm>
            <a:off x="1090624" y="1393867"/>
            <a:ext cx="9705975" cy="4935538"/>
            <a:chOff x="1090624" y="1393867"/>
            <a:chExt cx="9705975" cy="4935538"/>
          </a:xfrm>
        </p:grpSpPr>
        <p:grpSp>
          <p:nvGrpSpPr>
            <p:cNvPr id="5" name="Group 103">
              <a:extLst>
                <a:ext uri="{FF2B5EF4-FFF2-40B4-BE49-F238E27FC236}">
                  <a16:creationId xmlns:a16="http://schemas.microsoft.com/office/drawing/2014/main" id="{AECAF508-50C8-4B63-B9EC-EAE2294B99FD}"/>
                </a:ext>
              </a:extLst>
            </p:cNvPr>
            <p:cNvGrpSpPr>
              <a:grpSpLocks noChangeAspect="1"/>
            </p:cNvGrpSpPr>
            <p:nvPr/>
          </p:nvGrpSpPr>
          <p:grpSpPr bwMode="auto">
            <a:xfrm>
              <a:off x="1090624" y="1393867"/>
              <a:ext cx="9705975" cy="4935538"/>
              <a:chOff x="1840" y="632"/>
              <a:chExt cx="6114" cy="3109"/>
            </a:xfrm>
          </p:grpSpPr>
          <p:sp>
            <p:nvSpPr>
              <p:cNvPr id="6" name="AutoShape 102">
                <a:extLst>
                  <a:ext uri="{FF2B5EF4-FFF2-40B4-BE49-F238E27FC236}">
                    <a16:creationId xmlns:a16="http://schemas.microsoft.com/office/drawing/2014/main" id="{5D885928-AC4F-4FF6-AF2D-DA756EE7DA96}"/>
                  </a:ext>
                </a:extLst>
              </p:cNvPr>
              <p:cNvSpPr>
                <a:spLocks noChangeAspect="1" noChangeArrowheads="1" noTextEdit="1"/>
              </p:cNvSpPr>
              <p:nvPr/>
            </p:nvSpPr>
            <p:spPr bwMode="auto">
              <a:xfrm>
                <a:off x="1840" y="632"/>
                <a:ext cx="6112" cy="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04">
                <a:extLst>
                  <a:ext uri="{FF2B5EF4-FFF2-40B4-BE49-F238E27FC236}">
                    <a16:creationId xmlns:a16="http://schemas.microsoft.com/office/drawing/2014/main" id="{0C8358A1-8F18-4E43-8AFD-6000DDAF2DEE}"/>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105">
                <a:extLst>
                  <a:ext uri="{FF2B5EF4-FFF2-40B4-BE49-F238E27FC236}">
                    <a16:creationId xmlns:a16="http://schemas.microsoft.com/office/drawing/2014/main" id="{59228E7A-C7CE-4434-B23A-24CCB9105673}"/>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106">
                <a:extLst>
                  <a:ext uri="{FF2B5EF4-FFF2-40B4-BE49-F238E27FC236}">
                    <a16:creationId xmlns:a16="http://schemas.microsoft.com/office/drawing/2014/main" id="{12DE5E95-315E-4578-A304-67EF17542225}"/>
                  </a:ext>
                </a:extLst>
              </p:cNvPr>
              <p:cNvSpPr>
                <a:spLocks noChangeArrowheads="1"/>
              </p:cNvSpPr>
              <p:nvPr/>
            </p:nvSpPr>
            <p:spPr bwMode="auto">
              <a:xfrm>
                <a:off x="2635" y="860"/>
                <a:ext cx="4738" cy="2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07">
                <a:extLst>
                  <a:ext uri="{FF2B5EF4-FFF2-40B4-BE49-F238E27FC236}">
                    <a16:creationId xmlns:a16="http://schemas.microsoft.com/office/drawing/2014/main" id="{7A53C7BB-DE51-458D-871B-AC1C76F1D113}"/>
                  </a:ext>
                </a:extLst>
              </p:cNvPr>
              <p:cNvSpPr>
                <a:spLocks noChangeShapeType="1"/>
              </p:cNvSpPr>
              <p:nvPr/>
            </p:nvSpPr>
            <p:spPr bwMode="auto">
              <a:xfrm>
                <a:off x="2635" y="3064"/>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8">
                <a:extLst>
                  <a:ext uri="{FF2B5EF4-FFF2-40B4-BE49-F238E27FC236}">
                    <a16:creationId xmlns:a16="http://schemas.microsoft.com/office/drawing/2014/main" id="{25D723B5-CF63-45AA-8677-7C51561DA33B}"/>
                  </a:ext>
                </a:extLst>
              </p:cNvPr>
              <p:cNvSpPr>
                <a:spLocks noChangeShapeType="1"/>
              </p:cNvSpPr>
              <p:nvPr/>
            </p:nvSpPr>
            <p:spPr bwMode="auto">
              <a:xfrm>
                <a:off x="2635" y="860"/>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9">
                <a:extLst>
                  <a:ext uri="{FF2B5EF4-FFF2-40B4-BE49-F238E27FC236}">
                    <a16:creationId xmlns:a16="http://schemas.microsoft.com/office/drawing/2014/main" id="{3B728A5F-779B-46E6-A23E-323CCA408C93}"/>
                  </a:ext>
                </a:extLst>
              </p:cNvPr>
              <p:cNvSpPr>
                <a:spLocks noChangeShapeType="1"/>
              </p:cNvSpPr>
              <p:nvPr/>
            </p:nvSpPr>
            <p:spPr bwMode="auto">
              <a:xfrm flipV="1">
                <a:off x="2635"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0">
                <a:extLst>
                  <a:ext uri="{FF2B5EF4-FFF2-40B4-BE49-F238E27FC236}">
                    <a16:creationId xmlns:a16="http://schemas.microsoft.com/office/drawing/2014/main" id="{D7AD47CA-E5DF-49E6-B18C-51B7C6B90B3F}"/>
                  </a:ext>
                </a:extLst>
              </p:cNvPr>
              <p:cNvSpPr>
                <a:spLocks noChangeShapeType="1"/>
              </p:cNvSpPr>
              <p:nvPr/>
            </p:nvSpPr>
            <p:spPr bwMode="auto">
              <a:xfrm flipV="1">
                <a:off x="381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1">
                <a:extLst>
                  <a:ext uri="{FF2B5EF4-FFF2-40B4-BE49-F238E27FC236}">
                    <a16:creationId xmlns:a16="http://schemas.microsoft.com/office/drawing/2014/main" id="{03BDA67F-4D3B-4E6B-9580-0089F45C1318}"/>
                  </a:ext>
                </a:extLst>
              </p:cNvPr>
              <p:cNvSpPr>
                <a:spLocks noChangeShapeType="1"/>
              </p:cNvSpPr>
              <p:nvPr/>
            </p:nvSpPr>
            <p:spPr bwMode="auto">
              <a:xfrm flipV="1">
                <a:off x="5004"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2">
                <a:extLst>
                  <a:ext uri="{FF2B5EF4-FFF2-40B4-BE49-F238E27FC236}">
                    <a16:creationId xmlns:a16="http://schemas.microsoft.com/office/drawing/2014/main" id="{5F30B2C1-8F2C-411E-90AB-9AEDD65AF298}"/>
                  </a:ext>
                </a:extLst>
              </p:cNvPr>
              <p:cNvSpPr>
                <a:spLocks noChangeShapeType="1"/>
              </p:cNvSpPr>
              <p:nvPr/>
            </p:nvSpPr>
            <p:spPr bwMode="auto">
              <a:xfrm flipV="1">
                <a:off x="618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3">
                <a:extLst>
                  <a:ext uri="{FF2B5EF4-FFF2-40B4-BE49-F238E27FC236}">
                    <a16:creationId xmlns:a16="http://schemas.microsoft.com/office/drawing/2014/main" id="{81CC84C1-C2C7-43A4-BC7A-6684D4B4CB32}"/>
                  </a:ext>
                </a:extLst>
              </p:cNvPr>
              <p:cNvSpPr>
                <a:spLocks noChangeShapeType="1"/>
              </p:cNvSpPr>
              <p:nvPr/>
            </p:nvSpPr>
            <p:spPr bwMode="auto">
              <a:xfrm flipV="1">
                <a:off x="7373"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14">
                <a:extLst>
                  <a:ext uri="{FF2B5EF4-FFF2-40B4-BE49-F238E27FC236}">
                    <a16:creationId xmlns:a16="http://schemas.microsoft.com/office/drawing/2014/main" id="{CD330984-00B3-4271-98A0-37004D741C9F}"/>
                  </a:ext>
                </a:extLst>
              </p:cNvPr>
              <p:cNvSpPr>
                <a:spLocks noChangeShapeType="1"/>
              </p:cNvSpPr>
              <p:nvPr/>
            </p:nvSpPr>
            <p:spPr bwMode="auto">
              <a:xfrm>
                <a:off x="2635"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15">
                <a:extLst>
                  <a:ext uri="{FF2B5EF4-FFF2-40B4-BE49-F238E27FC236}">
                    <a16:creationId xmlns:a16="http://schemas.microsoft.com/office/drawing/2014/main" id="{B78412D6-F2DF-4AA9-8103-EC0C7990CCCA}"/>
                  </a:ext>
                </a:extLst>
              </p:cNvPr>
              <p:cNvSpPr>
                <a:spLocks noChangeShapeType="1"/>
              </p:cNvSpPr>
              <p:nvPr/>
            </p:nvSpPr>
            <p:spPr bwMode="auto">
              <a:xfrm>
                <a:off x="381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16">
                <a:extLst>
                  <a:ext uri="{FF2B5EF4-FFF2-40B4-BE49-F238E27FC236}">
                    <a16:creationId xmlns:a16="http://schemas.microsoft.com/office/drawing/2014/main" id="{88770B21-237A-4905-B0BF-C4A82FCB01EB}"/>
                  </a:ext>
                </a:extLst>
              </p:cNvPr>
              <p:cNvSpPr>
                <a:spLocks noChangeShapeType="1"/>
              </p:cNvSpPr>
              <p:nvPr/>
            </p:nvSpPr>
            <p:spPr bwMode="auto">
              <a:xfrm>
                <a:off x="5004"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17">
                <a:extLst>
                  <a:ext uri="{FF2B5EF4-FFF2-40B4-BE49-F238E27FC236}">
                    <a16:creationId xmlns:a16="http://schemas.microsoft.com/office/drawing/2014/main" id="{3DCB1DD1-BBA9-4687-9FE2-7177D8ACDFC3}"/>
                  </a:ext>
                </a:extLst>
              </p:cNvPr>
              <p:cNvSpPr>
                <a:spLocks noChangeShapeType="1"/>
              </p:cNvSpPr>
              <p:nvPr/>
            </p:nvSpPr>
            <p:spPr bwMode="auto">
              <a:xfrm>
                <a:off x="618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8">
                <a:extLst>
                  <a:ext uri="{FF2B5EF4-FFF2-40B4-BE49-F238E27FC236}">
                    <a16:creationId xmlns:a16="http://schemas.microsoft.com/office/drawing/2014/main" id="{BA1E7E4F-C521-4008-94E8-9C42D35DF04E}"/>
                  </a:ext>
                </a:extLst>
              </p:cNvPr>
              <p:cNvSpPr>
                <a:spLocks noChangeShapeType="1"/>
              </p:cNvSpPr>
              <p:nvPr/>
            </p:nvSpPr>
            <p:spPr bwMode="auto">
              <a:xfrm>
                <a:off x="7373"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119">
                <a:extLst>
                  <a:ext uri="{FF2B5EF4-FFF2-40B4-BE49-F238E27FC236}">
                    <a16:creationId xmlns:a16="http://schemas.microsoft.com/office/drawing/2014/main" id="{6C65ACEF-4C3D-4C32-AE55-757E9054E611}"/>
                  </a:ext>
                </a:extLst>
              </p:cNvPr>
              <p:cNvSpPr>
                <a:spLocks noChangeArrowheads="1"/>
              </p:cNvSpPr>
              <p:nvPr/>
            </p:nvSpPr>
            <p:spPr bwMode="auto">
              <a:xfrm>
                <a:off x="2574" y="3145"/>
                <a:ext cx="22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20">
                <a:extLst>
                  <a:ext uri="{FF2B5EF4-FFF2-40B4-BE49-F238E27FC236}">
                    <a16:creationId xmlns:a16="http://schemas.microsoft.com/office/drawing/2014/main" id="{EC68F368-8E56-45DA-BD2D-CBD8A94BE96B}"/>
                  </a:ext>
                </a:extLst>
              </p:cNvPr>
              <p:cNvSpPr>
                <a:spLocks noChangeArrowheads="1"/>
              </p:cNvSpPr>
              <p:nvPr/>
            </p:nvSpPr>
            <p:spPr bwMode="auto">
              <a:xfrm>
                <a:off x="3638" y="3145"/>
                <a:ext cx="4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21">
                <a:extLst>
                  <a:ext uri="{FF2B5EF4-FFF2-40B4-BE49-F238E27FC236}">
                    <a16:creationId xmlns:a16="http://schemas.microsoft.com/office/drawing/2014/main" id="{5C3028F5-0EE6-4AFA-BAEE-3336A36D31E3}"/>
                  </a:ext>
                </a:extLst>
              </p:cNvPr>
              <p:cNvSpPr>
                <a:spLocks noChangeArrowheads="1"/>
              </p:cNvSpPr>
              <p:nvPr/>
            </p:nvSpPr>
            <p:spPr bwMode="auto">
              <a:xfrm>
                <a:off x="4763"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122">
                <a:extLst>
                  <a:ext uri="{FF2B5EF4-FFF2-40B4-BE49-F238E27FC236}">
                    <a16:creationId xmlns:a16="http://schemas.microsoft.com/office/drawing/2014/main" id="{2F7627DE-9B95-466B-B633-C9110770C2B1}"/>
                  </a:ext>
                </a:extLst>
              </p:cNvPr>
              <p:cNvSpPr>
                <a:spLocks noChangeArrowheads="1"/>
              </p:cNvSpPr>
              <p:nvPr/>
            </p:nvSpPr>
            <p:spPr bwMode="auto">
              <a:xfrm>
                <a:off x="5947"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23">
                <a:extLst>
                  <a:ext uri="{FF2B5EF4-FFF2-40B4-BE49-F238E27FC236}">
                    <a16:creationId xmlns:a16="http://schemas.microsoft.com/office/drawing/2014/main" id="{25EF6613-EA3C-4676-A885-E1E3F52B1CB1}"/>
                  </a:ext>
                </a:extLst>
              </p:cNvPr>
              <p:cNvSpPr>
                <a:spLocks noChangeArrowheads="1"/>
              </p:cNvSpPr>
              <p:nvPr/>
            </p:nvSpPr>
            <p:spPr bwMode="auto">
              <a:xfrm>
                <a:off x="7131"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124">
                <a:extLst>
                  <a:ext uri="{FF2B5EF4-FFF2-40B4-BE49-F238E27FC236}">
                    <a16:creationId xmlns:a16="http://schemas.microsoft.com/office/drawing/2014/main" id="{668AC9A4-B3DC-439B-BEDC-EA2A1FC3C932}"/>
                  </a:ext>
                </a:extLst>
              </p:cNvPr>
              <p:cNvSpPr>
                <a:spLocks noChangeArrowheads="1"/>
              </p:cNvSpPr>
              <p:nvPr/>
            </p:nvSpPr>
            <p:spPr bwMode="auto">
              <a:xfrm>
                <a:off x="4561" y="3423"/>
                <a:ext cx="100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CIR Tap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Line 125">
                <a:extLst>
                  <a:ext uri="{FF2B5EF4-FFF2-40B4-BE49-F238E27FC236}">
                    <a16:creationId xmlns:a16="http://schemas.microsoft.com/office/drawing/2014/main" id="{683C4FA2-EBE8-4AF8-AEEA-93C4879FD5A4}"/>
                  </a:ext>
                </a:extLst>
              </p:cNvPr>
              <p:cNvSpPr>
                <a:spLocks noChangeShapeType="1"/>
              </p:cNvSpPr>
              <p:nvPr/>
            </p:nvSpPr>
            <p:spPr bwMode="auto">
              <a:xfrm flipV="1">
                <a:off x="2635"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26">
                <a:extLst>
                  <a:ext uri="{FF2B5EF4-FFF2-40B4-BE49-F238E27FC236}">
                    <a16:creationId xmlns:a16="http://schemas.microsoft.com/office/drawing/2014/main" id="{B14DCCBF-584C-47FC-9509-998022B826EC}"/>
                  </a:ext>
                </a:extLst>
              </p:cNvPr>
              <p:cNvSpPr>
                <a:spLocks noChangeShapeType="1"/>
              </p:cNvSpPr>
              <p:nvPr/>
            </p:nvSpPr>
            <p:spPr bwMode="auto">
              <a:xfrm flipV="1">
                <a:off x="7373"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127">
                <a:extLst>
                  <a:ext uri="{FF2B5EF4-FFF2-40B4-BE49-F238E27FC236}">
                    <a16:creationId xmlns:a16="http://schemas.microsoft.com/office/drawing/2014/main" id="{BF9918BF-0944-457B-8146-75EFB5F085E5}"/>
                  </a:ext>
                </a:extLst>
              </p:cNvPr>
              <p:cNvSpPr>
                <a:spLocks noChangeArrowheads="1"/>
              </p:cNvSpPr>
              <p:nvPr/>
            </p:nvSpPr>
            <p:spPr bwMode="auto">
              <a:xfrm rot="16200000">
                <a:off x="2330" y="2199"/>
                <a:ext cx="2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128">
                <a:extLst>
                  <a:ext uri="{FF2B5EF4-FFF2-40B4-BE49-F238E27FC236}">
                    <a16:creationId xmlns:a16="http://schemas.microsoft.com/office/drawing/2014/main" id="{25DB09ED-6F70-4422-BE63-326DC0CAC709}"/>
                  </a:ext>
                </a:extLst>
              </p:cNvPr>
              <p:cNvSpPr>
                <a:spLocks noChangeArrowheads="1"/>
              </p:cNvSpPr>
              <p:nvPr/>
            </p:nvSpPr>
            <p:spPr bwMode="auto">
              <a:xfrm rot="16200000">
                <a:off x="2310" y="2020"/>
                <a:ext cx="30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262626"/>
                    </a:solidFill>
                    <a:effectLst/>
                    <a:latin typeface="Arial" panose="020B0604020202020204" pitchFamily="34" charset="0"/>
                  </a:rPr>
                  <a:t>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129">
                <a:extLst>
                  <a:ext uri="{FF2B5EF4-FFF2-40B4-BE49-F238E27FC236}">
                    <a16:creationId xmlns:a16="http://schemas.microsoft.com/office/drawing/2014/main" id="{BAF8497E-48C8-4342-B624-F7390622C505}"/>
                  </a:ext>
                </a:extLst>
              </p:cNvPr>
              <p:cNvSpPr>
                <a:spLocks noChangeArrowheads="1"/>
              </p:cNvSpPr>
              <p:nvPr/>
            </p:nvSpPr>
            <p:spPr bwMode="auto">
              <a:xfrm rot="16200000">
                <a:off x="2344" y="1855"/>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130">
                <a:extLst>
                  <a:ext uri="{FF2B5EF4-FFF2-40B4-BE49-F238E27FC236}">
                    <a16:creationId xmlns:a16="http://schemas.microsoft.com/office/drawing/2014/main" id="{BD44C488-BD9A-406E-95AB-79962A35AEFF}"/>
                  </a:ext>
                </a:extLst>
              </p:cNvPr>
              <p:cNvSpPr>
                <a:spLocks noChangeArrowheads="1"/>
              </p:cNvSpPr>
              <p:nvPr/>
            </p:nvSpPr>
            <p:spPr bwMode="auto">
              <a:xfrm rot="16200000">
                <a:off x="2384" y="1762"/>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131">
                <a:extLst>
                  <a:ext uri="{FF2B5EF4-FFF2-40B4-BE49-F238E27FC236}">
                    <a16:creationId xmlns:a16="http://schemas.microsoft.com/office/drawing/2014/main" id="{67019D04-AAAA-4916-867F-8AE38EBF2508}"/>
                  </a:ext>
                </a:extLst>
              </p:cNvPr>
              <p:cNvSpPr>
                <a:spLocks noChangeArrowheads="1"/>
              </p:cNvSpPr>
              <p:nvPr/>
            </p:nvSpPr>
            <p:spPr bwMode="auto">
              <a:xfrm rot="16200000">
                <a:off x="2384" y="1709"/>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132">
                <a:extLst>
                  <a:ext uri="{FF2B5EF4-FFF2-40B4-BE49-F238E27FC236}">
                    <a16:creationId xmlns:a16="http://schemas.microsoft.com/office/drawing/2014/main" id="{F1CEB8A7-4298-495A-9136-E1F437D14854}"/>
                  </a:ext>
                </a:extLst>
              </p:cNvPr>
              <p:cNvSpPr>
                <a:spLocks noChangeArrowheads="1"/>
              </p:cNvSpPr>
              <p:nvPr/>
            </p:nvSpPr>
            <p:spPr bwMode="auto">
              <a:xfrm rot="16200000">
                <a:off x="2377" y="1649"/>
                <a:ext cx="17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133">
                <a:extLst>
                  <a:ext uri="{FF2B5EF4-FFF2-40B4-BE49-F238E27FC236}">
                    <a16:creationId xmlns:a16="http://schemas.microsoft.com/office/drawing/2014/main" id="{9FB59C5D-FDC8-413D-B322-3D2D03CA8358}"/>
                  </a:ext>
                </a:extLst>
              </p:cNvPr>
              <p:cNvSpPr>
                <a:spLocks noChangeArrowheads="1"/>
              </p:cNvSpPr>
              <p:nvPr/>
            </p:nvSpPr>
            <p:spPr bwMode="auto">
              <a:xfrm rot="16200000">
                <a:off x="2344" y="1549"/>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134">
                <a:extLst>
                  <a:ext uri="{FF2B5EF4-FFF2-40B4-BE49-F238E27FC236}">
                    <a16:creationId xmlns:a16="http://schemas.microsoft.com/office/drawing/2014/main" id="{86335A30-1495-4EC4-966F-248AA175F6A9}"/>
                  </a:ext>
                </a:extLst>
              </p:cNvPr>
              <p:cNvSpPr>
                <a:spLocks noChangeArrowheads="1"/>
              </p:cNvSpPr>
              <p:nvPr/>
            </p:nvSpPr>
            <p:spPr bwMode="auto">
              <a:xfrm rot="16200000">
                <a:off x="2344" y="1416"/>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135">
                <a:extLst>
                  <a:ext uri="{FF2B5EF4-FFF2-40B4-BE49-F238E27FC236}">
                    <a16:creationId xmlns:a16="http://schemas.microsoft.com/office/drawing/2014/main" id="{C184BDE5-E6A6-4353-9C0C-B3FB1ADE348F}"/>
                  </a:ext>
                </a:extLst>
              </p:cNvPr>
              <p:cNvSpPr>
                <a:spLocks noChangeArrowheads="1"/>
              </p:cNvSpPr>
              <p:nvPr/>
            </p:nvSpPr>
            <p:spPr bwMode="auto">
              <a:xfrm rot="16200000">
                <a:off x="2344" y="1287"/>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Freeform 136">
                <a:extLst>
                  <a:ext uri="{FF2B5EF4-FFF2-40B4-BE49-F238E27FC236}">
                    <a16:creationId xmlns:a16="http://schemas.microsoft.com/office/drawing/2014/main" id="{D68FE856-8692-401F-BB64-D10B7179920C}"/>
                  </a:ext>
                </a:extLst>
              </p:cNvPr>
              <p:cNvSpPr>
                <a:spLocks noEditPoints="1"/>
              </p:cNvSpPr>
              <p:nvPr/>
            </p:nvSpPr>
            <p:spPr bwMode="auto">
              <a:xfrm>
                <a:off x="2637" y="962"/>
                <a:ext cx="4742" cy="2111"/>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7">
                <a:extLst>
                  <a:ext uri="{FF2B5EF4-FFF2-40B4-BE49-F238E27FC236}">
                    <a16:creationId xmlns:a16="http://schemas.microsoft.com/office/drawing/2014/main" id="{3F999FA3-BD85-4A31-AA05-25E588FEF57E}"/>
                  </a:ext>
                </a:extLst>
              </p:cNvPr>
              <p:cNvSpPr>
                <a:spLocks noEditPoints="1"/>
              </p:cNvSpPr>
              <p:nvPr/>
            </p:nvSpPr>
            <p:spPr bwMode="auto">
              <a:xfrm>
                <a:off x="6537" y="862"/>
                <a:ext cx="14" cy="2202"/>
              </a:xfrm>
              <a:custGeom>
                <a:avLst/>
                <a:gdLst>
                  <a:gd name="T0" fmla="*/ 14 w 14"/>
                  <a:gd name="T1" fmla="*/ 2055 h 2202"/>
                  <a:gd name="T2" fmla="*/ 0 w 14"/>
                  <a:gd name="T3" fmla="*/ 2104 h 2202"/>
                  <a:gd name="T4" fmla="*/ 14 w 14"/>
                  <a:gd name="T5" fmla="*/ 2006 h 2202"/>
                  <a:gd name="T6" fmla="*/ 0 w 14"/>
                  <a:gd name="T7" fmla="*/ 1958 h 2202"/>
                  <a:gd name="T8" fmla="*/ 14 w 14"/>
                  <a:gd name="T9" fmla="*/ 2006 h 2202"/>
                  <a:gd name="T10" fmla="*/ 14 w 14"/>
                  <a:gd name="T11" fmla="*/ 1860 h 2202"/>
                  <a:gd name="T12" fmla="*/ 0 w 14"/>
                  <a:gd name="T13" fmla="*/ 1909 h 2202"/>
                  <a:gd name="T14" fmla="*/ 14 w 14"/>
                  <a:gd name="T15" fmla="*/ 1811 h 2202"/>
                  <a:gd name="T16" fmla="*/ 0 w 14"/>
                  <a:gd name="T17" fmla="*/ 1762 h 2202"/>
                  <a:gd name="T18" fmla="*/ 14 w 14"/>
                  <a:gd name="T19" fmla="*/ 1811 h 2202"/>
                  <a:gd name="T20" fmla="*/ 14 w 14"/>
                  <a:gd name="T21" fmla="*/ 1664 h 2202"/>
                  <a:gd name="T22" fmla="*/ 0 w 14"/>
                  <a:gd name="T23" fmla="*/ 1713 h 2202"/>
                  <a:gd name="T24" fmla="*/ 14 w 14"/>
                  <a:gd name="T25" fmla="*/ 1615 h 2202"/>
                  <a:gd name="T26" fmla="*/ 0 w 14"/>
                  <a:gd name="T27" fmla="*/ 1566 h 2202"/>
                  <a:gd name="T28" fmla="*/ 14 w 14"/>
                  <a:gd name="T29" fmla="*/ 1615 h 2202"/>
                  <a:gd name="T30" fmla="*/ 14 w 14"/>
                  <a:gd name="T31" fmla="*/ 1468 h 2202"/>
                  <a:gd name="T32" fmla="*/ 0 w 14"/>
                  <a:gd name="T33" fmla="*/ 1517 h 2202"/>
                  <a:gd name="T34" fmla="*/ 14 w 14"/>
                  <a:gd name="T35" fmla="*/ 1419 h 2202"/>
                  <a:gd name="T36" fmla="*/ 0 w 14"/>
                  <a:gd name="T37" fmla="*/ 1370 h 2202"/>
                  <a:gd name="T38" fmla="*/ 14 w 14"/>
                  <a:gd name="T39" fmla="*/ 1419 h 2202"/>
                  <a:gd name="T40" fmla="*/ 14 w 14"/>
                  <a:gd name="T41" fmla="*/ 1273 h 2202"/>
                  <a:gd name="T42" fmla="*/ 0 w 14"/>
                  <a:gd name="T43" fmla="*/ 1321 h 2202"/>
                  <a:gd name="T44" fmla="*/ 14 w 14"/>
                  <a:gd name="T45" fmla="*/ 1224 h 2202"/>
                  <a:gd name="T46" fmla="*/ 0 w 14"/>
                  <a:gd name="T47" fmla="*/ 1175 h 2202"/>
                  <a:gd name="T48" fmla="*/ 14 w 14"/>
                  <a:gd name="T49" fmla="*/ 1224 h 2202"/>
                  <a:gd name="T50" fmla="*/ 14 w 14"/>
                  <a:gd name="T51" fmla="*/ 1077 h 2202"/>
                  <a:gd name="T52" fmla="*/ 0 w 14"/>
                  <a:gd name="T53" fmla="*/ 1126 h 2202"/>
                  <a:gd name="T54" fmla="*/ 14 w 14"/>
                  <a:gd name="T55" fmla="*/ 1028 h 2202"/>
                  <a:gd name="T56" fmla="*/ 0 w 14"/>
                  <a:gd name="T57" fmla="*/ 979 h 2202"/>
                  <a:gd name="T58" fmla="*/ 14 w 14"/>
                  <a:gd name="T59" fmla="*/ 1028 h 2202"/>
                  <a:gd name="T60" fmla="*/ 14 w 14"/>
                  <a:gd name="T61" fmla="*/ 881 h 2202"/>
                  <a:gd name="T62" fmla="*/ 0 w 14"/>
                  <a:gd name="T63" fmla="*/ 930 h 2202"/>
                  <a:gd name="T64" fmla="*/ 14 w 14"/>
                  <a:gd name="T65" fmla="*/ 832 h 2202"/>
                  <a:gd name="T66" fmla="*/ 0 w 14"/>
                  <a:gd name="T67" fmla="*/ 783 h 2202"/>
                  <a:gd name="T68" fmla="*/ 14 w 14"/>
                  <a:gd name="T69" fmla="*/ 832 h 2202"/>
                  <a:gd name="T70" fmla="*/ 14 w 14"/>
                  <a:gd name="T71" fmla="*/ 685 h 2202"/>
                  <a:gd name="T72" fmla="*/ 0 w 14"/>
                  <a:gd name="T73" fmla="*/ 734 h 2202"/>
                  <a:gd name="T74" fmla="*/ 14 w 14"/>
                  <a:gd name="T75" fmla="*/ 636 h 2202"/>
                  <a:gd name="T76" fmla="*/ 0 w 14"/>
                  <a:gd name="T77" fmla="*/ 588 h 2202"/>
                  <a:gd name="T78" fmla="*/ 14 w 14"/>
                  <a:gd name="T79" fmla="*/ 636 h 2202"/>
                  <a:gd name="T80" fmla="*/ 14 w 14"/>
                  <a:gd name="T81" fmla="*/ 490 h 2202"/>
                  <a:gd name="T82" fmla="*/ 0 w 14"/>
                  <a:gd name="T83" fmla="*/ 539 h 2202"/>
                  <a:gd name="T84" fmla="*/ 14 w 14"/>
                  <a:gd name="T85" fmla="*/ 441 h 2202"/>
                  <a:gd name="T86" fmla="*/ 0 w 14"/>
                  <a:gd name="T87" fmla="*/ 392 h 2202"/>
                  <a:gd name="T88" fmla="*/ 14 w 14"/>
                  <a:gd name="T89" fmla="*/ 441 h 2202"/>
                  <a:gd name="T90" fmla="*/ 14 w 14"/>
                  <a:gd name="T91" fmla="*/ 294 h 2202"/>
                  <a:gd name="T92" fmla="*/ 0 w 14"/>
                  <a:gd name="T93" fmla="*/ 343 h 2202"/>
                  <a:gd name="T94" fmla="*/ 14 w 14"/>
                  <a:gd name="T95" fmla="*/ 245 h 2202"/>
                  <a:gd name="T96" fmla="*/ 0 w 14"/>
                  <a:gd name="T97" fmla="*/ 196 h 2202"/>
                  <a:gd name="T98" fmla="*/ 14 w 14"/>
                  <a:gd name="T99" fmla="*/ 245 h 2202"/>
                  <a:gd name="T100" fmla="*/ 14 w 14"/>
                  <a:gd name="T101" fmla="*/ 98 h 2202"/>
                  <a:gd name="T102" fmla="*/ 0 w 14"/>
                  <a:gd name="T103" fmla="*/ 147 h 2202"/>
                  <a:gd name="T104" fmla="*/ 14 w 14"/>
                  <a:gd name="T105" fmla="*/ 49 h 2202"/>
                  <a:gd name="T106" fmla="*/ 0 w 14"/>
                  <a:gd name="T107" fmla="*/ 0 h 2202"/>
                  <a:gd name="T108" fmla="*/ 14 w 14"/>
                  <a:gd name="T109" fmla="*/ 49 h 2202"/>
                  <a:gd name="T110" fmla="*/ 14 w 14"/>
                  <a:gd name="T111" fmla="*/ 2153 h 2202"/>
                  <a:gd name="T112" fmla="*/ 0 w 14"/>
                  <a:gd name="T113" fmla="*/ 2202 h 2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2202">
                    <a:moveTo>
                      <a:pt x="14" y="2104"/>
                    </a:moveTo>
                    <a:lnTo>
                      <a:pt x="14" y="2055"/>
                    </a:lnTo>
                    <a:lnTo>
                      <a:pt x="0" y="2055"/>
                    </a:lnTo>
                    <a:lnTo>
                      <a:pt x="0" y="2104"/>
                    </a:lnTo>
                    <a:lnTo>
                      <a:pt x="14" y="2104"/>
                    </a:lnTo>
                    <a:close/>
                    <a:moveTo>
                      <a:pt x="14" y="2006"/>
                    </a:moveTo>
                    <a:lnTo>
                      <a:pt x="14" y="1958"/>
                    </a:lnTo>
                    <a:lnTo>
                      <a:pt x="0" y="1958"/>
                    </a:lnTo>
                    <a:lnTo>
                      <a:pt x="0" y="2006"/>
                    </a:lnTo>
                    <a:lnTo>
                      <a:pt x="14" y="2006"/>
                    </a:lnTo>
                    <a:close/>
                    <a:moveTo>
                      <a:pt x="14" y="1909"/>
                    </a:moveTo>
                    <a:lnTo>
                      <a:pt x="14" y="1860"/>
                    </a:lnTo>
                    <a:lnTo>
                      <a:pt x="0" y="1860"/>
                    </a:lnTo>
                    <a:lnTo>
                      <a:pt x="0" y="1909"/>
                    </a:lnTo>
                    <a:lnTo>
                      <a:pt x="14" y="1909"/>
                    </a:lnTo>
                    <a:close/>
                    <a:moveTo>
                      <a:pt x="14" y="1811"/>
                    </a:moveTo>
                    <a:lnTo>
                      <a:pt x="14" y="1762"/>
                    </a:lnTo>
                    <a:lnTo>
                      <a:pt x="0" y="1762"/>
                    </a:lnTo>
                    <a:lnTo>
                      <a:pt x="0" y="1811"/>
                    </a:lnTo>
                    <a:lnTo>
                      <a:pt x="14" y="1811"/>
                    </a:lnTo>
                    <a:close/>
                    <a:moveTo>
                      <a:pt x="14" y="1713"/>
                    </a:moveTo>
                    <a:lnTo>
                      <a:pt x="14" y="1664"/>
                    </a:lnTo>
                    <a:lnTo>
                      <a:pt x="0" y="1664"/>
                    </a:lnTo>
                    <a:lnTo>
                      <a:pt x="0" y="1713"/>
                    </a:lnTo>
                    <a:lnTo>
                      <a:pt x="14" y="1713"/>
                    </a:lnTo>
                    <a:close/>
                    <a:moveTo>
                      <a:pt x="14" y="1615"/>
                    </a:moveTo>
                    <a:lnTo>
                      <a:pt x="14" y="1566"/>
                    </a:lnTo>
                    <a:lnTo>
                      <a:pt x="0" y="1566"/>
                    </a:lnTo>
                    <a:lnTo>
                      <a:pt x="0" y="1615"/>
                    </a:lnTo>
                    <a:lnTo>
                      <a:pt x="14" y="1615"/>
                    </a:lnTo>
                    <a:close/>
                    <a:moveTo>
                      <a:pt x="14" y="1517"/>
                    </a:moveTo>
                    <a:lnTo>
                      <a:pt x="14" y="1468"/>
                    </a:lnTo>
                    <a:lnTo>
                      <a:pt x="0" y="1468"/>
                    </a:lnTo>
                    <a:lnTo>
                      <a:pt x="0" y="1517"/>
                    </a:lnTo>
                    <a:lnTo>
                      <a:pt x="14" y="1517"/>
                    </a:lnTo>
                    <a:close/>
                    <a:moveTo>
                      <a:pt x="14" y="1419"/>
                    </a:moveTo>
                    <a:lnTo>
                      <a:pt x="14" y="1370"/>
                    </a:lnTo>
                    <a:lnTo>
                      <a:pt x="0" y="1370"/>
                    </a:lnTo>
                    <a:lnTo>
                      <a:pt x="0" y="1419"/>
                    </a:lnTo>
                    <a:lnTo>
                      <a:pt x="14" y="1419"/>
                    </a:lnTo>
                    <a:close/>
                    <a:moveTo>
                      <a:pt x="14" y="1321"/>
                    </a:moveTo>
                    <a:lnTo>
                      <a:pt x="14" y="1273"/>
                    </a:lnTo>
                    <a:lnTo>
                      <a:pt x="0" y="1273"/>
                    </a:lnTo>
                    <a:lnTo>
                      <a:pt x="0" y="1321"/>
                    </a:lnTo>
                    <a:lnTo>
                      <a:pt x="14" y="1321"/>
                    </a:lnTo>
                    <a:close/>
                    <a:moveTo>
                      <a:pt x="14" y="1224"/>
                    </a:moveTo>
                    <a:lnTo>
                      <a:pt x="14" y="1175"/>
                    </a:lnTo>
                    <a:lnTo>
                      <a:pt x="0" y="1175"/>
                    </a:lnTo>
                    <a:lnTo>
                      <a:pt x="0" y="1224"/>
                    </a:lnTo>
                    <a:lnTo>
                      <a:pt x="14" y="1224"/>
                    </a:lnTo>
                    <a:close/>
                    <a:moveTo>
                      <a:pt x="14" y="1126"/>
                    </a:moveTo>
                    <a:lnTo>
                      <a:pt x="14" y="1077"/>
                    </a:lnTo>
                    <a:lnTo>
                      <a:pt x="0" y="1077"/>
                    </a:lnTo>
                    <a:lnTo>
                      <a:pt x="0" y="1126"/>
                    </a:lnTo>
                    <a:lnTo>
                      <a:pt x="14" y="1126"/>
                    </a:lnTo>
                    <a:close/>
                    <a:moveTo>
                      <a:pt x="14" y="1028"/>
                    </a:moveTo>
                    <a:lnTo>
                      <a:pt x="14" y="979"/>
                    </a:lnTo>
                    <a:lnTo>
                      <a:pt x="0" y="979"/>
                    </a:lnTo>
                    <a:lnTo>
                      <a:pt x="0" y="1028"/>
                    </a:lnTo>
                    <a:lnTo>
                      <a:pt x="14" y="1028"/>
                    </a:lnTo>
                    <a:close/>
                    <a:moveTo>
                      <a:pt x="14" y="930"/>
                    </a:moveTo>
                    <a:lnTo>
                      <a:pt x="14" y="881"/>
                    </a:lnTo>
                    <a:lnTo>
                      <a:pt x="0" y="881"/>
                    </a:lnTo>
                    <a:lnTo>
                      <a:pt x="0" y="930"/>
                    </a:lnTo>
                    <a:lnTo>
                      <a:pt x="14" y="930"/>
                    </a:lnTo>
                    <a:close/>
                    <a:moveTo>
                      <a:pt x="14" y="832"/>
                    </a:moveTo>
                    <a:lnTo>
                      <a:pt x="14" y="783"/>
                    </a:lnTo>
                    <a:lnTo>
                      <a:pt x="0" y="783"/>
                    </a:lnTo>
                    <a:lnTo>
                      <a:pt x="0" y="832"/>
                    </a:lnTo>
                    <a:lnTo>
                      <a:pt x="14" y="832"/>
                    </a:lnTo>
                    <a:close/>
                    <a:moveTo>
                      <a:pt x="14" y="734"/>
                    </a:moveTo>
                    <a:lnTo>
                      <a:pt x="14" y="685"/>
                    </a:lnTo>
                    <a:lnTo>
                      <a:pt x="0" y="685"/>
                    </a:lnTo>
                    <a:lnTo>
                      <a:pt x="0" y="734"/>
                    </a:lnTo>
                    <a:lnTo>
                      <a:pt x="14" y="734"/>
                    </a:lnTo>
                    <a:close/>
                    <a:moveTo>
                      <a:pt x="14" y="636"/>
                    </a:moveTo>
                    <a:lnTo>
                      <a:pt x="14" y="588"/>
                    </a:lnTo>
                    <a:lnTo>
                      <a:pt x="0" y="588"/>
                    </a:lnTo>
                    <a:lnTo>
                      <a:pt x="0" y="636"/>
                    </a:lnTo>
                    <a:lnTo>
                      <a:pt x="14" y="636"/>
                    </a:lnTo>
                    <a:close/>
                    <a:moveTo>
                      <a:pt x="14" y="539"/>
                    </a:moveTo>
                    <a:lnTo>
                      <a:pt x="14" y="490"/>
                    </a:lnTo>
                    <a:lnTo>
                      <a:pt x="0" y="490"/>
                    </a:lnTo>
                    <a:lnTo>
                      <a:pt x="0" y="539"/>
                    </a:lnTo>
                    <a:lnTo>
                      <a:pt x="14" y="539"/>
                    </a:lnTo>
                    <a:close/>
                    <a:moveTo>
                      <a:pt x="14" y="441"/>
                    </a:moveTo>
                    <a:lnTo>
                      <a:pt x="14" y="392"/>
                    </a:lnTo>
                    <a:lnTo>
                      <a:pt x="0" y="392"/>
                    </a:lnTo>
                    <a:lnTo>
                      <a:pt x="0" y="441"/>
                    </a:lnTo>
                    <a:lnTo>
                      <a:pt x="14" y="441"/>
                    </a:lnTo>
                    <a:close/>
                    <a:moveTo>
                      <a:pt x="14" y="343"/>
                    </a:moveTo>
                    <a:lnTo>
                      <a:pt x="14" y="294"/>
                    </a:lnTo>
                    <a:lnTo>
                      <a:pt x="0" y="294"/>
                    </a:lnTo>
                    <a:lnTo>
                      <a:pt x="0" y="343"/>
                    </a:lnTo>
                    <a:lnTo>
                      <a:pt x="14" y="343"/>
                    </a:lnTo>
                    <a:close/>
                    <a:moveTo>
                      <a:pt x="14" y="245"/>
                    </a:moveTo>
                    <a:lnTo>
                      <a:pt x="14" y="196"/>
                    </a:lnTo>
                    <a:lnTo>
                      <a:pt x="0" y="196"/>
                    </a:lnTo>
                    <a:lnTo>
                      <a:pt x="0" y="245"/>
                    </a:lnTo>
                    <a:lnTo>
                      <a:pt x="14" y="245"/>
                    </a:lnTo>
                    <a:close/>
                    <a:moveTo>
                      <a:pt x="14" y="147"/>
                    </a:moveTo>
                    <a:lnTo>
                      <a:pt x="14" y="98"/>
                    </a:lnTo>
                    <a:lnTo>
                      <a:pt x="0" y="98"/>
                    </a:lnTo>
                    <a:lnTo>
                      <a:pt x="0" y="147"/>
                    </a:lnTo>
                    <a:lnTo>
                      <a:pt x="14" y="147"/>
                    </a:lnTo>
                    <a:close/>
                    <a:moveTo>
                      <a:pt x="14" y="49"/>
                    </a:moveTo>
                    <a:lnTo>
                      <a:pt x="14" y="0"/>
                    </a:lnTo>
                    <a:lnTo>
                      <a:pt x="0" y="0"/>
                    </a:lnTo>
                    <a:lnTo>
                      <a:pt x="0" y="49"/>
                    </a:lnTo>
                    <a:lnTo>
                      <a:pt x="14" y="49"/>
                    </a:lnTo>
                    <a:close/>
                    <a:moveTo>
                      <a:pt x="14" y="2202"/>
                    </a:moveTo>
                    <a:lnTo>
                      <a:pt x="14" y="2153"/>
                    </a:lnTo>
                    <a:lnTo>
                      <a:pt x="0" y="2153"/>
                    </a:lnTo>
                    <a:lnTo>
                      <a:pt x="0" y="2202"/>
                    </a:lnTo>
                    <a:lnTo>
                      <a:pt x="14" y="220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8">
                <a:extLst>
                  <a:ext uri="{FF2B5EF4-FFF2-40B4-BE49-F238E27FC236}">
                    <a16:creationId xmlns:a16="http://schemas.microsoft.com/office/drawing/2014/main" id="{CB183C27-A169-4047-992C-4EB375016618}"/>
                  </a:ext>
                </a:extLst>
              </p:cNvPr>
              <p:cNvSpPr>
                <a:spLocks/>
              </p:cNvSpPr>
              <p:nvPr/>
            </p:nvSpPr>
            <p:spPr bwMode="auto">
              <a:xfrm>
                <a:off x="2637" y="2162"/>
                <a:ext cx="4737" cy="897"/>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40">
                <a:extLst>
                  <a:ext uri="{FF2B5EF4-FFF2-40B4-BE49-F238E27FC236}">
                    <a16:creationId xmlns:a16="http://schemas.microsoft.com/office/drawing/2014/main" id="{F2B03AA3-46A1-4D2A-BDCE-CB617A35BC8C}"/>
                  </a:ext>
                </a:extLst>
              </p:cNvPr>
              <p:cNvSpPr>
                <a:spLocks/>
              </p:cNvSpPr>
              <p:nvPr/>
            </p:nvSpPr>
            <p:spPr bwMode="auto">
              <a:xfrm>
                <a:off x="6524" y="960"/>
                <a:ext cx="41" cy="39"/>
              </a:xfrm>
              <a:custGeom>
                <a:avLst/>
                <a:gdLst>
                  <a:gd name="T0" fmla="*/ 41 w 41"/>
                  <a:gd name="T1" fmla="*/ 20 h 39"/>
                  <a:gd name="T2" fmla="*/ 39 w 41"/>
                  <a:gd name="T3" fmla="*/ 11 h 39"/>
                  <a:gd name="T4" fmla="*/ 34 w 41"/>
                  <a:gd name="T5" fmla="*/ 4 h 39"/>
                  <a:gd name="T6" fmla="*/ 25 w 41"/>
                  <a:gd name="T7" fmla="*/ 0 h 39"/>
                  <a:gd name="T8" fmla="*/ 16 w 41"/>
                  <a:gd name="T9" fmla="*/ 0 h 39"/>
                  <a:gd name="T10" fmla="*/ 8 w 41"/>
                  <a:gd name="T11" fmla="*/ 4 h 39"/>
                  <a:gd name="T12" fmla="*/ 2 w 41"/>
                  <a:gd name="T13" fmla="*/ 11 h 39"/>
                  <a:gd name="T14" fmla="*/ 0 w 41"/>
                  <a:gd name="T15" fmla="*/ 20 h 39"/>
                  <a:gd name="T16" fmla="*/ 2 w 41"/>
                  <a:gd name="T17" fmla="*/ 29 h 39"/>
                  <a:gd name="T18" fmla="*/ 8 w 41"/>
                  <a:gd name="T19" fmla="*/ 36 h 39"/>
                  <a:gd name="T20" fmla="*/ 16 w 41"/>
                  <a:gd name="T21" fmla="*/ 39 h 39"/>
                  <a:gd name="T22" fmla="*/ 25 w 41"/>
                  <a:gd name="T23" fmla="*/ 39 h 39"/>
                  <a:gd name="T24" fmla="*/ 34 w 41"/>
                  <a:gd name="T25" fmla="*/ 36 h 39"/>
                  <a:gd name="T26" fmla="*/ 39 w 41"/>
                  <a:gd name="T27" fmla="*/ 29 h 39"/>
                  <a:gd name="T28" fmla="*/ 41 w 41"/>
                  <a:gd name="T2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20"/>
                    </a:moveTo>
                    <a:lnTo>
                      <a:pt x="39" y="11"/>
                    </a:lnTo>
                    <a:lnTo>
                      <a:pt x="34" y="4"/>
                    </a:lnTo>
                    <a:lnTo>
                      <a:pt x="25" y="0"/>
                    </a:lnTo>
                    <a:lnTo>
                      <a:pt x="16" y="0"/>
                    </a:lnTo>
                    <a:lnTo>
                      <a:pt x="8" y="4"/>
                    </a:lnTo>
                    <a:lnTo>
                      <a:pt x="2" y="11"/>
                    </a:lnTo>
                    <a:lnTo>
                      <a:pt x="0" y="20"/>
                    </a:lnTo>
                    <a:lnTo>
                      <a:pt x="2" y="29"/>
                    </a:lnTo>
                    <a:lnTo>
                      <a:pt x="8" y="36"/>
                    </a:lnTo>
                    <a:lnTo>
                      <a:pt x="16" y="39"/>
                    </a:lnTo>
                    <a:lnTo>
                      <a:pt x="25" y="39"/>
                    </a:lnTo>
                    <a:lnTo>
                      <a:pt x="34" y="36"/>
                    </a:lnTo>
                    <a:lnTo>
                      <a:pt x="39" y="29"/>
                    </a:lnTo>
                    <a:lnTo>
                      <a:pt x="41" y="2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1">
                <a:extLst>
                  <a:ext uri="{FF2B5EF4-FFF2-40B4-BE49-F238E27FC236}">
                    <a16:creationId xmlns:a16="http://schemas.microsoft.com/office/drawing/2014/main" id="{F239B289-DEE8-40ED-8175-8416C43EC7D6}"/>
                  </a:ext>
                </a:extLst>
              </p:cNvPr>
              <p:cNvSpPr>
                <a:spLocks/>
              </p:cNvSpPr>
              <p:nvPr/>
            </p:nvSpPr>
            <p:spPr bwMode="auto">
              <a:xfrm>
                <a:off x="6575" y="2689"/>
                <a:ext cx="41" cy="39"/>
              </a:xfrm>
              <a:custGeom>
                <a:avLst/>
                <a:gdLst>
                  <a:gd name="T0" fmla="*/ 41 w 41"/>
                  <a:gd name="T1" fmla="*/ 19 h 39"/>
                  <a:gd name="T2" fmla="*/ 39 w 41"/>
                  <a:gd name="T3" fmla="*/ 11 h 39"/>
                  <a:gd name="T4" fmla="*/ 33 w 41"/>
                  <a:gd name="T5" fmla="*/ 4 h 39"/>
                  <a:gd name="T6" fmla="*/ 25 w 41"/>
                  <a:gd name="T7" fmla="*/ 0 h 39"/>
                  <a:gd name="T8" fmla="*/ 16 w 41"/>
                  <a:gd name="T9" fmla="*/ 0 h 39"/>
                  <a:gd name="T10" fmla="*/ 8 w 41"/>
                  <a:gd name="T11" fmla="*/ 4 h 39"/>
                  <a:gd name="T12" fmla="*/ 2 w 41"/>
                  <a:gd name="T13" fmla="*/ 11 h 39"/>
                  <a:gd name="T14" fmla="*/ 0 w 41"/>
                  <a:gd name="T15" fmla="*/ 19 h 39"/>
                  <a:gd name="T16" fmla="*/ 2 w 41"/>
                  <a:gd name="T17" fmla="*/ 28 h 39"/>
                  <a:gd name="T18" fmla="*/ 8 w 41"/>
                  <a:gd name="T19" fmla="*/ 36 h 39"/>
                  <a:gd name="T20" fmla="*/ 16 w 41"/>
                  <a:gd name="T21" fmla="*/ 39 h 39"/>
                  <a:gd name="T22" fmla="*/ 25 w 41"/>
                  <a:gd name="T23" fmla="*/ 39 h 39"/>
                  <a:gd name="T24" fmla="*/ 33 w 41"/>
                  <a:gd name="T25" fmla="*/ 36 h 39"/>
                  <a:gd name="T26" fmla="*/ 39 w 41"/>
                  <a:gd name="T27" fmla="*/ 28 h 39"/>
                  <a:gd name="T28" fmla="*/ 41 w 41"/>
                  <a:gd name="T29"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19"/>
                    </a:moveTo>
                    <a:lnTo>
                      <a:pt x="39" y="11"/>
                    </a:lnTo>
                    <a:lnTo>
                      <a:pt x="33" y="4"/>
                    </a:lnTo>
                    <a:lnTo>
                      <a:pt x="25" y="0"/>
                    </a:lnTo>
                    <a:lnTo>
                      <a:pt x="16" y="0"/>
                    </a:lnTo>
                    <a:lnTo>
                      <a:pt x="8" y="4"/>
                    </a:lnTo>
                    <a:lnTo>
                      <a:pt x="2" y="11"/>
                    </a:lnTo>
                    <a:lnTo>
                      <a:pt x="0" y="19"/>
                    </a:lnTo>
                    <a:lnTo>
                      <a:pt x="2" y="28"/>
                    </a:lnTo>
                    <a:lnTo>
                      <a:pt x="8" y="36"/>
                    </a:lnTo>
                    <a:lnTo>
                      <a:pt x="16" y="39"/>
                    </a:lnTo>
                    <a:lnTo>
                      <a:pt x="25" y="39"/>
                    </a:lnTo>
                    <a:lnTo>
                      <a:pt x="33" y="36"/>
                    </a:lnTo>
                    <a:lnTo>
                      <a:pt x="39" y="28"/>
                    </a:lnTo>
                    <a:lnTo>
                      <a:pt x="4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42">
                <a:extLst>
                  <a:ext uri="{FF2B5EF4-FFF2-40B4-BE49-F238E27FC236}">
                    <a16:creationId xmlns:a16="http://schemas.microsoft.com/office/drawing/2014/main" id="{485F6C62-A7EB-402A-A3C3-29B5A7FB74BA}"/>
                  </a:ext>
                </a:extLst>
              </p:cNvPr>
              <p:cNvSpPr>
                <a:spLocks noChangeArrowheads="1"/>
              </p:cNvSpPr>
              <p:nvPr/>
            </p:nvSpPr>
            <p:spPr bwMode="auto">
              <a:xfrm>
                <a:off x="2702" y="928"/>
                <a:ext cx="1125" cy="5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43">
                <a:extLst>
                  <a:ext uri="{FF2B5EF4-FFF2-40B4-BE49-F238E27FC236}">
                    <a16:creationId xmlns:a16="http://schemas.microsoft.com/office/drawing/2014/main" id="{069B27C0-C8AA-4EB6-BC9F-7930447D1E63}"/>
                  </a:ext>
                </a:extLst>
              </p:cNvPr>
              <p:cNvSpPr>
                <a:spLocks noChangeArrowheads="1"/>
              </p:cNvSpPr>
              <p:nvPr/>
            </p:nvSpPr>
            <p:spPr bwMode="auto">
              <a:xfrm>
                <a:off x="2892" y="963"/>
                <a:ext cx="73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Air CIR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144">
                <a:extLst>
                  <a:ext uri="{FF2B5EF4-FFF2-40B4-BE49-F238E27FC236}">
                    <a16:creationId xmlns:a16="http://schemas.microsoft.com/office/drawing/2014/main" id="{593B98EB-D66B-4D4B-AE64-04C8FE10B7DF}"/>
                  </a:ext>
                </a:extLst>
              </p:cNvPr>
              <p:cNvSpPr>
                <a:spLocks noChangeArrowheads="1"/>
              </p:cNvSpPr>
              <p:nvPr/>
            </p:nvSpPr>
            <p:spPr bwMode="auto">
              <a:xfrm>
                <a:off x="2723" y="1049"/>
                <a:ext cx="81" cy="2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45">
                <a:extLst>
                  <a:ext uri="{FF2B5EF4-FFF2-40B4-BE49-F238E27FC236}">
                    <a16:creationId xmlns:a16="http://schemas.microsoft.com/office/drawing/2014/main" id="{E4160D43-15E6-464E-A6EB-E346D84FFA0C}"/>
                  </a:ext>
                </a:extLst>
              </p:cNvPr>
              <p:cNvSpPr>
                <a:spLocks noChangeArrowheads="1"/>
              </p:cNvSpPr>
              <p:nvPr/>
            </p:nvSpPr>
            <p:spPr bwMode="auto">
              <a:xfrm>
                <a:off x="2892" y="1207"/>
                <a:ext cx="102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Water CIR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Line 146">
                <a:extLst>
                  <a:ext uri="{FF2B5EF4-FFF2-40B4-BE49-F238E27FC236}">
                    <a16:creationId xmlns:a16="http://schemas.microsoft.com/office/drawing/2014/main" id="{E6347A3D-10E7-45D2-981F-5722AC2E8CE2}"/>
                  </a:ext>
                </a:extLst>
              </p:cNvPr>
              <p:cNvSpPr>
                <a:spLocks noChangeShapeType="1"/>
              </p:cNvSpPr>
              <p:nvPr/>
            </p:nvSpPr>
            <p:spPr bwMode="auto">
              <a:xfrm>
                <a:off x="2723" y="1305"/>
                <a:ext cx="153" cy="0"/>
              </a:xfrm>
              <a:prstGeom prst="line">
                <a:avLst/>
              </a:prstGeom>
              <a:noFill/>
              <a:ln w="317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147">
                <a:extLst>
                  <a:ext uri="{FF2B5EF4-FFF2-40B4-BE49-F238E27FC236}">
                    <a16:creationId xmlns:a16="http://schemas.microsoft.com/office/drawing/2014/main" id="{82562F0C-DB6B-416B-B8AA-F2464A66446C}"/>
                  </a:ext>
                </a:extLst>
              </p:cNvPr>
              <p:cNvSpPr>
                <a:spLocks noChangeArrowheads="1"/>
              </p:cNvSpPr>
              <p:nvPr/>
            </p:nvSpPr>
            <p:spPr bwMode="auto">
              <a:xfrm>
                <a:off x="2702" y="928"/>
                <a:ext cx="1125" cy="50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9F3FF269-2166-4590-B24E-8FC25F3DEFC3}"/>
                    </a:ext>
                  </a:extLst>
                </p:cNvPr>
                <p:cNvSpPr/>
                <p:nvPr/>
              </p:nvSpPr>
              <p:spPr>
                <a:xfrm>
                  <a:off x="7362889" y="1898650"/>
                  <a:ext cx="10857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𝑅𝑆𝑆</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𝑎𝑖𝑟</m:t>
                            </m:r>
                          </m:sub>
                        </m:sSub>
                      </m:oMath>
                    </m:oMathPara>
                  </a14:m>
                  <a:endParaRPr lang="en-US" sz="2000" dirty="0"/>
                </a:p>
              </p:txBody>
            </p:sp>
          </mc:Choice>
          <mc:Fallback xmlns="">
            <p:sp>
              <p:nvSpPr>
                <p:cNvPr id="51" name="Rectangle 50">
                  <a:extLst>
                    <a:ext uri="{FF2B5EF4-FFF2-40B4-BE49-F238E27FC236}">
                      <a16:creationId xmlns:a16="http://schemas.microsoft.com/office/drawing/2014/main" id="{9F3FF269-2166-4590-B24E-8FC25F3DEFC3}"/>
                    </a:ext>
                  </a:extLst>
                </p:cNvPr>
                <p:cNvSpPr>
                  <a:spLocks noRot="1" noChangeAspect="1" noMove="1" noResize="1" noEditPoints="1" noAdjustHandles="1" noChangeArrowheads="1" noChangeShapeType="1" noTextEdit="1"/>
                </p:cNvSpPr>
                <p:nvPr/>
              </p:nvSpPr>
              <p:spPr>
                <a:xfrm>
                  <a:off x="7362889" y="1898650"/>
                  <a:ext cx="1085746" cy="400110"/>
                </a:xfrm>
                <a:prstGeom prst="rect">
                  <a:avLst/>
                </a:prstGeom>
                <a:blipFill>
                  <a:blip r:embed="rId3"/>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30051BE-D868-4ECF-9BF3-55869A4CDA92}"/>
                    </a:ext>
                  </a:extLst>
                </p:cNvPr>
                <p:cNvSpPr/>
                <p:nvPr/>
              </p:nvSpPr>
              <p:spPr>
                <a:xfrm>
                  <a:off x="7025983" y="4536179"/>
                  <a:ext cx="1046953"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𝑅𝑆𝑆</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b="0" i="1" smtClean="0">
                                <a:latin typeface="Cambria Math" panose="02040503050406030204" pitchFamily="18" charset="0"/>
                              </a:rPr>
                              <m:t>𝑙𝑖𝑞</m:t>
                            </m:r>
                          </m:sub>
                        </m:sSub>
                      </m:oMath>
                    </m:oMathPara>
                  </a14:m>
                  <a:endParaRPr lang="en-US" sz="2000" dirty="0"/>
                </a:p>
              </p:txBody>
            </p:sp>
          </mc:Choice>
          <mc:Fallback xmlns="">
            <p:sp>
              <p:nvSpPr>
                <p:cNvPr id="52" name="Rectangle 51">
                  <a:extLst>
                    <a:ext uri="{FF2B5EF4-FFF2-40B4-BE49-F238E27FC236}">
                      <a16:creationId xmlns:a16="http://schemas.microsoft.com/office/drawing/2014/main" id="{930051BE-D868-4ECF-9BF3-55869A4CDA92}"/>
                    </a:ext>
                  </a:extLst>
                </p:cNvPr>
                <p:cNvSpPr>
                  <a:spLocks noRot="1" noChangeAspect="1" noMove="1" noResize="1" noEditPoints="1" noAdjustHandles="1" noChangeArrowheads="1" noChangeShapeType="1" noTextEdit="1"/>
                </p:cNvSpPr>
                <p:nvPr/>
              </p:nvSpPr>
              <p:spPr>
                <a:xfrm>
                  <a:off x="7025983" y="4536179"/>
                  <a:ext cx="1046953" cy="423770"/>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2849039F-6E5A-4D5F-B06B-D7DC8E7F11B1}"/>
                    </a:ext>
                  </a:extLst>
                </p:cNvPr>
                <p:cNvSpPr/>
                <p:nvPr/>
              </p:nvSpPr>
              <p:spPr>
                <a:xfrm>
                  <a:off x="2603740" y="3370345"/>
                  <a:ext cx="12232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𝑅𝑆𝑆</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b="0" i="1" smtClean="0">
                                <a:latin typeface="Cambria Math" panose="02040503050406030204" pitchFamily="18" charset="0"/>
                              </a:rPr>
                              <m:t>𝑤𝑖𝑟𝑒</m:t>
                            </m:r>
                          </m:sub>
                        </m:sSub>
                      </m:oMath>
                    </m:oMathPara>
                  </a14:m>
                  <a:endParaRPr lang="en-US" sz="2000" dirty="0"/>
                </a:p>
              </p:txBody>
            </p:sp>
          </mc:Choice>
          <mc:Fallback xmlns="">
            <p:sp>
              <p:nvSpPr>
                <p:cNvPr id="53" name="Rectangle 52">
                  <a:extLst>
                    <a:ext uri="{FF2B5EF4-FFF2-40B4-BE49-F238E27FC236}">
                      <a16:creationId xmlns:a16="http://schemas.microsoft.com/office/drawing/2014/main" id="{2849039F-6E5A-4D5F-B06B-D7DC8E7F11B1}"/>
                    </a:ext>
                  </a:extLst>
                </p:cNvPr>
                <p:cNvSpPr>
                  <a:spLocks noRot="1" noChangeAspect="1" noMove="1" noResize="1" noEditPoints="1" noAdjustHandles="1" noChangeArrowheads="1" noChangeShapeType="1" noTextEdit="1"/>
                </p:cNvSpPr>
                <p:nvPr/>
              </p:nvSpPr>
              <p:spPr>
                <a:xfrm>
                  <a:off x="2603740" y="3370345"/>
                  <a:ext cx="1223284" cy="400110"/>
                </a:xfrm>
                <a:prstGeom prst="rect">
                  <a:avLst/>
                </a:prstGeom>
                <a:blipFill>
                  <a:blip r:embed="rId5"/>
                  <a:stretch>
                    <a:fillRect b="-3030"/>
                  </a:stretch>
                </a:blipFill>
              </p:spPr>
              <p:txBody>
                <a:bodyPr/>
                <a:lstStyle/>
                <a:p>
                  <a:r>
                    <a:rPr lang="en-US">
                      <a:noFill/>
                    </a:rPr>
                    <a:t> </a:t>
                  </a:r>
                </a:p>
              </p:txBody>
            </p:sp>
          </mc:Fallback>
        </mc:AlternateContent>
      </p:grpSp>
    </p:spTree>
    <p:extLst>
      <p:ext uri="{BB962C8B-B14F-4D97-AF65-F5344CB8AC3E}">
        <p14:creationId xmlns:p14="http://schemas.microsoft.com/office/powerpoint/2010/main" val="30825449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29845A4-96F7-4616-98D4-0CED58D16341}"/>
              </a:ext>
            </a:extLst>
          </p:cNvPr>
          <p:cNvGrpSpPr/>
          <p:nvPr/>
        </p:nvGrpSpPr>
        <p:grpSpPr>
          <a:xfrm>
            <a:off x="1090624" y="1393867"/>
            <a:ext cx="9705975" cy="4935538"/>
            <a:chOff x="1090624" y="1393867"/>
            <a:chExt cx="9705975" cy="4935538"/>
          </a:xfrm>
        </p:grpSpPr>
        <p:grpSp>
          <p:nvGrpSpPr>
            <p:cNvPr id="7" name="Group 103">
              <a:extLst>
                <a:ext uri="{FF2B5EF4-FFF2-40B4-BE49-F238E27FC236}">
                  <a16:creationId xmlns:a16="http://schemas.microsoft.com/office/drawing/2014/main" id="{E98B9EB6-33F1-4416-B7C5-A6A44D806B2F}"/>
                </a:ext>
              </a:extLst>
            </p:cNvPr>
            <p:cNvGrpSpPr>
              <a:grpSpLocks noChangeAspect="1"/>
            </p:cNvGrpSpPr>
            <p:nvPr/>
          </p:nvGrpSpPr>
          <p:grpSpPr bwMode="auto">
            <a:xfrm>
              <a:off x="1090624" y="1393867"/>
              <a:ext cx="9705975" cy="4935538"/>
              <a:chOff x="1840" y="632"/>
              <a:chExt cx="6114" cy="3109"/>
            </a:xfrm>
          </p:grpSpPr>
          <p:sp>
            <p:nvSpPr>
              <p:cNvPr id="11" name="AutoShape 102">
                <a:extLst>
                  <a:ext uri="{FF2B5EF4-FFF2-40B4-BE49-F238E27FC236}">
                    <a16:creationId xmlns:a16="http://schemas.microsoft.com/office/drawing/2014/main" id="{C7790472-6C84-4AFD-89D1-470B2DE28368}"/>
                  </a:ext>
                </a:extLst>
              </p:cNvPr>
              <p:cNvSpPr>
                <a:spLocks noChangeAspect="1" noChangeArrowheads="1" noTextEdit="1"/>
              </p:cNvSpPr>
              <p:nvPr/>
            </p:nvSpPr>
            <p:spPr bwMode="auto">
              <a:xfrm>
                <a:off x="1840" y="632"/>
                <a:ext cx="6112" cy="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4">
                <a:extLst>
                  <a:ext uri="{FF2B5EF4-FFF2-40B4-BE49-F238E27FC236}">
                    <a16:creationId xmlns:a16="http://schemas.microsoft.com/office/drawing/2014/main" id="{9B520A7B-2D32-40B4-A13D-1F7465CB108B}"/>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05">
                <a:extLst>
                  <a:ext uri="{FF2B5EF4-FFF2-40B4-BE49-F238E27FC236}">
                    <a16:creationId xmlns:a16="http://schemas.microsoft.com/office/drawing/2014/main" id="{A4C5B050-B797-4750-B801-2D005A9B18C1}"/>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06">
                <a:extLst>
                  <a:ext uri="{FF2B5EF4-FFF2-40B4-BE49-F238E27FC236}">
                    <a16:creationId xmlns:a16="http://schemas.microsoft.com/office/drawing/2014/main" id="{B8D16E59-17AA-4E3E-B849-84FC5DC63091}"/>
                  </a:ext>
                </a:extLst>
              </p:cNvPr>
              <p:cNvSpPr>
                <a:spLocks noChangeArrowheads="1"/>
              </p:cNvSpPr>
              <p:nvPr/>
            </p:nvSpPr>
            <p:spPr bwMode="auto">
              <a:xfrm>
                <a:off x="2635" y="860"/>
                <a:ext cx="4738" cy="2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07">
                <a:extLst>
                  <a:ext uri="{FF2B5EF4-FFF2-40B4-BE49-F238E27FC236}">
                    <a16:creationId xmlns:a16="http://schemas.microsoft.com/office/drawing/2014/main" id="{A53F1C1B-611C-44D0-AA4C-58D322EC30A7}"/>
                  </a:ext>
                </a:extLst>
              </p:cNvPr>
              <p:cNvSpPr>
                <a:spLocks noChangeShapeType="1"/>
              </p:cNvSpPr>
              <p:nvPr/>
            </p:nvSpPr>
            <p:spPr bwMode="auto">
              <a:xfrm>
                <a:off x="2635" y="3064"/>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8">
                <a:extLst>
                  <a:ext uri="{FF2B5EF4-FFF2-40B4-BE49-F238E27FC236}">
                    <a16:creationId xmlns:a16="http://schemas.microsoft.com/office/drawing/2014/main" id="{6FAF5F0B-04E2-4CAF-8AE5-248DF4C2A371}"/>
                  </a:ext>
                </a:extLst>
              </p:cNvPr>
              <p:cNvSpPr>
                <a:spLocks noChangeShapeType="1"/>
              </p:cNvSpPr>
              <p:nvPr/>
            </p:nvSpPr>
            <p:spPr bwMode="auto">
              <a:xfrm>
                <a:off x="2635" y="860"/>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09">
                <a:extLst>
                  <a:ext uri="{FF2B5EF4-FFF2-40B4-BE49-F238E27FC236}">
                    <a16:creationId xmlns:a16="http://schemas.microsoft.com/office/drawing/2014/main" id="{CEC959E5-B567-45A9-B059-06E034FA0CE1}"/>
                  </a:ext>
                </a:extLst>
              </p:cNvPr>
              <p:cNvSpPr>
                <a:spLocks noChangeShapeType="1"/>
              </p:cNvSpPr>
              <p:nvPr/>
            </p:nvSpPr>
            <p:spPr bwMode="auto">
              <a:xfrm flipV="1">
                <a:off x="2635"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10">
                <a:extLst>
                  <a:ext uri="{FF2B5EF4-FFF2-40B4-BE49-F238E27FC236}">
                    <a16:creationId xmlns:a16="http://schemas.microsoft.com/office/drawing/2014/main" id="{3515BC6B-684B-4F47-BB4D-2312732F8D27}"/>
                  </a:ext>
                </a:extLst>
              </p:cNvPr>
              <p:cNvSpPr>
                <a:spLocks noChangeShapeType="1"/>
              </p:cNvSpPr>
              <p:nvPr/>
            </p:nvSpPr>
            <p:spPr bwMode="auto">
              <a:xfrm flipV="1">
                <a:off x="381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11">
                <a:extLst>
                  <a:ext uri="{FF2B5EF4-FFF2-40B4-BE49-F238E27FC236}">
                    <a16:creationId xmlns:a16="http://schemas.microsoft.com/office/drawing/2014/main" id="{B80976E0-99E8-4436-8D73-B671A268D416}"/>
                  </a:ext>
                </a:extLst>
              </p:cNvPr>
              <p:cNvSpPr>
                <a:spLocks noChangeShapeType="1"/>
              </p:cNvSpPr>
              <p:nvPr/>
            </p:nvSpPr>
            <p:spPr bwMode="auto">
              <a:xfrm flipV="1">
                <a:off x="5004"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12">
                <a:extLst>
                  <a:ext uri="{FF2B5EF4-FFF2-40B4-BE49-F238E27FC236}">
                    <a16:creationId xmlns:a16="http://schemas.microsoft.com/office/drawing/2014/main" id="{FD36D07F-DD96-4E87-8DE4-0825356D4047}"/>
                  </a:ext>
                </a:extLst>
              </p:cNvPr>
              <p:cNvSpPr>
                <a:spLocks noChangeShapeType="1"/>
              </p:cNvSpPr>
              <p:nvPr/>
            </p:nvSpPr>
            <p:spPr bwMode="auto">
              <a:xfrm flipV="1">
                <a:off x="618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3">
                <a:extLst>
                  <a:ext uri="{FF2B5EF4-FFF2-40B4-BE49-F238E27FC236}">
                    <a16:creationId xmlns:a16="http://schemas.microsoft.com/office/drawing/2014/main" id="{3CC5701E-7B52-44B8-B42B-8EA409C43CAF}"/>
                  </a:ext>
                </a:extLst>
              </p:cNvPr>
              <p:cNvSpPr>
                <a:spLocks noChangeShapeType="1"/>
              </p:cNvSpPr>
              <p:nvPr/>
            </p:nvSpPr>
            <p:spPr bwMode="auto">
              <a:xfrm flipV="1">
                <a:off x="7373"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4">
                <a:extLst>
                  <a:ext uri="{FF2B5EF4-FFF2-40B4-BE49-F238E27FC236}">
                    <a16:creationId xmlns:a16="http://schemas.microsoft.com/office/drawing/2014/main" id="{B0717F63-6319-4552-B09C-7DFD0BE6B864}"/>
                  </a:ext>
                </a:extLst>
              </p:cNvPr>
              <p:cNvSpPr>
                <a:spLocks noChangeShapeType="1"/>
              </p:cNvSpPr>
              <p:nvPr/>
            </p:nvSpPr>
            <p:spPr bwMode="auto">
              <a:xfrm>
                <a:off x="2635"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15">
                <a:extLst>
                  <a:ext uri="{FF2B5EF4-FFF2-40B4-BE49-F238E27FC236}">
                    <a16:creationId xmlns:a16="http://schemas.microsoft.com/office/drawing/2014/main" id="{41555AE8-04F4-4B68-B9A0-A6866A25B5EA}"/>
                  </a:ext>
                </a:extLst>
              </p:cNvPr>
              <p:cNvSpPr>
                <a:spLocks noChangeShapeType="1"/>
              </p:cNvSpPr>
              <p:nvPr/>
            </p:nvSpPr>
            <p:spPr bwMode="auto">
              <a:xfrm>
                <a:off x="381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6">
                <a:extLst>
                  <a:ext uri="{FF2B5EF4-FFF2-40B4-BE49-F238E27FC236}">
                    <a16:creationId xmlns:a16="http://schemas.microsoft.com/office/drawing/2014/main" id="{87C936F4-6DA9-4F73-A23D-6F44D2521CD0}"/>
                  </a:ext>
                </a:extLst>
              </p:cNvPr>
              <p:cNvSpPr>
                <a:spLocks noChangeShapeType="1"/>
              </p:cNvSpPr>
              <p:nvPr/>
            </p:nvSpPr>
            <p:spPr bwMode="auto">
              <a:xfrm>
                <a:off x="5004"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17">
                <a:extLst>
                  <a:ext uri="{FF2B5EF4-FFF2-40B4-BE49-F238E27FC236}">
                    <a16:creationId xmlns:a16="http://schemas.microsoft.com/office/drawing/2014/main" id="{76ADD7CD-827B-4281-B5E8-590B9B4AE838}"/>
                  </a:ext>
                </a:extLst>
              </p:cNvPr>
              <p:cNvSpPr>
                <a:spLocks noChangeShapeType="1"/>
              </p:cNvSpPr>
              <p:nvPr/>
            </p:nvSpPr>
            <p:spPr bwMode="auto">
              <a:xfrm>
                <a:off x="618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18">
                <a:extLst>
                  <a:ext uri="{FF2B5EF4-FFF2-40B4-BE49-F238E27FC236}">
                    <a16:creationId xmlns:a16="http://schemas.microsoft.com/office/drawing/2014/main" id="{C9041913-53B9-48C0-ABD3-5EA2C33F77DB}"/>
                  </a:ext>
                </a:extLst>
              </p:cNvPr>
              <p:cNvSpPr>
                <a:spLocks noChangeShapeType="1"/>
              </p:cNvSpPr>
              <p:nvPr/>
            </p:nvSpPr>
            <p:spPr bwMode="auto">
              <a:xfrm>
                <a:off x="7373"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9">
                <a:extLst>
                  <a:ext uri="{FF2B5EF4-FFF2-40B4-BE49-F238E27FC236}">
                    <a16:creationId xmlns:a16="http://schemas.microsoft.com/office/drawing/2014/main" id="{C1E89B05-5409-4495-9001-CE552D80B03E}"/>
                  </a:ext>
                </a:extLst>
              </p:cNvPr>
              <p:cNvSpPr>
                <a:spLocks noChangeArrowheads="1"/>
              </p:cNvSpPr>
              <p:nvPr/>
            </p:nvSpPr>
            <p:spPr bwMode="auto">
              <a:xfrm>
                <a:off x="2574" y="3145"/>
                <a:ext cx="22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20">
                <a:extLst>
                  <a:ext uri="{FF2B5EF4-FFF2-40B4-BE49-F238E27FC236}">
                    <a16:creationId xmlns:a16="http://schemas.microsoft.com/office/drawing/2014/main" id="{34F3502E-95B4-4A41-8685-425A2553CFFE}"/>
                  </a:ext>
                </a:extLst>
              </p:cNvPr>
              <p:cNvSpPr>
                <a:spLocks noChangeArrowheads="1"/>
              </p:cNvSpPr>
              <p:nvPr/>
            </p:nvSpPr>
            <p:spPr bwMode="auto">
              <a:xfrm>
                <a:off x="3638" y="3145"/>
                <a:ext cx="4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121">
                <a:extLst>
                  <a:ext uri="{FF2B5EF4-FFF2-40B4-BE49-F238E27FC236}">
                    <a16:creationId xmlns:a16="http://schemas.microsoft.com/office/drawing/2014/main" id="{7D3AAA1A-C54D-49AF-8B96-6C71D3BE4B8A}"/>
                  </a:ext>
                </a:extLst>
              </p:cNvPr>
              <p:cNvSpPr>
                <a:spLocks noChangeArrowheads="1"/>
              </p:cNvSpPr>
              <p:nvPr/>
            </p:nvSpPr>
            <p:spPr bwMode="auto">
              <a:xfrm>
                <a:off x="4763"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122">
                <a:extLst>
                  <a:ext uri="{FF2B5EF4-FFF2-40B4-BE49-F238E27FC236}">
                    <a16:creationId xmlns:a16="http://schemas.microsoft.com/office/drawing/2014/main" id="{5D44C3FF-5545-4C57-A27B-8F92BA584402}"/>
                  </a:ext>
                </a:extLst>
              </p:cNvPr>
              <p:cNvSpPr>
                <a:spLocks noChangeArrowheads="1"/>
              </p:cNvSpPr>
              <p:nvPr/>
            </p:nvSpPr>
            <p:spPr bwMode="auto">
              <a:xfrm>
                <a:off x="5947"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123">
                <a:extLst>
                  <a:ext uri="{FF2B5EF4-FFF2-40B4-BE49-F238E27FC236}">
                    <a16:creationId xmlns:a16="http://schemas.microsoft.com/office/drawing/2014/main" id="{D2268843-DA53-4FE9-BE31-E406539DAEDF}"/>
                  </a:ext>
                </a:extLst>
              </p:cNvPr>
              <p:cNvSpPr>
                <a:spLocks noChangeArrowheads="1"/>
              </p:cNvSpPr>
              <p:nvPr/>
            </p:nvSpPr>
            <p:spPr bwMode="auto">
              <a:xfrm>
                <a:off x="7131"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124">
                <a:extLst>
                  <a:ext uri="{FF2B5EF4-FFF2-40B4-BE49-F238E27FC236}">
                    <a16:creationId xmlns:a16="http://schemas.microsoft.com/office/drawing/2014/main" id="{452B25CF-9975-4C3D-BE5C-682154FB2691}"/>
                  </a:ext>
                </a:extLst>
              </p:cNvPr>
              <p:cNvSpPr>
                <a:spLocks noChangeArrowheads="1"/>
              </p:cNvSpPr>
              <p:nvPr/>
            </p:nvSpPr>
            <p:spPr bwMode="auto">
              <a:xfrm>
                <a:off x="4561" y="3423"/>
                <a:ext cx="100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CIR Tap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Line 125">
                <a:extLst>
                  <a:ext uri="{FF2B5EF4-FFF2-40B4-BE49-F238E27FC236}">
                    <a16:creationId xmlns:a16="http://schemas.microsoft.com/office/drawing/2014/main" id="{E357FDAC-9BB6-428D-8A87-37EEC7186D86}"/>
                  </a:ext>
                </a:extLst>
              </p:cNvPr>
              <p:cNvSpPr>
                <a:spLocks noChangeShapeType="1"/>
              </p:cNvSpPr>
              <p:nvPr/>
            </p:nvSpPr>
            <p:spPr bwMode="auto">
              <a:xfrm flipV="1">
                <a:off x="2635"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26">
                <a:extLst>
                  <a:ext uri="{FF2B5EF4-FFF2-40B4-BE49-F238E27FC236}">
                    <a16:creationId xmlns:a16="http://schemas.microsoft.com/office/drawing/2014/main" id="{137238C0-CD36-4FC0-8AA9-089158754867}"/>
                  </a:ext>
                </a:extLst>
              </p:cNvPr>
              <p:cNvSpPr>
                <a:spLocks noChangeShapeType="1"/>
              </p:cNvSpPr>
              <p:nvPr/>
            </p:nvSpPr>
            <p:spPr bwMode="auto">
              <a:xfrm flipV="1">
                <a:off x="7373"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127">
                <a:extLst>
                  <a:ext uri="{FF2B5EF4-FFF2-40B4-BE49-F238E27FC236}">
                    <a16:creationId xmlns:a16="http://schemas.microsoft.com/office/drawing/2014/main" id="{15588D9B-F93D-46A1-8CB1-69C32DC04ADE}"/>
                  </a:ext>
                </a:extLst>
              </p:cNvPr>
              <p:cNvSpPr>
                <a:spLocks noChangeArrowheads="1"/>
              </p:cNvSpPr>
              <p:nvPr/>
            </p:nvSpPr>
            <p:spPr bwMode="auto">
              <a:xfrm rot="16200000">
                <a:off x="2330" y="2199"/>
                <a:ext cx="2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128">
                <a:extLst>
                  <a:ext uri="{FF2B5EF4-FFF2-40B4-BE49-F238E27FC236}">
                    <a16:creationId xmlns:a16="http://schemas.microsoft.com/office/drawing/2014/main" id="{18E5EB4D-FECD-46A8-A7C2-E215CAAE8F83}"/>
                  </a:ext>
                </a:extLst>
              </p:cNvPr>
              <p:cNvSpPr>
                <a:spLocks noChangeArrowheads="1"/>
              </p:cNvSpPr>
              <p:nvPr/>
            </p:nvSpPr>
            <p:spPr bwMode="auto">
              <a:xfrm rot="16200000">
                <a:off x="2310" y="2020"/>
                <a:ext cx="30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262626"/>
                    </a:solidFill>
                    <a:effectLst/>
                    <a:latin typeface="Arial" panose="020B0604020202020204" pitchFamily="34" charset="0"/>
                  </a:rPr>
                  <a:t>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129">
                <a:extLst>
                  <a:ext uri="{FF2B5EF4-FFF2-40B4-BE49-F238E27FC236}">
                    <a16:creationId xmlns:a16="http://schemas.microsoft.com/office/drawing/2014/main" id="{6564D85A-4B12-497F-B03B-C550B914CF33}"/>
                  </a:ext>
                </a:extLst>
              </p:cNvPr>
              <p:cNvSpPr>
                <a:spLocks noChangeArrowheads="1"/>
              </p:cNvSpPr>
              <p:nvPr/>
            </p:nvSpPr>
            <p:spPr bwMode="auto">
              <a:xfrm rot="16200000">
                <a:off x="2344" y="1855"/>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130">
                <a:extLst>
                  <a:ext uri="{FF2B5EF4-FFF2-40B4-BE49-F238E27FC236}">
                    <a16:creationId xmlns:a16="http://schemas.microsoft.com/office/drawing/2014/main" id="{B0307AAA-A065-4B9A-BE0B-D0A3BC28CA68}"/>
                  </a:ext>
                </a:extLst>
              </p:cNvPr>
              <p:cNvSpPr>
                <a:spLocks noChangeArrowheads="1"/>
              </p:cNvSpPr>
              <p:nvPr/>
            </p:nvSpPr>
            <p:spPr bwMode="auto">
              <a:xfrm rot="16200000">
                <a:off x="2384" y="1762"/>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131">
                <a:extLst>
                  <a:ext uri="{FF2B5EF4-FFF2-40B4-BE49-F238E27FC236}">
                    <a16:creationId xmlns:a16="http://schemas.microsoft.com/office/drawing/2014/main" id="{0B13B996-7854-451C-8681-0016088325B3}"/>
                  </a:ext>
                </a:extLst>
              </p:cNvPr>
              <p:cNvSpPr>
                <a:spLocks noChangeArrowheads="1"/>
              </p:cNvSpPr>
              <p:nvPr/>
            </p:nvSpPr>
            <p:spPr bwMode="auto">
              <a:xfrm rot="16200000">
                <a:off x="2384" y="1709"/>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132">
                <a:extLst>
                  <a:ext uri="{FF2B5EF4-FFF2-40B4-BE49-F238E27FC236}">
                    <a16:creationId xmlns:a16="http://schemas.microsoft.com/office/drawing/2014/main" id="{6D8CEE31-A31C-46E8-847C-737E3FED4BA2}"/>
                  </a:ext>
                </a:extLst>
              </p:cNvPr>
              <p:cNvSpPr>
                <a:spLocks noChangeArrowheads="1"/>
              </p:cNvSpPr>
              <p:nvPr/>
            </p:nvSpPr>
            <p:spPr bwMode="auto">
              <a:xfrm rot="16200000">
                <a:off x="2377" y="1649"/>
                <a:ext cx="17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133">
                <a:extLst>
                  <a:ext uri="{FF2B5EF4-FFF2-40B4-BE49-F238E27FC236}">
                    <a16:creationId xmlns:a16="http://schemas.microsoft.com/office/drawing/2014/main" id="{329B3743-2231-462E-980E-BA49947CA9B5}"/>
                  </a:ext>
                </a:extLst>
              </p:cNvPr>
              <p:cNvSpPr>
                <a:spLocks noChangeArrowheads="1"/>
              </p:cNvSpPr>
              <p:nvPr/>
            </p:nvSpPr>
            <p:spPr bwMode="auto">
              <a:xfrm rot="16200000">
                <a:off x="2344" y="1549"/>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134">
                <a:extLst>
                  <a:ext uri="{FF2B5EF4-FFF2-40B4-BE49-F238E27FC236}">
                    <a16:creationId xmlns:a16="http://schemas.microsoft.com/office/drawing/2014/main" id="{1AF6FB2B-E850-4070-BB02-B8D1A2363F78}"/>
                  </a:ext>
                </a:extLst>
              </p:cNvPr>
              <p:cNvSpPr>
                <a:spLocks noChangeArrowheads="1"/>
              </p:cNvSpPr>
              <p:nvPr/>
            </p:nvSpPr>
            <p:spPr bwMode="auto">
              <a:xfrm rot="16200000">
                <a:off x="2344" y="1416"/>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135">
                <a:extLst>
                  <a:ext uri="{FF2B5EF4-FFF2-40B4-BE49-F238E27FC236}">
                    <a16:creationId xmlns:a16="http://schemas.microsoft.com/office/drawing/2014/main" id="{D19BE0E0-2553-4C54-911D-5F6C404578A3}"/>
                  </a:ext>
                </a:extLst>
              </p:cNvPr>
              <p:cNvSpPr>
                <a:spLocks noChangeArrowheads="1"/>
              </p:cNvSpPr>
              <p:nvPr/>
            </p:nvSpPr>
            <p:spPr bwMode="auto">
              <a:xfrm rot="16200000">
                <a:off x="2344" y="1287"/>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Freeform 136">
                <a:extLst>
                  <a:ext uri="{FF2B5EF4-FFF2-40B4-BE49-F238E27FC236}">
                    <a16:creationId xmlns:a16="http://schemas.microsoft.com/office/drawing/2014/main" id="{D18C03B7-33DA-4A51-949D-65443F82379C}"/>
                  </a:ext>
                </a:extLst>
              </p:cNvPr>
              <p:cNvSpPr>
                <a:spLocks noEditPoints="1"/>
              </p:cNvSpPr>
              <p:nvPr/>
            </p:nvSpPr>
            <p:spPr bwMode="auto">
              <a:xfrm>
                <a:off x="2637" y="962"/>
                <a:ext cx="4742" cy="2111"/>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7">
                <a:extLst>
                  <a:ext uri="{FF2B5EF4-FFF2-40B4-BE49-F238E27FC236}">
                    <a16:creationId xmlns:a16="http://schemas.microsoft.com/office/drawing/2014/main" id="{A8F5845B-F26D-4E35-AD7B-3C6D3D81F7C1}"/>
                  </a:ext>
                </a:extLst>
              </p:cNvPr>
              <p:cNvSpPr>
                <a:spLocks noEditPoints="1"/>
              </p:cNvSpPr>
              <p:nvPr/>
            </p:nvSpPr>
            <p:spPr bwMode="auto">
              <a:xfrm>
                <a:off x="6537" y="862"/>
                <a:ext cx="14" cy="2202"/>
              </a:xfrm>
              <a:custGeom>
                <a:avLst/>
                <a:gdLst>
                  <a:gd name="T0" fmla="*/ 14 w 14"/>
                  <a:gd name="T1" fmla="*/ 2055 h 2202"/>
                  <a:gd name="T2" fmla="*/ 0 w 14"/>
                  <a:gd name="T3" fmla="*/ 2104 h 2202"/>
                  <a:gd name="T4" fmla="*/ 14 w 14"/>
                  <a:gd name="T5" fmla="*/ 2006 h 2202"/>
                  <a:gd name="T6" fmla="*/ 0 w 14"/>
                  <a:gd name="T7" fmla="*/ 1958 h 2202"/>
                  <a:gd name="T8" fmla="*/ 14 w 14"/>
                  <a:gd name="T9" fmla="*/ 2006 h 2202"/>
                  <a:gd name="T10" fmla="*/ 14 w 14"/>
                  <a:gd name="T11" fmla="*/ 1860 h 2202"/>
                  <a:gd name="T12" fmla="*/ 0 w 14"/>
                  <a:gd name="T13" fmla="*/ 1909 h 2202"/>
                  <a:gd name="T14" fmla="*/ 14 w 14"/>
                  <a:gd name="T15" fmla="*/ 1811 h 2202"/>
                  <a:gd name="T16" fmla="*/ 0 w 14"/>
                  <a:gd name="T17" fmla="*/ 1762 h 2202"/>
                  <a:gd name="T18" fmla="*/ 14 w 14"/>
                  <a:gd name="T19" fmla="*/ 1811 h 2202"/>
                  <a:gd name="T20" fmla="*/ 14 w 14"/>
                  <a:gd name="T21" fmla="*/ 1664 h 2202"/>
                  <a:gd name="T22" fmla="*/ 0 w 14"/>
                  <a:gd name="T23" fmla="*/ 1713 h 2202"/>
                  <a:gd name="T24" fmla="*/ 14 w 14"/>
                  <a:gd name="T25" fmla="*/ 1615 h 2202"/>
                  <a:gd name="T26" fmla="*/ 0 w 14"/>
                  <a:gd name="T27" fmla="*/ 1566 h 2202"/>
                  <a:gd name="T28" fmla="*/ 14 w 14"/>
                  <a:gd name="T29" fmla="*/ 1615 h 2202"/>
                  <a:gd name="T30" fmla="*/ 14 w 14"/>
                  <a:gd name="T31" fmla="*/ 1468 h 2202"/>
                  <a:gd name="T32" fmla="*/ 0 w 14"/>
                  <a:gd name="T33" fmla="*/ 1517 h 2202"/>
                  <a:gd name="T34" fmla="*/ 14 w 14"/>
                  <a:gd name="T35" fmla="*/ 1419 h 2202"/>
                  <a:gd name="T36" fmla="*/ 0 w 14"/>
                  <a:gd name="T37" fmla="*/ 1370 h 2202"/>
                  <a:gd name="T38" fmla="*/ 14 w 14"/>
                  <a:gd name="T39" fmla="*/ 1419 h 2202"/>
                  <a:gd name="T40" fmla="*/ 14 w 14"/>
                  <a:gd name="T41" fmla="*/ 1273 h 2202"/>
                  <a:gd name="T42" fmla="*/ 0 w 14"/>
                  <a:gd name="T43" fmla="*/ 1321 h 2202"/>
                  <a:gd name="T44" fmla="*/ 14 w 14"/>
                  <a:gd name="T45" fmla="*/ 1224 h 2202"/>
                  <a:gd name="T46" fmla="*/ 0 w 14"/>
                  <a:gd name="T47" fmla="*/ 1175 h 2202"/>
                  <a:gd name="T48" fmla="*/ 14 w 14"/>
                  <a:gd name="T49" fmla="*/ 1224 h 2202"/>
                  <a:gd name="T50" fmla="*/ 14 w 14"/>
                  <a:gd name="T51" fmla="*/ 1077 h 2202"/>
                  <a:gd name="T52" fmla="*/ 0 w 14"/>
                  <a:gd name="T53" fmla="*/ 1126 h 2202"/>
                  <a:gd name="T54" fmla="*/ 14 w 14"/>
                  <a:gd name="T55" fmla="*/ 1028 h 2202"/>
                  <a:gd name="T56" fmla="*/ 0 w 14"/>
                  <a:gd name="T57" fmla="*/ 979 h 2202"/>
                  <a:gd name="T58" fmla="*/ 14 w 14"/>
                  <a:gd name="T59" fmla="*/ 1028 h 2202"/>
                  <a:gd name="T60" fmla="*/ 14 w 14"/>
                  <a:gd name="T61" fmla="*/ 881 h 2202"/>
                  <a:gd name="T62" fmla="*/ 0 w 14"/>
                  <a:gd name="T63" fmla="*/ 930 h 2202"/>
                  <a:gd name="T64" fmla="*/ 14 w 14"/>
                  <a:gd name="T65" fmla="*/ 832 h 2202"/>
                  <a:gd name="T66" fmla="*/ 0 w 14"/>
                  <a:gd name="T67" fmla="*/ 783 h 2202"/>
                  <a:gd name="T68" fmla="*/ 14 w 14"/>
                  <a:gd name="T69" fmla="*/ 832 h 2202"/>
                  <a:gd name="T70" fmla="*/ 14 w 14"/>
                  <a:gd name="T71" fmla="*/ 685 h 2202"/>
                  <a:gd name="T72" fmla="*/ 0 w 14"/>
                  <a:gd name="T73" fmla="*/ 734 h 2202"/>
                  <a:gd name="T74" fmla="*/ 14 w 14"/>
                  <a:gd name="T75" fmla="*/ 636 h 2202"/>
                  <a:gd name="T76" fmla="*/ 0 w 14"/>
                  <a:gd name="T77" fmla="*/ 588 h 2202"/>
                  <a:gd name="T78" fmla="*/ 14 w 14"/>
                  <a:gd name="T79" fmla="*/ 636 h 2202"/>
                  <a:gd name="T80" fmla="*/ 14 w 14"/>
                  <a:gd name="T81" fmla="*/ 490 h 2202"/>
                  <a:gd name="T82" fmla="*/ 0 w 14"/>
                  <a:gd name="T83" fmla="*/ 539 h 2202"/>
                  <a:gd name="T84" fmla="*/ 14 w 14"/>
                  <a:gd name="T85" fmla="*/ 441 h 2202"/>
                  <a:gd name="T86" fmla="*/ 0 w 14"/>
                  <a:gd name="T87" fmla="*/ 392 h 2202"/>
                  <a:gd name="T88" fmla="*/ 14 w 14"/>
                  <a:gd name="T89" fmla="*/ 441 h 2202"/>
                  <a:gd name="T90" fmla="*/ 14 w 14"/>
                  <a:gd name="T91" fmla="*/ 294 h 2202"/>
                  <a:gd name="T92" fmla="*/ 0 w 14"/>
                  <a:gd name="T93" fmla="*/ 343 h 2202"/>
                  <a:gd name="T94" fmla="*/ 14 w 14"/>
                  <a:gd name="T95" fmla="*/ 245 h 2202"/>
                  <a:gd name="T96" fmla="*/ 0 w 14"/>
                  <a:gd name="T97" fmla="*/ 196 h 2202"/>
                  <a:gd name="T98" fmla="*/ 14 w 14"/>
                  <a:gd name="T99" fmla="*/ 245 h 2202"/>
                  <a:gd name="T100" fmla="*/ 14 w 14"/>
                  <a:gd name="T101" fmla="*/ 98 h 2202"/>
                  <a:gd name="T102" fmla="*/ 0 w 14"/>
                  <a:gd name="T103" fmla="*/ 147 h 2202"/>
                  <a:gd name="T104" fmla="*/ 14 w 14"/>
                  <a:gd name="T105" fmla="*/ 49 h 2202"/>
                  <a:gd name="T106" fmla="*/ 0 w 14"/>
                  <a:gd name="T107" fmla="*/ 0 h 2202"/>
                  <a:gd name="T108" fmla="*/ 14 w 14"/>
                  <a:gd name="T109" fmla="*/ 49 h 2202"/>
                  <a:gd name="T110" fmla="*/ 14 w 14"/>
                  <a:gd name="T111" fmla="*/ 2153 h 2202"/>
                  <a:gd name="T112" fmla="*/ 0 w 14"/>
                  <a:gd name="T113" fmla="*/ 2202 h 2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2202">
                    <a:moveTo>
                      <a:pt x="14" y="2104"/>
                    </a:moveTo>
                    <a:lnTo>
                      <a:pt x="14" y="2055"/>
                    </a:lnTo>
                    <a:lnTo>
                      <a:pt x="0" y="2055"/>
                    </a:lnTo>
                    <a:lnTo>
                      <a:pt x="0" y="2104"/>
                    </a:lnTo>
                    <a:lnTo>
                      <a:pt x="14" y="2104"/>
                    </a:lnTo>
                    <a:close/>
                    <a:moveTo>
                      <a:pt x="14" y="2006"/>
                    </a:moveTo>
                    <a:lnTo>
                      <a:pt x="14" y="1958"/>
                    </a:lnTo>
                    <a:lnTo>
                      <a:pt x="0" y="1958"/>
                    </a:lnTo>
                    <a:lnTo>
                      <a:pt x="0" y="2006"/>
                    </a:lnTo>
                    <a:lnTo>
                      <a:pt x="14" y="2006"/>
                    </a:lnTo>
                    <a:close/>
                    <a:moveTo>
                      <a:pt x="14" y="1909"/>
                    </a:moveTo>
                    <a:lnTo>
                      <a:pt x="14" y="1860"/>
                    </a:lnTo>
                    <a:lnTo>
                      <a:pt x="0" y="1860"/>
                    </a:lnTo>
                    <a:lnTo>
                      <a:pt x="0" y="1909"/>
                    </a:lnTo>
                    <a:lnTo>
                      <a:pt x="14" y="1909"/>
                    </a:lnTo>
                    <a:close/>
                    <a:moveTo>
                      <a:pt x="14" y="1811"/>
                    </a:moveTo>
                    <a:lnTo>
                      <a:pt x="14" y="1762"/>
                    </a:lnTo>
                    <a:lnTo>
                      <a:pt x="0" y="1762"/>
                    </a:lnTo>
                    <a:lnTo>
                      <a:pt x="0" y="1811"/>
                    </a:lnTo>
                    <a:lnTo>
                      <a:pt x="14" y="1811"/>
                    </a:lnTo>
                    <a:close/>
                    <a:moveTo>
                      <a:pt x="14" y="1713"/>
                    </a:moveTo>
                    <a:lnTo>
                      <a:pt x="14" y="1664"/>
                    </a:lnTo>
                    <a:lnTo>
                      <a:pt x="0" y="1664"/>
                    </a:lnTo>
                    <a:lnTo>
                      <a:pt x="0" y="1713"/>
                    </a:lnTo>
                    <a:lnTo>
                      <a:pt x="14" y="1713"/>
                    </a:lnTo>
                    <a:close/>
                    <a:moveTo>
                      <a:pt x="14" y="1615"/>
                    </a:moveTo>
                    <a:lnTo>
                      <a:pt x="14" y="1566"/>
                    </a:lnTo>
                    <a:lnTo>
                      <a:pt x="0" y="1566"/>
                    </a:lnTo>
                    <a:lnTo>
                      <a:pt x="0" y="1615"/>
                    </a:lnTo>
                    <a:lnTo>
                      <a:pt x="14" y="1615"/>
                    </a:lnTo>
                    <a:close/>
                    <a:moveTo>
                      <a:pt x="14" y="1517"/>
                    </a:moveTo>
                    <a:lnTo>
                      <a:pt x="14" y="1468"/>
                    </a:lnTo>
                    <a:lnTo>
                      <a:pt x="0" y="1468"/>
                    </a:lnTo>
                    <a:lnTo>
                      <a:pt x="0" y="1517"/>
                    </a:lnTo>
                    <a:lnTo>
                      <a:pt x="14" y="1517"/>
                    </a:lnTo>
                    <a:close/>
                    <a:moveTo>
                      <a:pt x="14" y="1419"/>
                    </a:moveTo>
                    <a:lnTo>
                      <a:pt x="14" y="1370"/>
                    </a:lnTo>
                    <a:lnTo>
                      <a:pt x="0" y="1370"/>
                    </a:lnTo>
                    <a:lnTo>
                      <a:pt x="0" y="1419"/>
                    </a:lnTo>
                    <a:lnTo>
                      <a:pt x="14" y="1419"/>
                    </a:lnTo>
                    <a:close/>
                    <a:moveTo>
                      <a:pt x="14" y="1321"/>
                    </a:moveTo>
                    <a:lnTo>
                      <a:pt x="14" y="1273"/>
                    </a:lnTo>
                    <a:lnTo>
                      <a:pt x="0" y="1273"/>
                    </a:lnTo>
                    <a:lnTo>
                      <a:pt x="0" y="1321"/>
                    </a:lnTo>
                    <a:lnTo>
                      <a:pt x="14" y="1321"/>
                    </a:lnTo>
                    <a:close/>
                    <a:moveTo>
                      <a:pt x="14" y="1224"/>
                    </a:moveTo>
                    <a:lnTo>
                      <a:pt x="14" y="1175"/>
                    </a:lnTo>
                    <a:lnTo>
                      <a:pt x="0" y="1175"/>
                    </a:lnTo>
                    <a:lnTo>
                      <a:pt x="0" y="1224"/>
                    </a:lnTo>
                    <a:lnTo>
                      <a:pt x="14" y="1224"/>
                    </a:lnTo>
                    <a:close/>
                    <a:moveTo>
                      <a:pt x="14" y="1126"/>
                    </a:moveTo>
                    <a:lnTo>
                      <a:pt x="14" y="1077"/>
                    </a:lnTo>
                    <a:lnTo>
                      <a:pt x="0" y="1077"/>
                    </a:lnTo>
                    <a:lnTo>
                      <a:pt x="0" y="1126"/>
                    </a:lnTo>
                    <a:lnTo>
                      <a:pt x="14" y="1126"/>
                    </a:lnTo>
                    <a:close/>
                    <a:moveTo>
                      <a:pt x="14" y="1028"/>
                    </a:moveTo>
                    <a:lnTo>
                      <a:pt x="14" y="979"/>
                    </a:lnTo>
                    <a:lnTo>
                      <a:pt x="0" y="979"/>
                    </a:lnTo>
                    <a:lnTo>
                      <a:pt x="0" y="1028"/>
                    </a:lnTo>
                    <a:lnTo>
                      <a:pt x="14" y="1028"/>
                    </a:lnTo>
                    <a:close/>
                    <a:moveTo>
                      <a:pt x="14" y="930"/>
                    </a:moveTo>
                    <a:lnTo>
                      <a:pt x="14" y="881"/>
                    </a:lnTo>
                    <a:lnTo>
                      <a:pt x="0" y="881"/>
                    </a:lnTo>
                    <a:lnTo>
                      <a:pt x="0" y="930"/>
                    </a:lnTo>
                    <a:lnTo>
                      <a:pt x="14" y="930"/>
                    </a:lnTo>
                    <a:close/>
                    <a:moveTo>
                      <a:pt x="14" y="832"/>
                    </a:moveTo>
                    <a:lnTo>
                      <a:pt x="14" y="783"/>
                    </a:lnTo>
                    <a:lnTo>
                      <a:pt x="0" y="783"/>
                    </a:lnTo>
                    <a:lnTo>
                      <a:pt x="0" y="832"/>
                    </a:lnTo>
                    <a:lnTo>
                      <a:pt x="14" y="832"/>
                    </a:lnTo>
                    <a:close/>
                    <a:moveTo>
                      <a:pt x="14" y="734"/>
                    </a:moveTo>
                    <a:lnTo>
                      <a:pt x="14" y="685"/>
                    </a:lnTo>
                    <a:lnTo>
                      <a:pt x="0" y="685"/>
                    </a:lnTo>
                    <a:lnTo>
                      <a:pt x="0" y="734"/>
                    </a:lnTo>
                    <a:lnTo>
                      <a:pt x="14" y="734"/>
                    </a:lnTo>
                    <a:close/>
                    <a:moveTo>
                      <a:pt x="14" y="636"/>
                    </a:moveTo>
                    <a:lnTo>
                      <a:pt x="14" y="588"/>
                    </a:lnTo>
                    <a:lnTo>
                      <a:pt x="0" y="588"/>
                    </a:lnTo>
                    <a:lnTo>
                      <a:pt x="0" y="636"/>
                    </a:lnTo>
                    <a:lnTo>
                      <a:pt x="14" y="636"/>
                    </a:lnTo>
                    <a:close/>
                    <a:moveTo>
                      <a:pt x="14" y="539"/>
                    </a:moveTo>
                    <a:lnTo>
                      <a:pt x="14" y="490"/>
                    </a:lnTo>
                    <a:lnTo>
                      <a:pt x="0" y="490"/>
                    </a:lnTo>
                    <a:lnTo>
                      <a:pt x="0" y="539"/>
                    </a:lnTo>
                    <a:lnTo>
                      <a:pt x="14" y="539"/>
                    </a:lnTo>
                    <a:close/>
                    <a:moveTo>
                      <a:pt x="14" y="441"/>
                    </a:moveTo>
                    <a:lnTo>
                      <a:pt x="14" y="392"/>
                    </a:lnTo>
                    <a:lnTo>
                      <a:pt x="0" y="392"/>
                    </a:lnTo>
                    <a:lnTo>
                      <a:pt x="0" y="441"/>
                    </a:lnTo>
                    <a:lnTo>
                      <a:pt x="14" y="441"/>
                    </a:lnTo>
                    <a:close/>
                    <a:moveTo>
                      <a:pt x="14" y="343"/>
                    </a:moveTo>
                    <a:lnTo>
                      <a:pt x="14" y="294"/>
                    </a:lnTo>
                    <a:lnTo>
                      <a:pt x="0" y="294"/>
                    </a:lnTo>
                    <a:lnTo>
                      <a:pt x="0" y="343"/>
                    </a:lnTo>
                    <a:lnTo>
                      <a:pt x="14" y="343"/>
                    </a:lnTo>
                    <a:close/>
                    <a:moveTo>
                      <a:pt x="14" y="245"/>
                    </a:moveTo>
                    <a:lnTo>
                      <a:pt x="14" y="196"/>
                    </a:lnTo>
                    <a:lnTo>
                      <a:pt x="0" y="196"/>
                    </a:lnTo>
                    <a:lnTo>
                      <a:pt x="0" y="245"/>
                    </a:lnTo>
                    <a:lnTo>
                      <a:pt x="14" y="245"/>
                    </a:lnTo>
                    <a:close/>
                    <a:moveTo>
                      <a:pt x="14" y="147"/>
                    </a:moveTo>
                    <a:lnTo>
                      <a:pt x="14" y="98"/>
                    </a:lnTo>
                    <a:lnTo>
                      <a:pt x="0" y="98"/>
                    </a:lnTo>
                    <a:lnTo>
                      <a:pt x="0" y="147"/>
                    </a:lnTo>
                    <a:lnTo>
                      <a:pt x="14" y="147"/>
                    </a:lnTo>
                    <a:close/>
                    <a:moveTo>
                      <a:pt x="14" y="49"/>
                    </a:moveTo>
                    <a:lnTo>
                      <a:pt x="14" y="0"/>
                    </a:lnTo>
                    <a:lnTo>
                      <a:pt x="0" y="0"/>
                    </a:lnTo>
                    <a:lnTo>
                      <a:pt x="0" y="49"/>
                    </a:lnTo>
                    <a:lnTo>
                      <a:pt x="14" y="49"/>
                    </a:lnTo>
                    <a:close/>
                    <a:moveTo>
                      <a:pt x="14" y="2202"/>
                    </a:moveTo>
                    <a:lnTo>
                      <a:pt x="14" y="2153"/>
                    </a:lnTo>
                    <a:lnTo>
                      <a:pt x="0" y="2153"/>
                    </a:lnTo>
                    <a:lnTo>
                      <a:pt x="0" y="2202"/>
                    </a:lnTo>
                    <a:lnTo>
                      <a:pt x="14" y="220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8">
                <a:extLst>
                  <a:ext uri="{FF2B5EF4-FFF2-40B4-BE49-F238E27FC236}">
                    <a16:creationId xmlns:a16="http://schemas.microsoft.com/office/drawing/2014/main" id="{8F872FD1-25AA-44AA-AA27-54FF5E8BEC9F}"/>
                  </a:ext>
                </a:extLst>
              </p:cNvPr>
              <p:cNvSpPr>
                <a:spLocks/>
              </p:cNvSpPr>
              <p:nvPr/>
            </p:nvSpPr>
            <p:spPr bwMode="auto">
              <a:xfrm>
                <a:off x="2637" y="2162"/>
                <a:ext cx="4737" cy="897"/>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0">
                <a:extLst>
                  <a:ext uri="{FF2B5EF4-FFF2-40B4-BE49-F238E27FC236}">
                    <a16:creationId xmlns:a16="http://schemas.microsoft.com/office/drawing/2014/main" id="{2F8533D9-C13B-4427-88F4-10D0554159A9}"/>
                  </a:ext>
                </a:extLst>
              </p:cNvPr>
              <p:cNvSpPr>
                <a:spLocks/>
              </p:cNvSpPr>
              <p:nvPr/>
            </p:nvSpPr>
            <p:spPr bwMode="auto">
              <a:xfrm>
                <a:off x="6524" y="960"/>
                <a:ext cx="41" cy="39"/>
              </a:xfrm>
              <a:custGeom>
                <a:avLst/>
                <a:gdLst>
                  <a:gd name="T0" fmla="*/ 41 w 41"/>
                  <a:gd name="T1" fmla="*/ 20 h 39"/>
                  <a:gd name="T2" fmla="*/ 39 w 41"/>
                  <a:gd name="T3" fmla="*/ 11 h 39"/>
                  <a:gd name="T4" fmla="*/ 34 w 41"/>
                  <a:gd name="T5" fmla="*/ 4 h 39"/>
                  <a:gd name="T6" fmla="*/ 25 w 41"/>
                  <a:gd name="T7" fmla="*/ 0 h 39"/>
                  <a:gd name="T8" fmla="*/ 16 w 41"/>
                  <a:gd name="T9" fmla="*/ 0 h 39"/>
                  <a:gd name="T10" fmla="*/ 8 w 41"/>
                  <a:gd name="T11" fmla="*/ 4 h 39"/>
                  <a:gd name="T12" fmla="*/ 2 w 41"/>
                  <a:gd name="T13" fmla="*/ 11 h 39"/>
                  <a:gd name="T14" fmla="*/ 0 w 41"/>
                  <a:gd name="T15" fmla="*/ 20 h 39"/>
                  <a:gd name="T16" fmla="*/ 2 w 41"/>
                  <a:gd name="T17" fmla="*/ 29 h 39"/>
                  <a:gd name="T18" fmla="*/ 8 w 41"/>
                  <a:gd name="T19" fmla="*/ 36 h 39"/>
                  <a:gd name="T20" fmla="*/ 16 w 41"/>
                  <a:gd name="T21" fmla="*/ 39 h 39"/>
                  <a:gd name="T22" fmla="*/ 25 w 41"/>
                  <a:gd name="T23" fmla="*/ 39 h 39"/>
                  <a:gd name="T24" fmla="*/ 34 w 41"/>
                  <a:gd name="T25" fmla="*/ 36 h 39"/>
                  <a:gd name="T26" fmla="*/ 39 w 41"/>
                  <a:gd name="T27" fmla="*/ 29 h 39"/>
                  <a:gd name="T28" fmla="*/ 41 w 41"/>
                  <a:gd name="T2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20"/>
                    </a:moveTo>
                    <a:lnTo>
                      <a:pt x="39" y="11"/>
                    </a:lnTo>
                    <a:lnTo>
                      <a:pt x="34" y="4"/>
                    </a:lnTo>
                    <a:lnTo>
                      <a:pt x="25" y="0"/>
                    </a:lnTo>
                    <a:lnTo>
                      <a:pt x="16" y="0"/>
                    </a:lnTo>
                    <a:lnTo>
                      <a:pt x="8" y="4"/>
                    </a:lnTo>
                    <a:lnTo>
                      <a:pt x="2" y="11"/>
                    </a:lnTo>
                    <a:lnTo>
                      <a:pt x="0" y="20"/>
                    </a:lnTo>
                    <a:lnTo>
                      <a:pt x="2" y="29"/>
                    </a:lnTo>
                    <a:lnTo>
                      <a:pt x="8" y="36"/>
                    </a:lnTo>
                    <a:lnTo>
                      <a:pt x="16" y="39"/>
                    </a:lnTo>
                    <a:lnTo>
                      <a:pt x="25" y="39"/>
                    </a:lnTo>
                    <a:lnTo>
                      <a:pt x="34" y="36"/>
                    </a:lnTo>
                    <a:lnTo>
                      <a:pt x="39" y="29"/>
                    </a:lnTo>
                    <a:lnTo>
                      <a:pt x="41" y="2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1">
                <a:extLst>
                  <a:ext uri="{FF2B5EF4-FFF2-40B4-BE49-F238E27FC236}">
                    <a16:creationId xmlns:a16="http://schemas.microsoft.com/office/drawing/2014/main" id="{D5AD9B0B-ACBA-4217-8EFB-43D2B05895E3}"/>
                  </a:ext>
                </a:extLst>
              </p:cNvPr>
              <p:cNvSpPr>
                <a:spLocks/>
              </p:cNvSpPr>
              <p:nvPr/>
            </p:nvSpPr>
            <p:spPr bwMode="auto">
              <a:xfrm>
                <a:off x="6575" y="2689"/>
                <a:ext cx="41" cy="39"/>
              </a:xfrm>
              <a:custGeom>
                <a:avLst/>
                <a:gdLst>
                  <a:gd name="T0" fmla="*/ 41 w 41"/>
                  <a:gd name="T1" fmla="*/ 19 h 39"/>
                  <a:gd name="T2" fmla="*/ 39 w 41"/>
                  <a:gd name="T3" fmla="*/ 11 h 39"/>
                  <a:gd name="T4" fmla="*/ 33 w 41"/>
                  <a:gd name="T5" fmla="*/ 4 h 39"/>
                  <a:gd name="T6" fmla="*/ 25 w 41"/>
                  <a:gd name="T7" fmla="*/ 0 h 39"/>
                  <a:gd name="T8" fmla="*/ 16 w 41"/>
                  <a:gd name="T9" fmla="*/ 0 h 39"/>
                  <a:gd name="T10" fmla="*/ 8 w 41"/>
                  <a:gd name="T11" fmla="*/ 4 h 39"/>
                  <a:gd name="T12" fmla="*/ 2 w 41"/>
                  <a:gd name="T13" fmla="*/ 11 h 39"/>
                  <a:gd name="T14" fmla="*/ 0 w 41"/>
                  <a:gd name="T15" fmla="*/ 19 h 39"/>
                  <a:gd name="T16" fmla="*/ 2 w 41"/>
                  <a:gd name="T17" fmla="*/ 28 h 39"/>
                  <a:gd name="T18" fmla="*/ 8 w 41"/>
                  <a:gd name="T19" fmla="*/ 36 h 39"/>
                  <a:gd name="T20" fmla="*/ 16 w 41"/>
                  <a:gd name="T21" fmla="*/ 39 h 39"/>
                  <a:gd name="T22" fmla="*/ 25 w 41"/>
                  <a:gd name="T23" fmla="*/ 39 h 39"/>
                  <a:gd name="T24" fmla="*/ 33 w 41"/>
                  <a:gd name="T25" fmla="*/ 36 h 39"/>
                  <a:gd name="T26" fmla="*/ 39 w 41"/>
                  <a:gd name="T27" fmla="*/ 28 h 39"/>
                  <a:gd name="T28" fmla="*/ 41 w 41"/>
                  <a:gd name="T29"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19"/>
                    </a:moveTo>
                    <a:lnTo>
                      <a:pt x="39" y="11"/>
                    </a:lnTo>
                    <a:lnTo>
                      <a:pt x="33" y="4"/>
                    </a:lnTo>
                    <a:lnTo>
                      <a:pt x="25" y="0"/>
                    </a:lnTo>
                    <a:lnTo>
                      <a:pt x="16" y="0"/>
                    </a:lnTo>
                    <a:lnTo>
                      <a:pt x="8" y="4"/>
                    </a:lnTo>
                    <a:lnTo>
                      <a:pt x="2" y="11"/>
                    </a:lnTo>
                    <a:lnTo>
                      <a:pt x="0" y="19"/>
                    </a:lnTo>
                    <a:lnTo>
                      <a:pt x="2" y="28"/>
                    </a:lnTo>
                    <a:lnTo>
                      <a:pt x="8" y="36"/>
                    </a:lnTo>
                    <a:lnTo>
                      <a:pt x="16" y="39"/>
                    </a:lnTo>
                    <a:lnTo>
                      <a:pt x="25" y="39"/>
                    </a:lnTo>
                    <a:lnTo>
                      <a:pt x="33" y="36"/>
                    </a:lnTo>
                    <a:lnTo>
                      <a:pt x="39" y="28"/>
                    </a:lnTo>
                    <a:lnTo>
                      <a:pt x="4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42">
                <a:extLst>
                  <a:ext uri="{FF2B5EF4-FFF2-40B4-BE49-F238E27FC236}">
                    <a16:creationId xmlns:a16="http://schemas.microsoft.com/office/drawing/2014/main" id="{783AF412-6044-4495-865A-0DE47E14033B}"/>
                  </a:ext>
                </a:extLst>
              </p:cNvPr>
              <p:cNvSpPr>
                <a:spLocks noChangeArrowheads="1"/>
              </p:cNvSpPr>
              <p:nvPr/>
            </p:nvSpPr>
            <p:spPr bwMode="auto">
              <a:xfrm>
                <a:off x="2702" y="928"/>
                <a:ext cx="1125" cy="5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43">
                <a:extLst>
                  <a:ext uri="{FF2B5EF4-FFF2-40B4-BE49-F238E27FC236}">
                    <a16:creationId xmlns:a16="http://schemas.microsoft.com/office/drawing/2014/main" id="{05CB6894-9D6B-428F-89E3-75EF55D30204}"/>
                  </a:ext>
                </a:extLst>
              </p:cNvPr>
              <p:cNvSpPr>
                <a:spLocks noChangeArrowheads="1"/>
              </p:cNvSpPr>
              <p:nvPr/>
            </p:nvSpPr>
            <p:spPr bwMode="auto">
              <a:xfrm>
                <a:off x="2892" y="963"/>
                <a:ext cx="73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Air CIR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144">
                <a:extLst>
                  <a:ext uri="{FF2B5EF4-FFF2-40B4-BE49-F238E27FC236}">
                    <a16:creationId xmlns:a16="http://schemas.microsoft.com/office/drawing/2014/main" id="{C9436095-C0BE-4AB2-8AD1-D52619B6E54B}"/>
                  </a:ext>
                </a:extLst>
              </p:cNvPr>
              <p:cNvSpPr>
                <a:spLocks noChangeArrowheads="1"/>
              </p:cNvSpPr>
              <p:nvPr/>
            </p:nvSpPr>
            <p:spPr bwMode="auto">
              <a:xfrm>
                <a:off x="2723" y="1049"/>
                <a:ext cx="81" cy="2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45">
                <a:extLst>
                  <a:ext uri="{FF2B5EF4-FFF2-40B4-BE49-F238E27FC236}">
                    <a16:creationId xmlns:a16="http://schemas.microsoft.com/office/drawing/2014/main" id="{F5216E48-CC9E-42AE-88C1-05ECDA7B79C2}"/>
                  </a:ext>
                </a:extLst>
              </p:cNvPr>
              <p:cNvSpPr>
                <a:spLocks noChangeArrowheads="1"/>
              </p:cNvSpPr>
              <p:nvPr/>
            </p:nvSpPr>
            <p:spPr bwMode="auto">
              <a:xfrm>
                <a:off x="2892" y="1207"/>
                <a:ext cx="102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000000"/>
                    </a:solidFill>
                    <a:effectLst/>
                    <a:latin typeface="Arial" panose="020B0604020202020204" pitchFamily="34" charset="0"/>
                  </a:rPr>
                  <a:t>Water CIR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3" name="Line 146">
                <a:extLst>
                  <a:ext uri="{FF2B5EF4-FFF2-40B4-BE49-F238E27FC236}">
                    <a16:creationId xmlns:a16="http://schemas.microsoft.com/office/drawing/2014/main" id="{ACD878F8-2B82-44A3-A72D-190DE69F0083}"/>
                  </a:ext>
                </a:extLst>
              </p:cNvPr>
              <p:cNvSpPr>
                <a:spLocks noChangeShapeType="1"/>
              </p:cNvSpPr>
              <p:nvPr/>
            </p:nvSpPr>
            <p:spPr bwMode="auto">
              <a:xfrm>
                <a:off x="2723" y="1305"/>
                <a:ext cx="153" cy="0"/>
              </a:xfrm>
              <a:prstGeom prst="line">
                <a:avLst/>
              </a:prstGeom>
              <a:noFill/>
              <a:ln w="317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147">
                <a:extLst>
                  <a:ext uri="{FF2B5EF4-FFF2-40B4-BE49-F238E27FC236}">
                    <a16:creationId xmlns:a16="http://schemas.microsoft.com/office/drawing/2014/main" id="{F55FC9D0-FB67-433B-B7EC-AE7F7E257B1A}"/>
                  </a:ext>
                </a:extLst>
              </p:cNvPr>
              <p:cNvSpPr>
                <a:spLocks noChangeArrowheads="1"/>
              </p:cNvSpPr>
              <p:nvPr/>
            </p:nvSpPr>
            <p:spPr bwMode="auto">
              <a:xfrm>
                <a:off x="2702" y="928"/>
                <a:ext cx="1125" cy="50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15BA2DC-B9FA-45A2-BC66-AD3625A2EEE6}"/>
                    </a:ext>
                  </a:extLst>
                </p:cNvPr>
                <p:cNvSpPr/>
                <p:nvPr/>
              </p:nvSpPr>
              <p:spPr>
                <a:xfrm>
                  <a:off x="7362889" y="1898650"/>
                  <a:ext cx="10857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FF0000"/>
                            </a:solidFill>
                            <a:latin typeface="Cambria Math" panose="02040503050406030204" pitchFamily="18" charset="0"/>
                          </a:rPr>
                          <m:t>𝑅𝑆𝑆</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𝐼</m:t>
                            </m:r>
                          </m:e>
                          <m:sub>
                            <m:r>
                              <a:rPr lang="en-US" sz="2000" i="1">
                                <a:solidFill>
                                  <a:srgbClr val="FF0000"/>
                                </a:solidFill>
                                <a:latin typeface="Cambria Math" panose="02040503050406030204" pitchFamily="18" charset="0"/>
                              </a:rPr>
                              <m:t>𝑎𝑖𝑟</m:t>
                            </m:r>
                          </m:sub>
                        </m:sSub>
                      </m:oMath>
                    </m:oMathPara>
                  </a14:m>
                  <a:endParaRPr lang="en-US" sz="2000" dirty="0">
                    <a:solidFill>
                      <a:srgbClr val="FF0000"/>
                    </a:solidFill>
                  </a:endParaRPr>
                </a:p>
              </p:txBody>
            </p:sp>
          </mc:Choice>
          <mc:Fallback xmlns="">
            <p:sp>
              <p:nvSpPr>
                <p:cNvPr id="8" name="Rectangle 7">
                  <a:extLst>
                    <a:ext uri="{FF2B5EF4-FFF2-40B4-BE49-F238E27FC236}">
                      <a16:creationId xmlns:a16="http://schemas.microsoft.com/office/drawing/2014/main" id="{915BA2DC-B9FA-45A2-BC66-AD3625A2EEE6}"/>
                    </a:ext>
                  </a:extLst>
                </p:cNvPr>
                <p:cNvSpPr>
                  <a:spLocks noRot="1" noChangeAspect="1" noMove="1" noResize="1" noEditPoints="1" noAdjustHandles="1" noChangeArrowheads="1" noChangeShapeType="1" noTextEdit="1"/>
                </p:cNvSpPr>
                <p:nvPr/>
              </p:nvSpPr>
              <p:spPr>
                <a:xfrm>
                  <a:off x="7362889" y="1898650"/>
                  <a:ext cx="1085746" cy="400110"/>
                </a:xfrm>
                <a:prstGeom prst="rect">
                  <a:avLst/>
                </a:prstGeom>
                <a:blipFill>
                  <a:blip r:embed="rId3"/>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0108126-2078-4221-9FD9-E349C84C31CA}"/>
                    </a:ext>
                  </a:extLst>
                </p:cNvPr>
                <p:cNvSpPr/>
                <p:nvPr/>
              </p:nvSpPr>
              <p:spPr>
                <a:xfrm>
                  <a:off x="7025983" y="4536179"/>
                  <a:ext cx="1046953"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𝑅𝑆𝑆</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b="0" i="1" smtClean="0">
                                <a:latin typeface="Cambria Math" panose="02040503050406030204" pitchFamily="18" charset="0"/>
                              </a:rPr>
                              <m:t>𝑙𝑖𝑞</m:t>
                            </m:r>
                          </m:sub>
                        </m:sSub>
                      </m:oMath>
                    </m:oMathPara>
                  </a14:m>
                  <a:endParaRPr lang="en-US" sz="2000" dirty="0"/>
                </a:p>
              </p:txBody>
            </p:sp>
          </mc:Choice>
          <mc:Fallback xmlns="">
            <p:sp>
              <p:nvSpPr>
                <p:cNvPr id="9" name="Rectangle 8">
                  <a:extLst>
                    <a:ext uri="{FF2B5EF4-FFF2-40B4-BE49-F238E27FC236}">
                      <a16:creationId xmlns:a16="http://schemas.microsoft.com/office/drawing/2014/main" id="{40108126-2078-4221-9FD9-E349C84C31CA}"/>
                    </a:ext>
                  </a:extLst>
                </p:cNvPr>
                <p:cNvSpPr>
                  <a:spLocks noRot="1" noChangeAspect="1" noMove="1" noResize="1" noEditPoints="1" noAdjustHandles="1" noChangeArrowheads="1" noChangeShapeType="1" noTextEdit="1"/>
                </p:cNvSpPr>
                <p:nvPr/>
              </p:nvSpPr>
              <p:spPr>
                <a:xfrm>
                  <a:off x="7025983" y="4536179"/>
                  <a:ext cx="1046953" cy="423770"/>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A3ECE45-1F69-49E7-BE70-1401C2C4B8B1}"/>
                    </a:ext>
                  </a:extLst>
                </p:cNvPr>
                <p:cNvSpPr/>
                <p:nvPr/>
              </p:nvSpPr>
              <p:spPr>
                <a:xfrm>
                  <a:off x="2603740" y="3370345"/>
                  <a:ext cx="12232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FF0000"/>
                            </a:solidFill>
                            <a:latin typeface="Cambria Math" panose="02040503050406030204" pitchFamily="18" charset="0"/>
                          </a:rPr>
                          <m:t>𝑅𝑆𝑆</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𝑤𝑖𝑟𝑒</m:t>
                            </m:r>
                          </m:sub>
                        </m:sSub>
                      </m:oMath>
                    </m:oMathPara>
                  </a14:m>
                  <a:endParaRPr lang="en-US" sz="2000" dirty="0">
                    <a:solidFill>
                      <a:srgbClr val="FF0000"/>
                    </a:solidFill>
                  </a:endParaRPr>
                </a:p>
              </p:txBody>
            </p:sp>
          </mc:Choice>
          <mc:Fallback xmlns="">
            <p:sp>
              <p:nvSpPr>
                <p:cNvPr id="10" name="Rectangle 9">
                  <a:extLst>
                    <a:ext uri="{FF2B5EF4-FFF2-40B4-BE49-F238E27FC236}">
                      <a16:creationId xmlns:a16="http://schemas.microsoft.com/office/drawing/2014/main" id="{7A3ECE45-1F69-49E7-BE70-1401C2C4B8B1}"/>
                    </a:ext>
                  </a:extLst>
                </p:cNvPr>
                <p:cNvSpPr>
                  <a:spLocks noRot="1" noChangeAspect="1" noMove="1" noResize="1" noEditPoints="1" noAdjustHandles="1" noChangeArrowheads="1" noChangeShapeType="1" noTextEdit="1"/>
                </p:cNvSpPr>
                <p:nvPr/>
              </p:nvSpPr>
              <p:spPr>
                <a:xfrm>
                  <a:off x="2603740" y="3370345"/>
                  <a:ext cx="1223284" cy="400110"/>
                </a:xfrm>
                <a:prstGeom prst="rect">
                  <a:avLst/>
                </a:prstGeom>
                <a:blipFill>
                  <a:blip r:embed="rId5"/>
                  <a:stretch>
                    <a:fillRect b="-3030"/>
                  </a:stretch>
                </a:blipFill>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A31D5B50-68E6-4AFA-A70E-0FEC8CE3B1E5}"/>
              </a:ext>
            </a:extLst>
          </p:cNvPr>
          <p:cNvSpPr>
            <a:spLocks noGrp="1"/>
          </p:cNvSpPr>
          <p:nvPr>
            <p:ph type="title"/>
          </p:nvPr>
        </p:nvSpPr>
        <p:spPr/>
        <p:txBody>
          <a:bodyPr/>
          <a:lstStyle/>
          <a:p>
            <a:r>
              <a:rPr lang="en-US" dirty="0"/>
              <a:t>Double Differencing – RSSI </a:t>
            </a:r>
          </a:p>
        </p:txBody>
      </p:sp>
      <p:sp>
        <p:nvSpPr>
          <p:cNvPr id="3" name="Slide Number Placeholder 2">
            <a:extLst>
              <a:ext uri="{FF2B5EF4-FFF2-40B4-BE49-F238E27FC236}">
                <a16:creationId xmlns:a16="http://schemas.microsoft.com/office/drawing/2014/main" id="{0C6E3398-A7BB-46EC-95AE-975CA1CD8CD7}"/>
              </a:ext>
            </a:extLst>
          </p:cNvPr>
          <p:cNvSpPr>
            <a:spLocks noGrp="1"/>
          </p:cNvSpPr>
          <p:nvPr>
            <p:ph type="sldNum" sz="quarter" idx="12"/>
          </p:nvPr>
        </p:nvSpPr>
        <p:spPr/>
        <p:txBody>
          <a:bodyPr/>
          <a:lstStyle/>
          <a:p>
            <a:fld id="{2613B20D-9B73-4C13-A358-2357A5C96DDA}" type="slidenum">
              <a:rPr lang="en-US" smtClean="0"/>
              <a:t>69</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2EE7E33-E310-43DB-B86F-124C1694B306}"/>
                  </a:ext>
                </a:extLst>
              </p:cNvPr>
              <p:cNvSpPr/>
              <p:nvPr/>
            </p:nvSpPr>
            <p:spPr>
              <a:xfrm>
                <a:off x="4058656" y="3050547"/>
                <a:ext cx="3442096" cy="985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𝑅𝑆𝑆𝐼</m:t>
                          </m:r>
                        </m:e>
                        <m:sub>
                          <m:r>
                            <a:rPr lang="en-US" sz="2800" b="0" i="1" smtClean="0">
                              <a:latin typeface="Cambria Math" panose="02040503050406030204" pitchFamily="18" charset="0"/>
                            </a:rPr>
                            <m:t>𝑤𝑖𝑟𝑒</m:t>
                          </m:r>
                        </m:sub>
                        <m:sup>
                          <m:r>
                            <a:rPr lang="en-US" sz="2800" b="0" i="1" smtClean="0">
                              <a:solidFill>
                                <a:srgbClr val="FF0000"/>
                              </a:solidFill>
                              <a:latin typeface="Cambria Math" panose="02040503050406030204" pitchFamily="18" charset="0"/>
                            </a:rPr>
                            <m:t>𝑎𝑖𝑟</m:t>
                          </m:r>
                        </m:sup>
                      </m:sSub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𝑅𝑆𝑆</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𝑎𝑖𝑟</m:t>
                              </m:r>
                            </m:sub>
                          </m:sSub>
                        </m:num>
                        <m:den>
                          <m:r>
                            <a:rPr lang="en-US" sz="2800" b="0" i="1" smtClean="0">
                              <a:latin typeface="Cambria Math" panose="02040503050406030204" pitchFamily="18" charset="0"/>
                            </a:rPr>
                            <m:t>𝑅𝑆𝑆</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𝑤𝑖𝑟𝑒</m:t>
                              </m:r>
                            </m:sub>
                          </m:sSub>
                        </m:den>
                      </m:f>
                    </m:oMath>
                  </m:oMathPara>
                </a14:m>
                <a:endParaRPr lang="en-US" sz="2800" dirty="0"/>
              </a:p>
            </p:txBody>
          </p:sp>
        </mc:Choice>
        <mc:Fallback xmlns="">
          <p:sp>
            <p:nvSpPr>
              <p:cNvPr id="4" name="Rectangle 3">
                <a:extLst>
                  <a:ext uri="{FF2B5EF4-FFF2-40B4-BE49-F238E27FC236}">
                    <a16:creationId xmlns:a16="http://schemas.microsoft.com/office/drawing/2014/main" id="{22EE7E33-E310-43DB-B86F-124C1694B306}"/>
                  </a:ext>
                </a:extLst>
              </p:cNvPr>
              <p:cNvSpPr>
                <a:spLocks noRot="1" noChangeAspect="1" noMove="1" noResize="1" noEditPoints="1" noAdjustHandles="1" noChangeArrowheads="1" noChangeShapeType="1" noTextEdit="1"/>
              </p:cNvSpPr>
              <p:nvPr/>
            </p:nvSpPr>
            <p:spPr>
              <a:xfrm>
                <a:off x="4058656" y="3050547"/>
                <a:ext cx="3442096" cy="98559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052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4736-D72C-463D-8315-6333BBC8F08D}"/>
              </a:ext>
            </a:extLst>
          </p:cNvPr>
          <p:cNvSpPr>
            <a:spLocks noGrp="1"/>
          </p:cNvSpPr>
          <p:nvPr>
            <p:ph type="title"/>
          </p:nvPr>
        </p:nvSpPr>
        <p:spPr/>
        <p:txBody>
          <a:bodyPr/>
          <a:lstStyle/>
          <a:p>
            <a:r>
              <a:rPr lang="en-US" dirty="0"/>
              <a:t>Existing Solutions</a:t>
            </a:r>
          </a:p>
        </p:txBody>
      </p:sp>
      <p:sp>
        <p:nvSpPr>
          <p:cNvPr id="4" name="Slide Number Placeholder 3">
            <a:extLst>
              <a:ext uri="{FF2B5EF4-FFF2-40B4-BE49-F238E27FC236}">
                <a16:creationId xmlns:a16="http://schemas.microsoft.com/office/drawing/2014/main" id="{23420399-602A-4FB5-9235-7BF30C2EAD85}"/>
              </a:ext>
            </a:extLst>
          </p:cNvPr>
          <p:cNvSpPr>
            <a:spLocks noGrp="1"/>
          </p:cNvSpPr>
          <p:nvPr>
            <p:ph type="sldNum" sz="quarter" idx="12"/>
          </p:nvPr>
        </p:nvSpPr>
        <p:spPr/>
        <p:txBody>
          <a:bodyPr/>
          <a:lstStyle/>
          <a:p>
            <a:fld id="{2613B20D-9B73-4C13-A358-2357A5C96DDA}" type="slidenum">
              <a:rPr lang="en-US" smtClean="0"/>
              <a:t>7</a:t>
            </a:fld>
            <a:endParaRPr lang="en-US" dirty="0"/>
          </a:p>
        </p:txBody>
      </p:sp>
      <p:grpSp>
        <p:nvGrpSpPr>
          <p:cNvPr id="13" name="Group 12">
            <a:extLst>
              <a:ext uri="{FF2B5EF4-FFF2-40B4-BE49-F238E27FC236}">
                <a16:creationId xmlns:a16="http://schemas.microsoft.com/office/drawing/2014/main" id="{14A2AC20-9A8B-45A5-8D2C-0B8C8DE04F26}"/>
              </a:ext>
            </a:extLst>
          </p:cNvPr>
          <p:cNvGrpSpPr/>
          <p:nvPr/>
        </p:nvGrpSpPr>
        <p:grpSpPr>
          <a:xfrm>
            <a:off x="734756" y="1900260"/>
            <a:ext cx="3994522" cy="3775344"/>
            <a:chOff x="-1530924" y="2113620"/>
            <a:chExt cx="3994522" cy="3775344"/>
          </a:xfrm>
        </p:grpSpPr>
        <p:pic>
          <p:nvPicPr>
            <p:cNvPr id="8" name="Picture 7">
              <a:extLst>
                <a:ext uri="{FF2B5EF4-FFF2-40B4-BE49-F238E27FC236}">
                  <a16:creationId xmlns:a16="http://schemas.microsoft.com/office/drawing/2014/main" id="{EBA303C9-F645-4539-AA0A-1C2881874A1A}"/>
                </a:ext>
              </a:extLst>
            </p:cNvPr>
            <p:cNvPicPr>
              <a:picLocks noChangeAspect="1"/>
            </p:cNvPicPr>
            <p:nvPr/>
          </p:nvPicPr>
          <p:blipFill>
            <a:blip r:embed="rId3"/>
            <a:stretch>
              <a:fillRect/>
            </a:stretch>
          </p:blipFill>
          <p:spPr>
            <a:xfrm>
              <a:off x="-1530924" y="2113620"/>
              <a:ext cx="3994522" cy="3775344"/>
            </a:xfrm>
            <a:prstGeom prst="rect">
              <a:avLst/>
            </a:prstGeom>
            <a:effectLst>
              <a:softEdge rad="31750"/>
            </a:effectLst>
          </p:spPr>
        </p:pic>
        <p:sp>
          <p:nvSpPr>
            <p:cNvPr id="10" name="Rectangle 9">
              <a:extLst>
                <a:ext uri="{FF2B5EF4-FFF2-40B4-BE49-F238E27FC236}">
                  <a16:creationId xmlns:a16="http://schemas.microsoft.com/office/drawing/2014/main" id="{C862D772-1BBF-46F5-A195-025B94C076C6}"/>
                </a:ext>
              </a:extLst>
            </p:cNvPr>
            <p:cNvSpPr/>
            <p:nvPr/>
          </p:nvSpPr>
          <p:spPr>
            <a:xfrm>
              <a:off x="-656343" y="2236641"/>
              <a:ext cx="2230120" cy="461665"/>
            </a:xfrm>
            <a:prstGeom prst="rect">
              <a:avLst/>
            </a:prstGeom>
            <a:solidFill>
              <a:schemeClr val="bg1">
                <a:alpha val="80000"/>
              </a:schemeClr>
            </a:solidFill>
          </p:spPr>
          <p:txBody>
            <a:bodyPr wrap="square">
              <a:spAutoFit/>
            </a:bodyPr>
            <a:lstStyle/>
            <a:p>
              <a:pPr algn="ctr"/>
              <a:r>
                <a:rPr lang="en-US" sz="2400" dirty="0">
                  <a:latin typeface="Arial" panose="020B0604020202020204" pitchFamily="34" charset="0"/>
                </a:rPr>
                <a:t>Dipping Probe </a:t>
              </a:r>
              <a:endParaRPr lang="en-US" sz="2400" dirty="0"/>
            </a:p>
          </p:txBody>
        </p:sp>
      </p:grpSp>
      <p:grpSp>
        <p:nvGrpSpPr>
          <p:cNvPr id="5" name="Group 4">
            <a:extLst>
              <a:ext uri="{FF2B5EF4-FFF2-40B4-BE49-F238E27FC236}">
                <a16:creationId xmlns:a16="http://schemas.microsoft.com/office/drawing/2014/main" id="{401E07DE-5004-4D1B-8A09-D717C9697B7E}"/>
              </a:ext>
            </a:extLst>
          </p:cNvPr>
          <p:cNvGrpSpPr/>
          <p:nvPr/>
        </p:nvGrpSpPr>
        <p:grpSpPr>
          <a:xfrm>
            <a:off x="4714037" y="1907110"/>
            <a:ext cx="3391519" cy="3775345"/>
            <a:chOff x="5826978" y="2113621"/>
            <a:chExt cx="3391519" cy="3775345"/>
          </a:xfrm>
        </p:grpSpPr>
        <p:pic>
          <p:nvPicPr>
            <p:cNvPr id="7" name="Picture 2" descr="https://upload.wikimedia.org/wikipedia/commons/thumb/a/ad/GCxGC-TOFMS_Analytical_Dept_Chemical_Faculty_GUT_Gdansk.jpg/1280px-GCxGC-TOFMS_Analytical_Dept_Chemical_Faculty_GUT_Gdansk.jpg">
              <a:extLst>
                <a:ext uri="{FF2B5EF4-FFF2-40B4-BE49-F238E27FC236}">
                  <a16:creationId xmlns:a16="http://schemas.microsoft.com/office/drawing/2014/main" id="{17652B46-DBB9-45D6-9E0A-979302A93B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538"/>
            <a:stretch/>
          </p:blipFill>
          <p:spPr bwMode="auto">
            <a:xfrm>
              <a:off x="5826978" y="2113621"/>
              <a:ext cx="3391519" cy="3775345"/>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39453F2-E770-430B-BE69-49B2AB173498}"/>
                </a:ext>
              </a:extLst>
            </p:cNvPr>
            <p:cNvSpPr/>
            <p:nvPr/>
          </p:nvSpPr>
          <p:spPr>
            <a:xfrm>
              <a:off x="6153752" y="2229792"/>
              <a:ext cx="2741328" cy="461665"/>
            </a:xfrm>
            <a:prstGeom prst="rect">
              <a:avLst/>
            </a:prstGeom>
            <a:solidFill>
              <a:schemeClr val="bg1">
                <a:alpha val="80000"/>
              </a:schemeClr>
            </a:solidFill>
          </p:spPr>
          <p:txBody>
            <a:bodyPr wrap="square">
              <a:spAutoFit/>
            </a:bodyPr>
            <a:lstStyle/>
            <a:p>
              <a:pPr algn="ctr"/>
              <a:r>
                <a:rPr lang="en-US" sz="2400" dirty="0">
                  <a:latin typeface="Arial" panose="020B0604020202020204" pitchFamily="34" charset="0"/>
                </a:rPr>
                <a:t>Chemical Analysis</a:t>
              </a:r>
              <a:endParaRPr lang="en-US" sz="2400" dirty="0"/>
            </a:p>
          </p:txBody>
        </p:sp>
      </p:grpSp>
      <p:grpSp>
        <p:nvGrpSpPr>
          <p:cNvPr id="14" name="Group 13">
            <a:extLst>
              <a:ext uri="{FF2B5EF4-FFF2-40B4-BE49-F238E27FC236}">
                <a16:creationId xmlns:a16="http://schemas.microsoft.com/office/drawing/2014/main" id="{8B97CBE3-C562-4055-AA31-1FF9BFBD2A42}"/>
              </a:ext>
            </a:extLst>
          </p:cNvPr>
          <p:cNvGrpSpPr/>
          <p:nvPr/>
        </p:nvGrpSpPr>
        <p:grpSpPr>
          <a:xfrm>
            <a:off x="8080268" y="1900260"/>
            <a:ext cx="3391518" cy="3775344"/>
            <a:chOff x="5814588" y="2113620"/>
            <a:chExt cx="3391518" cy="3775344"/>
          </a:xfrm>
        </p:grpSpPr>
        <p:pic>
          <p:nvPicPr>
            <p:cNvPr id="6" name="Picture 5" descr="File:Desyxps.jpg">
              <a:extLst>
                <a:ext uri="{FF2B5EF4-FFF2-40B4-BE49-F238E27FC236}">
                  <a16:creationId xmlns:a16="http://schemas.microsoft.com/office/drawing/2014/main" id="{69C687AF-5585-4F71-8810-33F099D7C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4588" y="2113620"/>
              <a:ext cx="3391518" cy="377534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09AF0C3-879F-4BEF-97A7-07B59F4B8D01}"/>
                </a:ext>
              </a:extLst>
            </p:cNvPr>
            <p:cNvSpPr/>
            <p:nvPr/>
          </p:nvSpPr>
          <p:spPr>
            <a:xfrm>
              <a:off x="6166649" y="2236641"/>
              <a:ext cx="2741328" cy="461665"/>
            </a:xfrm>
            <a:prstGeom prst="rect">
              <a:avLst/>
            </a:prstGeom>
            <a:solidFill>
              <a:schemeClr val="bg1">
                <a:alpha val="80000"/>
              </a:schemeClr>
            </a:solidFill>
          </p:spPr>
          <p:txBody>
            <a:bodyPr wrap="square">
              <a:spAutoFit/>
            </a:bodyPr>
            <a:lstStyle/>
            <a:p>
              <a:pPr algn="ctr"/>
              <a:r>
                <a:rPr lang="en-US" sz="2400" dirty="0">
                  <a:latin typeface="Arial" panose="020B0604020202020204" pitchFamily="34" charset="0"/>
                </a:rPr>
                <a:t>Expensive</a:t>
              </a:r>
              <a:endParaRPr lang="en-US" sz="2400" dirty="0"/>
            </a:p>
          </p:txBody>
        </p:sp>
      </p:grpSp>
    </p:spTree>
    <p:extLst>
      <p:ext uri="{BB962C8B-B14F-4D97-AF65-F5344CB8AC3E}">
        <p14:creationId xmlns:p14="http://schemas.microsoft.com/office/powerpoint/2010/main" val="3199225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0DE6-13F1-45BD-8CE6-50B20E85997D}"/>
              </a:ext>
            </a:extLst>
          </p:cNvPr>
          <p:cNvSpPr>
            <a:spLocks noGrp="1"/>
          </p:cNvSpPr>
          <p:nvPr>
            <p:ph type="title"/>
          </p:nvPr>
        </p:nvSpPr>
        <p:spPr/>
        <p:txBody>
          <a:bodyPr/>
          <a:lstStyle/>
          <a:p>
            <a:r>
              <a:rPr lang="en-US" dirty="0"/>
              <a:t>Estimating Attenuation</a:t>
            </a:r>
            <a:endParaRPr lang="en-US" b="1" dirty="0"/>
          </a:p>
        </p:txBody>
      </p:sp>
      <p:sp>
        <p:nvSpPr>
          <p:cNvPr id="3" name="Content Placeholder 2">
            <a:extLst>
              <a:ext uri="{FF2B5EF4-FFF2-40B4-BE49-F238E27FC236}">
                <a16:creationId xmlns:a16="http://schemas.microsoft.com/office/drawing/2014/main" id="{FE7EE892-B664-450A-819B-5016A694E16D}"/>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0D91C8C5-11B3-45FD-B610-84FCE4C2D1AC}"/>
              </a:ext>
            </a:extLst>
          </p:cNvPr>
          <p:cNvSpPr>
            <a:spLocks noGrp="1"/>
          </p:cNvSpPr>
          <p:nvPr>
            <p:ph type="sldNum" sz="quarter" idx="12"/>
          </p:nvPr>
        </p:nvSpPr>
        <p:spPr/>
        <p:txBody>
          <a:bodyPr/>
          <a:lstStyle/>
          <a:p>
            <a:fld id="{2613B20D-9B73-4C13-A358-2357A5C96DDA}" type="slidenum">
              <a:rPr lang="en-US" smtClean="0"/>
              <a:t>70</a:t>
            </a:fld>
            <a:endParaRPr lang="en-US" dirty="0"/>
          </a:p>
        </p:txBody>
      </p:sp>
      <p:grpSp>
        <p:nvGrpSpPr>
          <p:cNvPr id="54" name="Group 53">
            <a:extLst>
              <a:ext uri="{FF2B5EF4-FFF2-40B4-BE49-F238E27FC236}">
                <a16:creationId xmlns:a16="http://schemas.microsoft.com/office/drawing/2014/main" id="{CFBF3B22-B622-4320-950B-9E3D8AA45E47}"/>
              </a:ext>
            </a:extLst>
          </p:cNvPr>
          <p:cNvGrpSpPr/>
          <p:nvPr/>
        </p:nvGrpSpPr>
        <p:grpSpPr>
          <a:xfrm>
            <a:off x="1090624" y="1393867"/>
            <a:ext cx="9705975" cy="4935538"/>
            <a:chOff x="1090624" y="1393867"/>
            <a:chExt cx="9705975" cy="4935538"/>
          </a:xfrm>
        </p:grpSpPr>
        <p:grpSp>
          <p:nvGrpSpPr>
            <p:cNvPr id="5" name="Group 103">
              <a:extLst>
                <a:ext uri="{FF2B5EF4-FFF2-40B4-BE49-F238E27FC236}">
                  <a16:creationId xmlns:a16="http://schemas.microsoft.com/office/drawing/2014/main" id="{AECAF508-50C8-4B63-B9EC-EAE2294B99FD}"/>
                </a:ext>
              </a:extLst>
            </p:cNvPr>
            <p:cNvGrpSpPr>
              <a:grpSpLocks noChangeAspect="1"/>
            </p:cNvGrpSpPr>
            <p:nvPr/>
          </p:nvGrpSpPr>
          <p:grpSpPr bwMode="auto">
            <a:xfrm>
              <a:off x="1090624" y="1393867"/>
              <a:ext cx="9705975" cy="4935538"/>
              <a:chOff x="1840" y="632"/>
              <a:chExt cx="6114" cy="3109"/>
            </a:xfrm>
          </p:grpSpPr>
          <p:sp>
            <p:nvSpPr>
              <p:cNvPr id="6" name="AutoShape 102">
                <a:extLst>
                  <a:ext uri="{FF2B5EF4-FFF2-40B4-BE49-F238E27FC236}">
                    <a16:creationId xmlns:a16="http://schemas.microsoft.com/office/drawing/2014/main" id="{5D885928-AC4F-4FF6-AF2D-DA756EE7DA96}"/>
                  </a:ext>
                </a:extLst>
              </p:cNvPr>
              <p:cNvSpPr>
                <a:spLocks noChangeAspect="1" noChangeArrowheads="1" noTextEdit="1"/>
              </p:cNvSpPr>
              <p:nvPr/>
            </p:nvSpPr>
            <p:spPr bwMode="auto">
              <a:xfrm>
                <a:off x="1840" y="632"/>
                <a:ext cx="6112" cy="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04">
                <a:extLst>
                  <a:ext uri="{FF2B5EF4-FFF2-40B4-BE49-F238E27FC236}">
                    <a16:creationId xmlns:a16="http://schemas.microsoft.com/office/drawing/2014/main" id="{0C8358A1-8F18-4E43-8AFD-6000DDAF2DEE}"/>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105">
                <a:extLst>
                  <a:ext uri="{FF2B5EF4-FFF2-40B4-BE49-F238E27FC236}">
                    <a16:creationId xmlns:a16="http://schemas.microsoft.com/office/drawing/2014/main" id="{59228E7A-C7CE-4434-B23A-24CCB9105673}"/>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106">
                <a:extLst>
                  <a:ext uri="{FF2B5EF4-FFF2-40B4-BE49-F238E27FC236}">
                    <a16:creationId xmlns:a16="http://schemas.microsoft.com/office/drawing/2014/main" id="{12DE5E95-315E-4578-A304-67EF17542225}"/>
                  </a:ext>
                </a:extLst>
              </p:cNvPr>
              <p:cNvSpPr>
                <a:spLocks noChangeArrowheads="1"/>
              </p:cNvSpPr>
              <p:nvPr/>
            </p:nvSpPr>
            <p:spPr bwMode="auto">
              <a:xfrm>
                <a:off x="2635" y="860"/>
                <a:ext cx="4738" cy="2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07">
                <a:extLst>
                  <a:ext uri="{FF2B5EF4-FFF2-40B4-BE49-F238E27FC236}">
                    <a16:creationId xmlns:a16="http://schemas.microsoft.com/office/drawing/2014/main" id="{7A53C7BB-DE51-458D-871B-AC1C76F1D113}"/>
                  </a:ext>
                </a:extLst>
              </p:cNvPr>
              <p:cNvSpPr>
                <a:spLocks noChangeShapeType="1"/>
              </p:cNvSpPr>
              <p:nvPr/>
            </p:nvSpPr>
            <p:spPr bwMode="auto">
              <a:xfrm>
                <a:off x="2635" y="3064"/>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8">
                <a:extLst>
                  <a:ext uri="{FF2B5EF4-FFF2-40B4-BE49-F238E27FC236}">
                    <a16:creationId xmlns:a16="http://schemas.microsoft.com/office/drawing/2014/main" id="{25D723B5-CF63-45AA-8677-7C51561DA33B}"/>
                  </a:ext>
                </a:extLst>
              </p:cNvPr>
              <p:cNvSpPr>
                <a:spLocks noChangeShapeType="1"/>
              </p:cNvSpPr>
              <p:nvPr/>
            </p:nvSpPr>
            <p:spPr bwMode="auto">
              <a:xfrm>
                <a:off x="2635" y="860"/>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9">
                <a:extLst>
                  <a:ext uri="{FF2B5EF4-FFF2-40B4-BE49-F238E27FC236}">
                    <a16:creationId xmlns:a16="http://schemas.microsoft.com/office/drawing/2014/main" id="{3B728A5F-779B-46E6-A23E-323CCA408C93}"/>
                  </a:ext>
                </a:extLst>
              </p:cNvPr>
              <p:cNvSpPr>
                <a:spLocks noChangeShapeType="1"/>
              </p:cNvSpPr>
              <p:nvPr/>
            </p:nvSpPr>
            <p:spPr bwMode="auto">
              <a:xfrm flipV="1">
                <a:off x="2635"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0">
                <a:extLst>
                  <a:ext uri="{FF2B5EF4-FFF2-40B4-BE49-F238E27FC236}">
                    <a16:creationId xmlns:a16="http://schemas.microsoft.com/office/drawing/2014/main" id="{D7AD47CA-E5DF-49E6-B18C-51B7C6B90B3F}"/>
                  </a:ext>
                </a:extLst>
              </p:cNvPr>
              <p:cNvSpPr>
                <a:spLocks noChangeShapeType="1"/>
              </p:cNvSpPr>
              <p:nvPr/>
            </p:nvSpPr>
            <p:spPr bwMode="auto">
              <a:xfrm flipV="1">
                <a:off x="381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1">
                <a:extLst>
                  <a:ext uri="{FF2B5EF4-FFF2-40B4-BE49-F238E27FC236}">
                    <a16:creationId xmlns:a16="http://schemas.microsoft.com/office/drawing/2014/main" id="{03BDA67F-4D3B-4E6B-9580-0089F45C1318}"/>
                  </a:ext>
                </a:extLst>
              </p:cNvPr>
              <p:cNvSpPr>
                <a:spLocks noChangeShapeType="1"/>
              </p:cNvSpPr>
              <p:nvPr/>
            </p:nvSpPr>
            <p:spPr bwMode="auto">
              <a:xfrm flipV="1">
                <a:off x="5004"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2">
                <a:extLst>
                  <a:ext uri="{FF2B5EF4-FFF2-40B4-BE49-F238E27FC236}">
                    <a16:creationId xmlns:a16="http://schemas.microsoft.com/office/drawing/2014/main" id="{5F30B2C1-8F2C-411E-90AB-9AEDD65AF298}"/>
                  </a:ext>
                </a:extLst>
              </p:cNvPr>
              <p:cNvSpPr>
                <a:spLocks noChangeShapeType="1"/>
              </p:cNvSpPr>
              <p:nvPr/>
            </p:nvSpPr>
            <p:spPr bwMode="auto">
              <a:xfrm flipV="1">
                <a:off x="618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3">
                <a:extLst>
                  <a:ext uri="{FF2B5EF4-FFF2-40B4-BE49-F238E27FC236}">
                    <a16:creationId xmlns:a16="http://schemas.microsoft.com/office/drawing/2014/main" id="{81CC84C1-C2C7-43A4-BC7A-6684D4B4CB32}"/>
                  </a:ext>
                </a:extLst>
              </p:cNvPr>
              <p:cNvSpPr>
                <a:spLocks noChangeShapeType="1"/>
              </p:cNvSpPr>
              <p:nvPr/>
            </p:nvSpPr>
            <p:spPr bwMode="auto">
              <a:xfrm flipV="1">
                <a:off x="7373"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14">
                <a:extLst>
                  <a:ext uri="{FF2B5EF4-FFF2-40B4-BE49-F238E27FC236}">
                    <a16:creationId xmlns:a16="http://schemas.microsoft.com/office/drawing/2014/main" id="{CD330984-00B3-4271-98A0-37004D741C9F}"/>
                  </a:ext>
                </a:extLst>
              </p:cNvPr>
              <p:cNvSpPr>
                <a:spLocks noChangeShapeType="1"/>
              </p:cNvSpPr>
              <p:nvPr/>
            </p:nvSpPr>
            <p:spPr bwMode="auto">
              <a:xfrm>
                <a:off x="2635"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15">
                <a:extLst>
                  <a:ext uri="{FF2B5EF4-FFF2-40B4-BE49-F238E27FC236}">
                    <a16:creationId xmlns:a16="http://schemas.microsoft.com/office/drawing/2014/main" id="{B78412D6-F2DF-4AA9-8103-EC0C7990CCCA}"/>
                  </a:ext>
                </a:extLst>
              </p:cNvPr>
              <p:cNvSpPr>
                <a:spLocks noChangeShapeType="1"/>
              </p:cNvSpPr>
              <p:nvPr/>
            </p:nvSpPr>
            <p:spPr bwMode="auto">
              <a:xfrm>
                <a:off x="381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16">
                <a:extLst>
                  <a:ext uri="{FF2B5EF4-FFF2-40B4-BE49-F238E27FC236}">
                    <a16:creationId xmlns:a16="http://schemas.microsoft.com/office/drawing/2014/main" id="{88770B21-237A-4905-B0BF-C4A82FCB01EB}"/>
                  </a:ext>
                </a:extLst>
              </p:cNvPr>
              <p:cNvSpPr>
                <a:spLocks noChangeShapeType="1"/>
              </p:cNvSpPr>
              <p:nvPr/>
            </p:nvSpPr>
            <p:spPr bwMode="auto">
              <a:xfrm>
                <a:off x="5004"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17">
                <a:extLst>
                  <a:ext uri="{FF2B5EF4-FFF2-40B4-BE49-F238E27FC236}">
                    <a16:creationId xmlns:a16="http://schemas.microsoft.com/office/drawing/2014/main" id="{3DCB1DD1-BBA9-4687-9FE2-7177D8ACDFC3}"/>
                  </a:ext>
                </a:extLst>
              </p:cNvPr>
              <p:cNvSpPr>
                <a:spLocks noChangeShapeType="1"/>
              </p:cNvSpPr>
              <p:nvPr/>
            </p:nvSpPr>
            <p:spPr bwMode="auto">
              <a:xfrm>
                <a:off x="618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8">
                <a:extLst>
                  <a:ext uri="{FF2B5EF4-FFF2-40B4-BE49-F238E27FC236}">
                    <a16:creationId xmlns:a16="http://schemas.microsoft.com/office/drawing/2014/main" id="{BA1E7E4F-C521-4008-94E8-9C42D35DF04E}"/>
                  </a:ext>
                </a:extLst>
              </p:cNvPr>
              <p:cNvSpPr>
                <a:spLocks noChangeShapeType="1"/>
              </p:cNvSpPr>
              <p:nvPr/>
            </p:nvSpPr>
            <p:spPr bwMode="auto">
              <a:xfrm>
                <a:off x="7373"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119">
                <a:extLst>
                  <a:ext uri="{FF2B5EF4-FFF2-40B4-BE49-F238E27FC236}">
                    <a16:creationId xmlns:a16="http://schemas.microsoft.com/office/drawing/2014/main" id="{6C65ACEF-4C3D-4C32-AE55-757E9054E611}"/>
                  </a:ext>
                </a:extLst>
              </p:cNvPr>
              <p:cNvSpPr>
                <a:spLocks noChangeArrowheads="1"/>
              </p:cNvSpPr>
              <p:nvPr/>
            </p:nvSpPr>
            <p:spPr bwMode="auto">
              <a:xfrm>
                <a:off x="2574" y="3145"/>
                <a:ext cx="22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20">
                <a:extLst>
                  <a:ext uri="{FF2B5EF4-FFF2-40B4-BE49-F238E27FC236}">
                    <a16:creationId xmlns:a16="http://schemas.microsoft.com/office/drawing/2014/main" id="{EC68F368-8E56-45DA-BD2D-CBD8A94BE96B}"/>
                  </a:ext>
                </a:extLst>
              </p:cNvPr>
              <p:cNvSpPr>
                <a:spLocks noChangeArrowheads="1"/>
              </p:cNvSpPr>
              <p:nvPr/>
            </p:nvSpPr>
            <p:spPr bwMode="auto">
              <a:xfrm>
                <a:off x="3638" y="3145"/>
                <a:ext cx="4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21">
                <a:extLst>
                  <a:ext uri="{FF2B5EF4-FFF2-40B4-BE49-F238E27FC236}">
                    <a16:creationId xmlns:a16="http://schemas.microsoft.com/office/drawing/2014/main" id="{5C3028F5-0EE6-4AFA-BAEE-3336A36D31E3}"/>
                  </a:ext>
                </a:extLst>
              </p:cNvPr>
              <p:cNvSpPr>
                <a:spLocks noChangeArrowheads="1"/>
              </p:cNvSpPr>
              <p:nvPr/>
            </p:nvSpPr>
            <p:spPr bwMode="auto">
              <a:xfrm>
                <a:off x="4763"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122">
                <a:extLst>
                  <a:ext uri="{FF2B5EF4-FFF2-40B4-BE49-F238E27FC236}">
                    <a16:creationId xmlns:a16="http://schemas.microsoft.com/office/drawing/2014/main" id="{2F7627DE-9B95-466B-B633-C9110770C2B1}"/>
                  </a:ext>
                </a:extLst>
              </p:cNvPr>
              <p:cNvSpPr>
                <a:spLocks noChangeArrowheads="1"/>
              </p:cNvSpPr>
              <p:nvPr/>
            </p:nvSpPr>
            <p:spPr bwMode="auto">
              <a:xfrm>
                <a:off x="5947"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23">
                <a:extLst>
                  <a:ext uri="{FF2B5EF4-FFF2-40B4-BE49-F238E27FC236}">
                    <a16:creationId xmlns:a16="http://schemas.microsoft.com/office/drawing/2014/main" id="{25EF6613-EA3C-4676-A885-E1E3F52B1CB1}"/>
                  </a:ext>
                </a:extLst>
              </p:cNvPr>
              <p:cNvSpPr>
                <a:spLocks noChangeArrowheads="1"/>
              </p:cNvSpPr>
              <p:nvPr/>
            </p:nvSpPr>
            <p:spPr bwMode="auto">
              <a:xfrm>
                <a:off x="7131"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124">
                <a:extLst>
                  <a:ext uri="{FF2B5EF4-FFF2-40B4-BE49-F238E27FC236}">
                    <a16:creationId xmlns:a16="http://schemas.microsoft.com/office/drawing/2014/main" id="{668AC9A4-B3DC-439B-BEDC-EA2A1FC3C932}"/>
                  </a:ext>
                </a:extLst>
              </p:cNvPr>
              <p:cNvSpPr>
                <a:spLocks noChangeArrowheads="1"/>
              </p:cNvSpPr>
              <p:nvPr/>
            </p:nvSpPr>
            <p:spPr bwMode="auto">
              <a:xfrm>
                <a:off x="4561" y="3423"/>
                <a:ext cx="100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CIR Tap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Line 125">
                <a:extLst>
                  <a:ext uri="{FF2B5EF4-FFF2-40B4-BE49-F238E27FC236}">
                    <a16:creationId xmlns:a16="http://schemas.microsoft.com/office/drawing/2014/main" id="{683C4FA2-EBE8-4AF8-AEEA-93C4879FD5A4}"/>
                  </a:ext>
                </a:extLst>
              </p:cNvPr>
              <p:cNvSpPr>
                <a:spLocks noChangeShapeType="1"/>
              </p:cNvSpPr>
              <p:nvPr/>
            </p:nvSpPr>
            <p:spPr bwMode="auto">
              <a:xfrm flipV="1">
                <a:off x="2635"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26">
                <a:extLst>
                  <a:ext uri="{FF2B5EF4-FFF2-40B4-BE49-F238E27FC236}">
                    <a16:creationId xmlns:a16="http://schemas.microsoft.com/office/drawing/2014/main" id="{B14DCCBF-584C-47FC-9509-998022B826EC}"/>
                  </a:ext>
                </a:extLst>
              </p:cNvPr>
              <p:cNvSpPr>
                <a:spLocks noChangeShapeType="1"/>
              </p:cNvSpPr>
              <p:nvPr/>
            </p:nvSpPr>
            <p:spPr bwMode="auto">
              <a:xfrm flipV="1">
                <a:off x="7373"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127">
                <a:extLst>
                  <a:ext uri="{FF2B5EF4-FFF2-40B4-BE49-F238E27FC236}">
                    <a16:creationId xmlns:a16="http://schemas.microsoft.com/office/drawing/2014/main" id="{BF9918BF-0944-457B-8146-75EFB5F085E5}"/>
                  </a:ext>
                </a:extLst>
              </p:cNvPr>
              <p:cNvSpPr>
                <a:spLocks noChangeArrowheads="1"/>
              </p:cNvSpPr>
              <p:nvPr/>
            </p:nvSpPr>
            <p:spPr bwMode="auto">
              <a:xfrm rot="16200000">
                <a:off x="2330" y="2199"/>
                <a:ext cx="2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128">
                <a:extLst>
                  <a:ext uri="{FF2B5EF4-FFF2-40B4-BE49-F238E27FC236}">
                    <a16:creationId xmlns:a16="http://schemas.microsoft.com/office/drawing/2014/main" id="{25DB09ED-6F70-4422-BE63-326DC0CAC709}"/>
                  </a:ext>
                </a:extLst>
              </p:cNvPr>
              <p:cNvSpPr>
                <a:spLocks noChangeArrowheads="1"/>
              </p:cNvSpPr>
              <p:nvPr/>
            </p:nvSpPr>
            <p:spPr bwMode="auto">
              <a:xfrm rot="16200000">
                <a:off x="2310" y="2020"/>
                <a:ext cx="30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262626"/>
                    </a:solidFill>
                    <a:effectLst/>
                    <a:latin typeface="Arial" panose="020B0604020202020204" pitchFamily="34" charset="0"/>
                  </a:rPr>
                  <a:t>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129">
                <a:extLst>
                  <a:ext uri="{FF2B5EF4-FFF2-40B4-BE49-F238E27FC236}">
                    <a16:creationId xmlns:a16="http://schemas.microsoft.com/office/drawing/2014/main" id="{BAF8497E-48C8-4342-B624-F7390622C505}"/>
                  </a:ext>
                </a:extLst>
              </p:cNvPr>
              <p:cNvSpPr>
                <a:spLocks noChangeArrowheads="1"/>
              </p:cNvSpPr>
              <p:nvPr/>
            </p:nvSpPr>
            <p:spPr bwMode="auto">
              <a:xfrm rot="16200000">
                <a:off x="2344" y="1855"/>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130">
                <a:extLst>
                  <a:ext uri="{FF2B5EF4-FFF2-40B4-BE49-F238E27FC236}">
                    <a16:creationId xmlns:a16="http://schemas.microsoft.com/office/drawing/2014/main" id="{BD44C488-BD9A-406E-95AB-79962A35AEFF}"/>
                  </a:ext>
                </a:extLst>
              </p:cNvPr>
              <p:cNvSpPr>
                <a:spLocks noChangeArrowheads="1"/>
              </p:cNvSpPr>
              <p:nvPr/>
            </p:nvSpPr>
            <p:spPr bwMode="auto">
              <a:xfrm rot="16200000">
                <a:off x="2384" y="1762"/>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131">
                <a:extLst>
                  <a:ext uri="{FF2B5EF4-FFF2-40B4-BE49-F238E27FC236}">
                    <a16:creationId xmlns:a16="http://schemas.microsoft.com/office/drawing/2014/main" id="{67019D04-AAAA-4916-867F-8AE38EBF2508}"/>
                  </a:ext>
                </a:extLst>
              </p:cNvPr>
              <p:cNvSpPr>
                <a:spLocks noChangeArrowheads="1"/>
              </p:cNvSpPr>
              <p:nvPr/>
            </p:nvSpPr>
            <p:spPr bwMode="auto">
              <a:xfrm rot="16200000">
                <a:off x="2384" y="1709"/>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132">
                <a:extLst>
                  <a:ext uri="{FF2B5EF4-FFF2-40B4-BE49-F238E27FC236}">
                    <a16:creationId xmlns:a16="http://schemas.microsoft.com/office/drawing/2014/main" id="{F1CEB8A7-4298-495A-9136-E1F437D14854}"/>
                  </a:ext>
                </a:extLst>
              </p:cNvPr>
              <p:cNvSpPr>
                <a:spLocks noChangeArrowheads="1"/>
              </p:cNvSpPr>
              <p:nvPr/>
            </p:nvSpPr>
            <p:spPr bwMode="auto">
              <a:xfrm rot="16200000">
                <a:off x="2377" y="1649"/>
                <a:ext cx="17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133">
                <a:extLst>
                  <a:ext uri="{FF2B5EF4-FFF2-40B4-BE49-F238E27FC236}">
                    <a16:creationId xmlns:a16="http://schemas.microsoft.com/office/drawing/2014/main" id="{9FB59C5D-FDC8-413D-B322-3D2D03CA8358}"/>
                  </a:ext>
                </a:extLst>
              </p:cNvPr>
              <p:cNvSpPr>
                <a:spLocks noChangeArrowheads="1"/>
              </p:cNvSpPr>
              <p:nvPr/>
            </p:nvSpPr>
            <p:spPr bwMode="auto">
              <a:xfrm rot="16200000">
                <a:off x="2344" y="1549"/>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134">
                <a:extLst>
                  <a:ext uri="{FF2B5EF4-FFF2-40B4-BE49-F238E27FC236}">
                    <a16:creationId xmlns:a16="http://schemas.microsoft.com/office/drawing/2014/main" id="{86335A30-1495-4EC4-966F-248AA175F6A9}"/>
                  </a:ext>
                </a:extLst>
              </p:cNvPr>
              <p:cNvSpPr>
                <a:spLocks noChangeArrowheads="1"/>
              </p:cNvSpPr>
              <p:nvPr/>
            </p:nvSpPr>
            <p:spPr bwMode="auto">
              <a:xfrm rot="16200000">
                <a:off x="2344" y="1416"/>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135">
                <a:extLst>
                  <a:ext uri="{FF2B5EF4-FFF2-40B4-BE49-F238E27FC236}">
                    <a16:creationId xmlns:a16="http://schemas.microsoft.com/office/drawing/2014/main" id="{C184BDE5-E6A6-4353-9C0C-B3FB1ADE348F}"/>
                  </a:ext>
                </a:extLst>
              </p:cNvPr>
              <p:cNvSpPr>
                <a:spLocks noChangeArrowheads="1"/>
              </p:cNvSpPr>
              <p:nvPr/>
            </p:nvSpPr>
            <p:spPr bwMode="auto">
              <a:xfrm rot="16200000">
                <a:off x="2344" y="1287"/>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Freeform 136">
                <a:extLst>
                  <a:ext uri="{FF2B5EF4-FFF2-40B4-BE49-F238E27FC236}">
                    <a16:creationId xmlns:a16="http://schemas.microsoft.com/office/drawing/2014/main" id="{D68FE856-8692-401F-BB64-D10B7179920C}"/>
                  </a:ext>
                </a:extLst>
              </p:cNvPr>
              <p:cNvSpPr>
                <a:spLocks noEditPoints="1"/>
              </p:cNvSpPr>
              <p:nvPr/>
            </p:nvSpPr>
            <p:spPr bwMode="auto">
              <a:xfrm>
                <a:off x="2637" y="962"/>
                <a:ext cx="4742" cy="2111"/>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7">
                <a:extLst>
                  <a:ext uri="{FF2B5EF4-FFF2-40B4-BE49-F238E27FC236}">
                    <a16:creationId xmlns:a16="http://schemas.microsoft.com/office/drawing/2014/main" id="{3F999FA3-BD85-4A31-AA05-25E588FEF57E}"/>
                  </a:ext>
                </a:extLst>
              </p:cNvPr>
              <p:cNvSpPr>
                <a:spLocks noEditPoints="1"/>
              </p:cNvSpPr>
              <p:nvPr/>
            </p:nvSpPr>
            <p:spPr bwMode="auto">
              <a:xfrm>
                <a:off x="6537" y="862"/>
                <a:ext cx="14" cy="2202"/>
              </a:xfrm>
              <a:custGeom>
                <a:avLst/>
                <a:gdLst>
                  <a:gd name="T0" fmla="*/ 14 w 14"/>
                  <a:gd name="T1" fmla="*/ 2055 h 2202"/>
                  <a:gd name="T2" fmla="*/ 0 w 14"/>
                  <a:gd name="T3" fmla="*/ 2104 h 2202"/>
                  <a:gd name="T4" fmla="*/ 14 w 14"/>
                  <a:gd name="T5" fmla="*/ 2006 h 2202"/>
                  <a:gd name="T6" fmla="*/ 0 w 14"/>
                  <a:gd name="T7" fmla="*/ 1958 h 2202"/>
                  <a:gd name="T8" fmla="*/ 14 w 14"/>
                  <a:gd name="T9" fmla="*/ 2006 h 2202"/>
                  <a:gd name="T10" fmla="*/ 14 w 14"/>
                  <a:gd name="T11" fmla="*/ 1860 h 2202"/>
                  <a:gd name="T12" fmla="*/ 0 w 14"/>
                  <a:gd name="T13" fmla="*/ 1909 h 2202"/>
                  <a:gd name="T14" fmla="*/ 14 w 14"/>
                  <a:gd name="T15" fmla="*/ 1811 h 2202"/>
                  <a:gd name="T16" fmla="*/ 0 w 14"/>
                  <a:gd name="T17" fmla="*/ 1762 h 2202"/>
                  <a:gd name="T18" fmla="*/ 14 w 14"/>
                  <a:gd name="T19" fmla="*/ 1811 h 2202"/>
                  <a:gd name="T20" fmla="*/ 14 w 14"/>
                  <a:gd name="T21" fmla="*/ 1664 h 2202"/>
                  <a:gd name="T22" fmla="*/ 0 w 14"/>
                  <a:gd name="T23" fmla="*/ 1713 h 2202"/>
                  <a:gd name="T24" fmla="*/ 14 w 14"/>
                  <a:gd name="T25" fmla="*/ 1615 h 2202"/>
                  <a:gd name="T26" fmla="*/ 0 w 14"/>
                  <a:gd name="T27" fmla="*/ 1566 h 2202"/>
                  <a:gd name="T28" fmla="*/ 14 w 14"/>
                  <a:gd name="T29" fmla="*/ 1615 h 2202"/>
                  <a:gd name="T30" fmla="*/ 14 w 14"/>
                  <a:gd name="T31" fmla="*/ 1468 h 2202"/>
                  <a:gd name="T32" fmla="*/ 0 w 14"/>
                  <a:gd name="T33" fmla="*/ 1517 h 2202"/>
                  <a:gd name="T34" fmla="*/ 14 w 14"/>
                  <a:gd name="T35" fmla="*/ 1419 h 2202"/>
                  <a:gd name="T36" fmla="*/ 0 w 14"/>
                  <a:gd name="T37" fmla="*/ 1370 h 2202"/>
                  <a:gd name="T38" fmla="*/ 14 w 14"/>
                  <a:gd name="T39" fmla="*/ 1419 h 2202"/>
                  <a:gd name="T40" fmla="*/ 14 w 14"/>
                  <a:gd name="T41" fmla="*/ 1273 h 2202"/>
                  <a:gd name="T42" fmla="*/ 0 w 14"/>
                  <a:gd name="T43" fmla="*/ 1321 h 2202"/>
                  <a:gd name="T44" fmla="*/ 14 w 14"/>
                  <a:gd name="T45" fmla="*/ 1224 h 2202"/>
                  <a:gd name="T46" fmla="*/ 0 w 14"/>
                  <a:gd name="T47" fmla="*/ 1175 h 2202"/>
                  <a:gd name="T48" fmla="*/ 14 w 14"/>
                  <a:gd name="T49" fmla="*/ 1224 h 2202"/>
                  <a:gd name="T50" fmla="*/ 14 w 14"/>
                  <a:gd name="T51" fmla="*/ 1077 h 2202"/>
                  <a:gd name="T52" fmla="*/ 0 w 14"/>
                  <a:gd name="T53" fmla="*/ 1126 h 2202"/>
                  <a:gd name="T54" fmla="*/ 14 w 14"/>
                  <a:gd name="T55" fmla="*/ 1028 h 2202"/>
                  <a:gd name="T56" fmla="*/ 0 w 14"/>
                  <a:gd name="T57" fmla="*/ 979 h 2202"/>
                  <a:gd name="T58" fmla="*/ 14 w 14"/>
                  <a:gd name="T59" fmla="*/ 1028 h 2202"/>
                  <a:gd name="T60" fmla="*/ 14 w 14"/>
                  <a:gd name="T61" fmla="*/ 881 h 2202"/>
                  <a:gd name="T62" fmla="*/ 0 w 14"/>
                  <a:gd name="T63" fmla="*/ 930 h 2202"/>
                  <a:gd name="T64" fmla="*/ 14 w 14"/>
                  <a:gd name="T65" fmla="*/ 832 h 2202"/>
                  <a:gd name="T66" fmla="*/ 0 w 14"/>
                  <a:gd name="T67" fmla="*/ 783 h 2202"/>
                  <a:gd name="T68" fmla="*/ 14 w 14"/>
                  <a:gd name="T69" fmla="*/ 832 h 2202"/>
                  <a:gd name="T70" fmla="*/ 14 w 14"/>
                  <a:gd name="T71" fmla="*/ 685 h 2202"/>
                  <a:gd name="T72" fmla="*/ 0 w 14"/>
                  <a:gd name="T73" fmla="*/ 734 h 2202"/>
                  <a:gd name="T74" fmla="*/ 14 w 14"/>
                  <a:gd name="T75" fmla="*/ 636 h 2202"/>
                  <a:gd name="T76" fmla="*/ 0 w 14"/>
                  <a:gd name="T77" fmla="*/ 588 h 2202"/>
                  <a:gd name="T78" fmla="*/ 14 w 14"/>
                  <a:gd name="T79" fmla="*/ 636 h 2202"/>
                  <a:gd name="T80" fmla="*/ 14 w 14"/>
                  <a:gd name="T81" fmla="*/ 490 h 2202"/>
                  <a:gd name="T82" fmla="*/ 0 w 14"/>
                  <a:gd name="T83" fmla="*/ 539 h 2202"/>
                  <a:gd name="T84" fmla="*/ 14 w 14"/>
                  <a:gd name="T85" fmla="*/ 441 h 2202"/>
                  <a:gd name="T86" fmla="*/ 0 w 14"/>
                  <a:gd name="T87" fmla="*/ 392 h 2202"/>
                  <a:gd name="T88" fmla="*/ 14 w 14"/>
                  <a:gd name="T89" fmla="*/ 441 h 2202"/>
                  <a:gd name="T90" fmla="*/ 14 w 14"/>
                  <a:gd name="T91" fmla="*/ 294 h 2202"/>
                  <a:gd name="T92" fmla="*/ 0 w 14"/>
                  <a:gd name="T93" fmla="*/ 343 h 2202"/>
                  <a:gd name="T94" fmla="*/ 14 w 14"/>
                  <a:gd name="T95" fmla="*/ 245 h 2202"/>
                  <a:gd name="T96" fmla="*/ 0 w 14"/>
                  <a:gd name="T97" fmla="*/ 196 h 2202"/>
                  <a:gd name="T98" fmla="*/ 14 w 14"/>
                  <a:gd name="T99" fmla="*/ 245 h 2202"/>
                  <a:gd name="T100" fmla="*/ 14 w 14"/>
                  <a:gd name="T101" fmla="*/ 98 h 2202"/>
                  <a:gd name="T102" fmla="*/ 0 w 14"/>
                  <a:gd name="T103" fmla="*/ 147 h 2202"/>
                  <a:gd name="T104" fmla="*/ 14 w 14"/>
                  <a:gd name="T105" fmla="*/ 49 h 2202"/>
                  <a:gd name="T106" fmla="*/ 0 w 14"/>
                  <a:gd name="T107" fmla="*/ 0 h 2202"/>
                  <a:gd name="T108" fmla="*/ 14 w 14"/>
                  <a:gd name="T109" fmla="*/ 49 h 2202"/>
                  <a:gd name="T110" fmla="*/ 14 w 14"/>
                  <a:gd name="T111" fmla="*/ 2153 h 2202"/>
                  <a:gd name="T112" fmla="*/ 0 w 14"/>
                  <a:gd name="T113" fmla="*/ 2202 h 2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2202">
                    <a:moveTo>
                      <a:pt x="14" y="2104"/>
                    </a:moveTo>
                    <a:lnTo>
                      <a:pt x="14" y="2055"/>
                    </a:lnTo>
                    <a:lnTo>
                      <a:pt x="0" y="2055"/>
                    </a:lnTo>
                    <a:lnTo>
                      <a:pt x="0" y="2104"/>
                    </a:lnTo>
                    <a:lnTo>
                      <a:pt x="14" y="2104"/>
                    </a:lnTo>
                    <a:close/>
                    <a:moveTo>
                      <a:pt x="14" y="2006"/>
                    </a:moveTo>
                    <a:lnTo>
                      <a:pt x="14" y="1958"/>
                    </a:lnTo>
                    <a:lnTo>
                      <a:pt x="0" y="1958"/>
                    </a:lnTo>
                    <a:lnTo>
                      <a:pt x="0" y="2006"/>
                    </a:lnTo>
                    <a:lnTo>
                      <a:pt x="14" y="2006"/>
                    </a:lnTo>
                    <a:close/>
                    <a:moveTo>
                      <a:pt x="14" y="1909"/>
                    </a:moveTo>
                    <a:lnTo>
                      <a:pt x="14" y="1860"/>
                    </a:lnTo>
                    <a:lnTo>
                      <a:pt x="0" y="1860"/>
                    </a:lnTo>
                    <a:lnTo>
                      <a:pt x="0" y="1909"/>
                    </a:lnTo>
                    <a:lnTo>
                      <a:pt x="14" y="1909"/>
                    </a:lnTo>
                    <a:close/>
                    <a:moveTo>
                      <a:pt x="14" y="1811"/>
                    </a:moveTo>
                    <a:lnTo>
                      <a:pt x="14" y="1762"/>
                    </a:lnTo>
                    <a:lnTo>
                      <a:pt x="0" y="1762"/>
                    </a:lnTo>
                    <a:lnTo>
                      <a:pt x="0" y="1811"/>
                    </a:lnTo>
                    <a:lnTo>
                      <a:pt x="14" y="1811"/>
                    </a:lnTo>
                    <a:close/>
                    <a:moveTo>
                      <a:pt x="14" y="1713"/>
                    </a:moveTo>
                    <a:lnTo>
                      <a:pt x="14" y="1664"/>
                    </a:lnTo>
                    <a:lnTo>
                      <a:pt x="0" y="1664"/>
                    </a:lnTo>
                    <a:lnTo>
                      <a:pt x="0" y="1713"/>
                    </a:lnTo>
                    <a:lnTo>
                      <a:pt x="14" y="1713"/>
                    </a:lnTo>
                    <a:close/>
                    <a:moveTo>
                      <a:pt x="14" y="1615"/>
                    </a:moveTo>
                    <a:lnTo>
                      <a:pt x="14" y="1566"/>
                    </a:lnTo>
                    <a:lnTo>
                      <a:pt x="0" y="1566"/>
                    </a:lnTo>
                    <a:lnTo>
                      <a:pt x="0" y="1615"/>
                    </a:lnTo>
                    <a:lnTo>
                      <a:pt x="14" y="1615"/>
                    </a:lnTo>
                    <a:close/>
                    <a:moveTo>
                      <a:pt x="14" y="1517"/>
                    </a:moveTo>
                    <a:lnTo>
                      <a:pt x="14" y="1468"/>
                    </a:lnTo>
                    <a:lnTo>
                      <a:pt x="0" y="1468"/>
                    </a:lnTo>
                    <a:lnTo>
                      <a:pt x="0" y="1517"/>
                    </a:lnTo>
                    <a:lnTo>
                      <a:pt x="14" y="1517"/>
                    </a:lnTo>
                    <a:close/>
                    <a:moveTo>
                      <a:pt x="14" y="1419"/>
                    </a:moveTo>
                    <a:lnTo>
                      <a:pt x="14" y="1370"/>
                    </a:lnTo>
                    <a:lnTo>
                      <a:pt x="0" y="1370"/>
                    </a:lnTo>
                    <a:lnTo>
                      <a:pt x="0" y="1419"/>
                    </a:lnTo>
                    <a:lnTo>
                      <a:pt x="14" y="1419"/>
                    </a:lnTo>
                    <a:close/>
                    <a:moveTo>
                      <a:pt x="14" y="1321"/>
                    </a:moveTo>
                    <a:lnTo>
                      <a:pt x="14" y="1273"/>
                    </a:lnTo>
                    <a:lnTo>
                      <a:pt x="0" y="1273"/>
                    </a:lnTo>
                    <a:lnTo>
                      <a:pt x="0" y="1321"/>
                    </a:lnTo>
                    <a:lnTo>
                      <a:pt x="14" y="1321"/>
                    </a:lnTo>
                    <a:close/>
                    <a:moveTo>
                      <a:pt x="14" y="1224"/>
                    </a:moveTo>
                    <a:lnTo>
                      <a:pt x="14" y="1175"/>
                    </a:lnTo>
                    <a:lnTo>
                      <a:pt x="0" y="1175"/>
                    </a:lnTo>
                    <a:lnTo>
                      <a:pt x="0" y="1224"/>
                    </a:lnTo>
                    <a:lnTo>
                      <a:pt x="14" y="1224"/>
                    </a:lnTo>
                    <a:close/>
                    <a:moveTo>
                      <a:pt x="14" y="1126"/>
                    </a:moveTo>
                    <a:lnTo>
                      <a:pt x="14" y="1077"/>
                    </a:lnTo>
                    <a:lnTo>
                      <a:pt x="0" y="1077"/>
                    </a:lnTo>
                    <a:lnTo>
                      <a:pt x="0" y="1126"/>
                    </a:lnTo>
                    <a:lnTo>
                      <a:pt x="14" y="1126"/>
                    </a:lnTo>
                    <a:close/>
                    <a:moveTo>
                      <a:pt x="14" y="1028"/>
                    </a:moveTo>
                    <a:lnTo>
                      <a:pt x="14" y="979"/>
                    </a:lnTo>
                    <a:lnTo>
                      <a:pt x="0" y="979"/>
                    </a:lnTo>
                    <a:lnTo>
                      <a:pt x="0" y="1028"/>
                    </a:lnTo>
                    <a:lnTo>
                      <a:pt x="14" y="1028"/>
                    </a:lnTo>
                    <a:close/>
                    <a:moveTo>
                      <a:pt x="14" y="930"/>
                    </a:moveTo>
                    <a:lnTo>
                      <a:pt x="14" y="881"/>
                    </a:lnTo>
                    <a:lnTo>
                      <a:pt x="0" y="881"/>
                    </a:lnTo>
                    <a:lnTo>
                      <a:pt x="0" y="930"/>
                    </a:lnTo>
                    <a:lnTo>
                      <a:pt x="14" y="930"/>
                    </a:lnTo>
                    <a:close/>
                    <a:moveTo>
                      <a:pt x="14" y="832"/>
                    </a:moveTo>
                    <a:lnTo>
                      <a:pt x="14" y="783"/>
                    </a:lnTo>
                    <a:lnTo>
                      <a:pt x="0" y="783"/>
                    </a:lnTo>
                    <a:lnTo>
                      <a:pt x="0" y="832"/>
                    </a:lnTo>
                    <a:lnTo>
                      <a:pt x="14" y="832"/>
                    </a:lnTo>
                    <a:close/>
                    <a:moveTo>
                      <a:pt x="14" y="734"/>
                    </a:moveTo>
                    <a:lnTo>
                      <a:pt x="14" y="685"/>
                    </a:lnTo>
                    <a:lnTo>
                      <a:pt x="0" y="685"/>
                    </a:lnTo>
                    <a:lnTo>
                      <a:pt x="0" y="734"/>
                    </a:lnTo>
                    <a:lnTo>
                      <a:pt x="14" y="734"/>
                    </a:lnTo>
                    <a:close/>
                    <a:moveTo>
                      <a:pt x="14" y="636"/>
                    </a:moveTo>
                    <a:lnTo>
                      <a:pt x="14" y="588"/>
                    </a:lnTo>
                    <a:lnTo>
                      <a:pt x="0" y="588"/>
                    </a:lnTo>
                    <a:lnTo>
                      <a:pt x="0" y="636"/>
                    </a:lnTo>
                    <a:lnTo>
                      <a:pt x="14" y="636"/>
                    </a:lnTo>
                    <a:close/>
                    <a:moveTo>
                      <a:pt x="14" y="539"/>
                    </a:moveTo>
                    <a:lnTo>
                      <a:pt x="14" y="490"/>
                    </a:lnTo>
                    <a:lnTo>
                      <a:pt x="0" y="490"/>
                    </a:lnTo>
                    <a:lnTo>
                      <a:pt x="0" y="539"/>
                    </a:lnTo>
                    <a:lnTo>
                      <a:pt x="14" y="539"/>
                    </a:lnTo>
                    <a:close/>
                    <a:moveTo>
                      <a:pt x="14" y="441"/>
                    </a:moveTo>
                    <a:lnTo>
                      <a:pt x="14" y="392"/>
                    </a:lnTo>
                    <a:lnTo>
                      <a:pt x="0" y="392"/>
                    </a:lnTo>
                    <a:lnTo>
                      <a:pt x="0" y="441"/>
                    </a:lnTo>
                    <a:lnTo>
                      <a:pt x="14" y="441"/>
                    </a:lnTo>
                    <a:close/>
                    <a:moveTo>
                      <a:pt x="14" y="343"/>
                    </a:moveTo>
                    <a:lnTo>
                      <a:pt x="14" y="294"/>
                    </a:lnTo>
                    <a:lnTo>
                      <a:pt x="0" y="294"/>
                    </a:lnTo>
                    <a:lnTo>
                      <a:pt x="0" y="343"/>
                    </a:lnTo>
                    <a:lnTo>
                      <a:pt x="14" y="343"/>
                    </a:lnTo>
                    <a:close/>
                    <a:moveTo>
                      <a:pt x="14" y="245"/>
                    </a:moveTo>
                    <a:lnTo>
                      <a:pt x="14" y="196"/>
                    </a:lnTo>
                    <a:lnTo>
                      <a:pt x="0" y="196"/>
                    </a:lnTo>
                    <a:lnTo>
                      <a:pt x="0" y="245"/>
                    </a:lnTo>
                    <a:lnTo>
                      <a:pt x="14" y="245"/>
                    </a:lnTo>
                    <a:close/>
                    <a:moveTo>
                      <a:pt x="14" y="147"/>
                    </a:moveTo>
                    <a:lnTo>
                      <a:pt x="14" y="98"/>
                    </a:lnTo>
                    <a:lnTo>
                      <a:pt x="0" y="98"/>
                    </a:lnTo>
                    <a:lnTo>
                      <a:pt x="0" y="147"/>
                    </a:lnTo>
                    <a:lnTo>
                      <a:pt x="14" y="147"/>
                    </a:lnTo>
                    <a:close/>
                    <a:moveTo>
                      <a:pt x="14" y="49"/>
                    </a:moveTo>
                    <a:lnTo>
                      <a:pt x="14" y="0"/>
                    </a:lnTo>
                    <a:lnTo>
                      <a:pt x="0" y="0"/>
                    </a:lnTo>
                    <a:lnTo>
                      <a:pt x="0" y="49"/>
                    </a:lnTo>
                    <a:lnTo>
                      <a:pt x="14" y="49"/>
                    </a:lnTo>
                    <a:close/>
                    <a:moveTo>
                      <a:pt x="14" y="2202"/>
                    </a:moveTo>
                    <a:lnTo>
                      <a:pt x="14" y="2153"/>
                    </a:lnTo>
                    <a:lnTo>
                      <a:pt x="0" y="2153"/>
                    </a:lnTo>
                    <a:lnTo>
                      <a:pt x="0" y="2202"/>
                    </a:lnTo>
                    <a:lnTo>
                      <a:pt x="14" y="220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8">
                <a:extLst>
                  <a:ext uri="{FF2B5EF4-FFF2-40B4-BE49-F238E27FC236}">
                    <a16:creationId xmlns:a16="http://schemas.microsoft.com/office/drawing/2014/main" id="{CB183C27-A169-4047-992C-4EB375016618}"/>
                  </a:ext>
                </a:extLst>
              </p:cNvPr>
              <p:cNvSpPr>
                <a:spLocks/>
              </p:cNvSpPr>
              <p:nvPr/>
            </p:nvSpPr>
            <p:spPr bwMode="auto">
              <a:xfrm>
                <a:off x="2637" y="2162"/>
                <a:ext cx="4737" cy="897"/>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40">
                <a:extLst>
                  <a:ext uri="{FF2B5EF4-FFF2-40B4-BE49-F238E27FC236}">
                    <a16:creationId xmlns:a16="http://schemas.microsoft.com/office/drawing/2014/main" id="{F2B03AA3-46A1-4D2A-BDCE-CB617A35BC8C}"/>
                  </a:ext>
                </a:extLst>
              </p:cNvPr>
              <p:cNvSpPr>
                <a:spLocks/>
              </p:cNvSpPr>
              <p:nvPr/>
            </p:nvSpPr>
            <p:spPr bwMode="auto">
              <a:xfrm>
                <a:off x="6524" y="960"/>
                <a:ext cx="41" cy="39"/>
              </a:xfrm>
              <a:custGeom>
                <a:avLst/>
                <a:gdLst>
                  <a:gd name="T0" fmla="*/ 41 w 41"/>
                  <a:gd name="T1" fmla="*/ 20 h 39"/>
                  <a:gd name="T2" fmla="*/ 39 w 41"/>
                  <a:gd name="T3" fmla="*/ 11 h 39"/>
                  <a:gd name="T4" fmla="*/ 34 w 41"/>
                  <a:gd name="T5" fmla="*/ 4 h 39"/>
                  <a:gd name="T6" fmla="*/ 25 w 41"/>
                  <a:gd name="T7" fmla="*/ 0 h 39"/>
                  <a:gd name="T8" fmla="*/ 16 w 41"/>
                  <a:gd name="T9" fmla="*/ 0 h 39"/>
                  <a:gd name="T10" fmla="*/ 8 w 41"/>
                  <a:gd name="T11" fmla="*/ 4 h 39"/>
                  <a:gd name="T12" fmla="*/ 2 w 41"/>
                  <a:gd name="T13" fmla="*/ 11 h 39"/>
                  <a:gd name="T14" fmla="*/ 0 w 41"/>
                  <a:gd name="T15" fmla="*/ 20 h 39"/>
                  <a:gd name="T16" fmla="*/ 2 w 41"/>
                  <a:gd name="T17" fmla="*/ 29 h 39"/>
                  <a:gd name="T18" fmla="*/ 8 w 41"/>
                  <a:gd name="T19" fmla="*/ 36 h 39"/>
                  <a:gd name="T20" fmla="*/ 16 w 41"/>
                  <a:gd name="T21" fmla="*/ 39 h 39"/>
                  <a:gd name="T22" fmla="*/ 25 w 41"/>
                  <a:gd name="T23" fmla="*/ 39 h 39"/>
                  <a:gd name="T24" fmla="*/ 34 w 41"/>
                  <a:gd name="T25" fmla="*/ 36 h 39"/>
                  <a:gd name="T26" fmla="*/ 39 w 41"/>
                  <a:gd name="T27" fmla="*/ 29 h 39"/>
                  <a:gd name="T28" fmla="*/ 41 w 41"/>
                  <a:gd name="T2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20"/>
                    </a:moveTo>
                    <a:lnTo>
                      <a:pt x="39" y="11"/>
                    </a:lnTo>
                    <a:lnTo>
                      <a:pt x="34" y="4"/>
                    </a:lnTo>
                    <a:lnTo>
                      <a:pt x="25" y="0"/>
                    </a:lnTo>
                    <a:lnTo>
                      <a:pt x="16" y="0"/>
                    </a:lnTo>
                    <a:lnTo>
                      <a:pt x="8" y="4"/>
                    </a:lnTo>
                    <a:lnTo>
                      <a:pt x="2" y="11"/>
                    </a:lnTo>
                    <a:lnTo>
                      <a:pt x="0" y="20"/>
                    </a:lnTo>
                    <a:lnTo>
                      <a:pt x="2" y="29"/>
                    </a:lnTo>
                    <a:lnTo>
                      <a:pt x="8" y="36"/>
                    </a:lnTo>
                    <a:lnTo>
                      <a:pt x="16" y="39"/>
                    </a:lnTo>
                    <a:lnTo>
                      <a:pt x="25" y="39"/>
                    </a:lnTo>
                    <a:lnTo>
                      <a:pt x="34" y="36"/>
                    </a:lnTo>
                    <a:lnTo>
                      <a:pt x="39" y="29"/>
                    </a:lnTo>
                    <a:lnTo>
                      <a:pt x="41" y="2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1">
                <a:extLst>
                  <a:ext uri="{FF2B5EF4-FFF2-40B4-BE49-F238E27FC236}">
                    <a16:creationId xmlns:a16="http://schemas.microsoft.com/office/drawing/2014/main" id="{F239B289-DEE8-40ED-8175-8416C43EC7D6}"/>
                  </a:ext>
                </a:extLst>
              </p:cNvPr>
              <p:cNvSpPr>
                <a:spLocks/>
              </p:cNvSpPr>
              <p:nvPr/>
            </p:nvSpPr>
            <p:spPr bwMode="auto">
              <a:xfrm>
                <a:off x="6575" y="2689"/>
                <a:ext cx="41" cy="39"/>
              </a:xfrm>
              <a:custGeom>
                <a:avLst/>
                <a:gdLst>
                  <a:gd name="T0" fmla="*/ 41 w 41"/>
                  <a:gd name="T1" fmla="*/ 19 h 39"/>
                  <a:gd name="T2" fmla="*/ 39 w 41"/>
                  <a:gd name="T3" fmla="*/ 11 h 39"/>
                  <a:gd name="T4" fmla="*/ 33 w 41"/>
                  <a:gd name="T5" fmla="*/ 4 h 39"/>
                  <a:gd name="T6" fmla="*/ 25 w 41"/>
                  <a:gd name="T7" fmla="*/ 0 h 39"/>
                  <a:gd name="T8" fmla="*/ 16 w 41"/>
                  <a:gd name="T9" fmla="*/ 0 h 39"/>
                  <a:gd name="T10" fmla="*/ 8 w 41"/>
                  <a:gd name="T11" fmla="*/ 4 h 39"/>
                  <a:gd name="T12" fmla="*/ 2 w 41"/>
                  <a:gd name="T13" fmla="*/ 11 h 39"/>
                  <a:gd name="T14" fmla="*/ 0 w 41"/>
                  <a:gd name="T15" fmla="*/ 19 h 39"/>
                  <a:gd name="T16" fmla="*/ 2 w 41"/>
                  <a:gd name="T17" fmla="*/ 28 h 39"/>
                  <a:gd name="T18" fmla="*/ 8 w 41"/>
                  <a:gd name="T19" fmla="*/ 36 h 39"/>
                  <a:gd name="T20" fmla="*/ 16 w 41"/>
                  <a:gd name="T21" fmla="*/ 39 h 39"/>
                  <a:gd name="T22" fmla="*/ 25 w 41"/>
                  <a:gd name="T23" fmla="*/ 39 h 39"/>
                  <a:gd name="T24" fmla="*/ 33 w 41"/>
                  <a:gd name="T25" fmla="*/ 36 h 39"/>
                  <a:gd name="T26" fmla="*/ 39 w 41"/>
                  <a:gd name="T27" fmla="*/ 28 h 39"/>
                  <a:gd name="T28" fmla="*/ 41 w 41"/>
                  <a:gd name="T29"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19"/>
                    </a:moveTo>
                    <a:lnTo>
                      <a:pt x="39" y="11"/>
                    </a:lnTo>
                    <a:lnTo>
                      <a:pt x="33" y="4"/>
                    </a:lnTo>
                    <a:lnTo>
                      <a:pt x="25" y="0"/>
                    </a:lnTo>
                    <a:lnTo>
                      <a:pt x="16" y="0"/>
                    </a:lnTo>
                    <a:lnTo>
                      <a:pt x="8" y="4"/>
                    </a:lnTo>
                    <a:lnTo>
                      <a:pt x="2" y="11"/>
                    </a:lnTo>
                    <a:lnTo>
                      <a:pt x="0" y="19"/>
                    </a:lnTo>
                    <a:lnTo>
                      <a:pt x="2" y="28"/>
                    </a:lnTo>
                    <a:lnTo>
                      <a:pt x="8" y="36"/>
                    </a:lnTo>
                    <a:lnTo>
                      <a:pt x="16" y="39"/>
                    </a:lnTo>
                    <a:lnTo>
                      <a:pt x="25" y="39"/>
                    </a:lnTo>
                    <a:lnTo>
                      <a:pt x="33" y="36"/>
                    </a:lnTo>
                    <a:lnTo>
                      <a:pt x="39" y="28"/>
                    </a:lnTo>
                    <a:lnTo>
                      <a:pt x="4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42">
                <a:extLst>
                  <a:ext uri="{FF2B5EF4-FFF2-40B4-BE49-F238E27FC236}">
                    <a16:creationId xmlns:a16="http://schemas.microsoft.com/office/drawing/2014/main" id="{485F6C62-A7EB-402A-A3C3-29B5A7FB74BA}"/>
                  </a:ext>
                </a:extLst>
              </p:cNvPr>
              <p:cNvSpPr>
                <a:spLocks noChangeArrowheads="1"/>
              </p:cNvSpPr>
              <p:nvPr/>
            </p:nvSpPr>
            <p:spPr bwMode="auto">
              <a:xfrm>
                <a:off x="2702" y="928"/>
                <a:ext cx="1125" cy="5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43">
                <a:extLst>
                  <a:ext uri="{FF2B5EF4-FFF2-40B4-BE49-F238E27FC236}">
                    <a16:creationId xmlns:a16="http://schemas.microsoft.com/office/drawing/2014/main" id="{069B27C0-C8AA-4EB6-BC9F-7930447D1E63}"/>
                  </a:ext>
                </a:extLst>
              </p:cNvPr>
              <p:cNvSpPr>
                <a:spLocks noChangeArrowheads="1"/>
              </p:cNvSpPr>
              <p:nvPr/>
            </p:nvSpPr>
            <p:spPr bwMode="auto">
              <a:xfrm>
                <a:off x="2892" y="963"/>
                <a:ext cx="73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Air CIR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144">
                <a:extLst>
                  <a:ext uri="{FF2B5EF4-FFF2-40B4-BE49-F238E27FC236}">
                    <a16:creationId xmlns:a16="http://schemas.microsoft.com/office/drawing/2014/main" id="{593B98EB-D66B-4D4B-AE64-04C8FE10B7DF}"/>
                  </a:ext>
                </a:extLst>
              </p:cNvPr>
              <p:cNvSpPr>
                <a:spLocks noChangeArrowheads="1"/>
              </p:cNvSpPr>
              <p:nvPr/>
            </p:nvSpPr>
            <p:spPr bwMode="auto">
              <a:xfrm>
                <a:off x="2723" y="1049"/>
                <a:ext cx="81" cy="2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45">
                <a:extLst>
                  <a:ext uri="{FF2B5EF4-FFF2-40B4-BE49-F238E27FC236}">
                    <a16:creationId xmlns:a16="http://schemas.microsoft.com/office/drawing/2014/main" id="{E4160D43-15E6-464E-A6EB-E346D84FFA0C}"/>
                  </a:ext>
                </a:extLst>
              </p:cNvPr>
              <p:cNvSpPr>
                <a:spLocks noChangeArrowheads="1"/>
              </p:cNvSpPr>
              <p:nvPr/>
            </p:nvSpPr>
            <p:spPr bwMode="auto">
              <a:xfrm>
                <a:off x="2892" y="1207"/>
                <a:ext cx="102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Water CIR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Line 146">
                <a:extLst>
                  <a:ext uri="{FF2B5EF4-FFF2-40B4-BE49-F238E27FC236}">
                    <a16:creationId xmlns:a16="http://schemas.microsoft.com/office/drawing/2014/main" id="{E6347A3D-10E7-45D2-981F-5722AC2E8CE2}"/>
                  </a:ext>
                </a:extLst>
              </p:cNvPr>
              <p:cNvSpPr>
                <a:spLocks noChangeShapeType="1"/>
              </p:cNvSpPr>
              <p:nvPr/>
            </p:nvSpPr>
            <p:spPr bwMode="auto">
              <a:xfrm>
                <a:off x="2723" y="1305"/>
                <a:ext cx="153" cy="0"/>
              </a:xfrm>
              <a:prstGeom prst="line">
                <a:avLst/>
              </a:prstGeom>
              <a:noFill/>
              <a:ln w="317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147">
                <a:extLst>
                  <a:ext uri="{FF2B5EF4-FFF2-40B4-BE49-F238E27FC236}">
                    <a16:creationId xmlns:a16="http://schemas.microsoft.com/office/drawing/2014/main" id="{82562F0C-DB6B-416B-B8AA-F2464A66446C}"/>
                  </a:ext>
                </a:extLst>
              </p:cNvPr>
              <p:cNvSpPr>
                <a:spLocks noChangeArrowheads="1"/>
              </p:cNvSpPr>
              <p:nvPr/>
            </p:nvSpPr>
            <p:spPr bwMode="auto">
              <a:xfrm>
                <a:off x="2702" y="928"/>
                <a:ext cx="1125" cy="50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9F3FF269-2166-4590-B24E-8FC25F3DEFC3}"/>
                    </a:ext>
                  </a:extLst>
                </p:cNvPr>
                <p:cNvSpPr/>
                <p:nvPr/>
              </p:nvSpPr>
              <p:spPr>
                <a:xfrm>
                  <a:off x="7362889" y="1898650"/>
                  <a:ext cx="10857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𝑅𝑆𝑆</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𝑎𝑖𝑟</m:t>
                            </m:r>
                          </m:sub>
                        </m:sSub>
                      </m:oMath>
                    </m:oMathPara>
                  </a14:m>
                  <a:endParaRPr lang="en-US" sz="2000" dirty="0"/>
                </a:p>
              </p:txBody>
            </p:sp>
          </mc:Choice>
          <mc:Fallback xmlns="">
            <p:sp>
              <p:nvSpPr>
                <p:cNvPr id="51" name="Rectangle 50">
                  <a:extLst>
                    <a:ext uri="{FF2B5EF4-FFF2-40B4-BE49-F238E27FC236}">
                      <a16:creationId xmlns:a16="http://schemas.microsoft.com/office/drawing/2014/main" id="{9F3FF269-2166-4590-B24E-8FC25F3DEFC3}"/>
                    </a:ext>
                  </a:extLst>
                </p:cNvPr>
                <p:cNvSpPr>
                  <a:spLocks noRot="1" noChangeAspect="1" noMove="1" noResize="1" noEditPoints="1" noAdjustHandles="1" noChangeArrowheads="1" noChangeShapeType="1" noTextEdit="1"/>
                </p:cNvSpPr>
                <p:nvPr/>
              </p:nvSpPr>
              <p:spPr>
                <a:xfrm>
                  <a:off x="7362889" y="1898650"/>
                  <a:ext cx="1085746" cy="400110"/>
                </a:xfrm>
                <a:prstGeom prst="rect">
                  <a:avLst/>
                </a:prstGeom>
                <a:blipFill>
                  <a:blip r:embed="rId3"/>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30051BE-D868-4ECF-9BF3-55869A4CDA92}"/>
                    </a:ext>
                  </a:extLst>
                </p:cNvPr>
                <p:cNvSpPr/>
                <p:nvPr/>
              </p:nvSpPr>
              <p:spPr>
                <a:xfrm>
                  <a:off x="7025983" y="4536179"/>
                  <a:ext cx="1046953"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FF0000"/>
                            </a:solidFill>
                            <a:latin typeface="Cambria Math" panose="02040503050406030204" pitchFamily="18" charset="0"/>
                          </a:rPr>
                          <m:t>𝑅𝑆𝑆</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𝑙𝑖𝑞</m:t>
                            </m:r>
                          </m:sub>
                        </m:sSub>
                      </m:oMath>
                    </m:oMathPara>
                  </a14:m>
                  <a:endParaRPr lang="en-US" sz="2000" dirty="0">
                    <a:solidFill>
                      <a:srgbClr val="FF0000"/>
                    </a:solidFill>
                  </a:endParaRPr>
                </a:p>
              </p:txBody>
            </p:sp>
          </mc:Choice>
          <mc:Fallback xmlns="">
            <p:sp>
              <p:nvSpPr>
                <p:cNvPr id="52" name="Rectangle 51">
                  <a:extLst>
                    <a:ext uri="{FF2B5EF4-FFF2-40B4-BE49-F238E27FC236}">
                      <a16:creationId xmlns:a16="http://schemas.microsoft.com/office/drawing/2014/main" id="{930051BE-D868-4ECF-9BF3-55869A4CDA92}"/>
                    </a:ext>
                  </a:extLst>
                </p:cNvPr>
                <p:cNvSpPr>
                  <a:spLocks noRot="1" noChangeAspect="1" noMove="1" noResize="1" noEditPoints="1" noAdjustHandles="1" noChangeArrowheads="1" noChangeShapeType="1" noTextEdit="1"/>
                </p:cNvSpPr>
                <p:nvPr/>
              </p:nvSpPr>
              <p:spPr>
                <a:xfrm>
                  <a:off x="7025983" y="4536179"/>
                  <a:ext cx="1046953" cy="423770"/>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2849039F-6E5A-4D5F-B06B-D7DC8E7F11B1}"/>
                    </a:ext>
                  </a:extLst>
                </p:cNvPr>
                <p:cNvSpPr/>
                <p:nvPr/>
              </p:nvSpPr>
              <p:spPr>
                <a:xfrm>
                  <a:off x="2603740" y="3370345"/>
                  <a:ext cx="12232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FF0000"/>
                            </a:solidFill>
                            <a:latin typeface="Cambria Math" panose="02040503050406030204" pitchFamily="18" charset="0"/>
                          </a:rPr>
                          <m:t>𝑅𝑆𝑆</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𝑤𝑖𝑟𝑒</m:t>
                            </m:r>
                          </m:sub>
                        </m:sSub>
                      </m:oMath>
                    </m:oMathPara>
                  </a14:m>
                  <a:endParaRPr lang="en-US" sz="2000" dirty="0">
                    <a:solidFill>
                      <a:srgbClr val="FF0000"/>
                    </a:solidFill>
                  </a:endParaRPr>
                </a:p>
              </p:txBody>
            </p:sp>
          </mc:Choice>
          <mc:Fallback xmlns="">
            <p:sp>
              <p:nvSpPr>
                <p:cNvPr id="53" name="Rectangle 52">
                  <a:extLst>
                    <a:ext uri="{FF2B5EF4-FFF2-40B4-BE49-F238E27FC236}">
                      <a16:creationId xmlns:a16="http://schemas.microsoft.com/office/drawing/2014/main" id="{2849039F-6E5A-4D5F-B06B-D7DC8E7F11B1}"/>
                    </a:ext>
                  </a:extLst>
                </p:cNvPr>
                <p:cNvSpPr>
                  <a:spLocks noRot="1" noChangeAspect="1" noMove="1" noResize="1" noEditPoints="1" noAdjustHandles="1" noChangeArrowheads="1" noChangeShapeType="1" noTextEdit="1"/>
                </p:cNvSpPr>
                <p:nvPr/>
              </p:nvSpPr>
              <p:spPr>
                <a:xfrm>
                  <a:off x="2603740" y="3370345"/>
                  <a:ext cx="1223284" cy="400110"/>
                </a:xfrm>
                <a:prstGeom prst="rect">
                  <a:avLst/>
                </a:prstGeom>
                <a:blipFill>
                  <a:blip r:embed="rId5"/>
                  <a:stretch>
                    <a:fillRect b="-303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9DE1713-835B-4C5A-98D2-8BE4DF8F24BD}"/>
                  </a:ext>
                </a:extLst>
              </p:cNvPr>
              <p:cNvSpPr/>
              <p:nvPr/>
            </p:nvSpPr>
            <p:spPr>
              <a:xfrm>
                <a:off x="4058656" y="3050547"/>
                <a:ext cx="3442096" cy="985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𝑅𝑆𝑆𝐼</m:t>
                          </m:r>
                        </m:e>
                        <m:sub>
                          <m:r>
                            <a:rPr lang="en-US" sz="2800" b="0" i="1" smtClean="0">
                              <a:latin typeface="Cambria Math" panose="02040503050406030204" pitchFamily="18" charset="0"/>
                            </a:rPr>
                            <m:t>𝑤𝑖𝑟𝑒</m:t>
                          </m:r>
                        </m:sub>
                        <m:sup>
                          <m:r>
                            <a:rPr lang="en-US" sz="2800" b="0" i="1" smtClean="0">
                              <a:solidFill>
                                <a:srgbClr val="FF0000"/>
                              </a:solidFill>
                              <a:latin typeface="Cambria Math" panose="02040503050406030204" pitchFamily="18" charset="0"/>
                            </a:rPr>
                            <m:t>𝑙𝑖𝑞</m:t>
                          </m:r>
                        </m:sup>
                      </m:sSub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𝑅𝑆𝑆</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𝑙𝑖𝑞</m:t>
                              </m:r>
                            </m:sub>
                          </m:sSub>
                        </m:num>
                        <m:den>
                          <m:r>
                            <a:rPr lang="en-US" sz="2800" b="0" i="1" smtClean="0">
                              <a:latin typeface="Cambria Math" panose="02040503050406030204" pitchFamily="18" charset="0"/>
                            </a:rPr>
                            <m:t>𝑅𝑆𝑆</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𝑤𝑖𝑟𝑒</m:t>
                              </m:r>
                            </m:sub>
                          </m:sSub>
                        </m:den>
                      </m:f>
                    </m:oMath>
                  </m:oMathPara>
                </a14:m>
                <a:endParaRPr lang="en-US" sz="2800" dirty="0"/>
              </a:p>
            </p:txBody>
          </p:sp>
        </mc:Choice>
        <mc:Fallback xmlns="">
          <p:sp>
            <p:nvSpPr>
              <p:cNvPr id="56" name="Rectangle 55">
                <a:extLst>
                  <a:ext uri="{FF2B5EF4-FFF2-40B4-BE49-F238E27FC236}">
                    <a16:creationId xmlns:a16="http://schemas.microsoft.com/office/drawing/2014/main" id="{99DE1713-835B-4C5A-98D2-8BE4DF8F24BD}"/>
                  </a:ext>
                </a:extLst>
              </p:cNvPr>
              <p:cNvSpPr>
                <a:spLocks noRot="1" noChangeAspect="1" noMove="1" noResize="1" noEditPoints="1" noAdjustHandles="1" noChangeArrowheads="1" noChangeShapeType="1" noTextEdit="1"/>
              </p:cNvSpPr>
              <p:nvPr/>
            </p:nvSpPr>
            <p:spPr>
              <a:xfrm>
                <a:off x="4058656" y="3050547"/>
                <a:ext cx="3442096" cy="98559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9849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0DE6-13F1-45BD-8CE6-50B20E85997D}"/>
              </a:ext>
            </a:extLst>
          </p:cNvPr>
          <p:cNvSpPr>
            <a:spLocks noGrp="1"/>
          </p:cNvSpPr>
          <p:nvPr>
            <p:ph type="title"/>
          </p:nvPr>
        </p:nvSpPr>
        <p:spPr/>
        <p:txBody>
          <a:bodyPr/>
          <a:lstStyle/>
          <a:p>
            <a:r>
              <a:rPr lang="en-US" dirty="0"/>
              <a:t>Estimating Attenuation</a:t>
            </a:r>
            <a:endParaRPr lang="en-US" b="1" dirty="0"/>
          </a:p>
        </p:txBody>
      </p:sp>
      <p:sp>
        <p:nvSpPr>
          <p:cNvPr id="3" name="Content Placeholder 2">
            <a:extLst>
              <a:ext uri="{FF2B5EF4-FFF2-40B4-BE49-F238E27FC236}">
                <a16:creationId xmlns:a16="http://schemas.microsoft.com/office/drawing/2014/main" id="{FE7EE892-B664-450A-819B-5016A694E16D}"/>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0D91C8C5-11B3-45FD-B610-84FCE4C2D1AC}"/>
              </a:ext>
            </a:extLst>
          </p:cNvPr>
          <p:cNvSpPr>
            <a:spLocks noGrp="1"/>
          </p:cNvSpPr>
          <p:nvPr>
            <p:ph type="sldNum" sz="quarter" idx="12"/>
          </p:nvPr>
        </p:nvSpPr>
        <p:spPr/>
        <p:txBody>
          <a:bodyPr/>
          <a:lstStyle/>
          <a:p>
            <a:fld id="{2613B20D-9B73-4C13-A358-2357A5C96DDA}" type="slidenum">
              <a:rPr lang="en-US" smtClean="0"/>
              <a:t>71</a:t>
            </a:fld>
            <a:endParaRPr lang="en-US" dirty="0"/>
          </a:p>
        </p:txBody>
      </p:sp>
      <p:grpSp>
        <p:nvGrpSpPr>
          <p:cNvPr id="54" name="Group 53">
            <a:extLst>
              <a:ext uri="{FF2B5EF4-FFF2-40B4-BE49-F238E27FC236}">
                <a16:creationId xmlns:a16="http://schemas.microsoft.com/office/drawing/2014/main" id="{CFBF3B22-B622-4320-950B-9E3D8AA45E47}"/>
              </a:ext>
            </a:extLst>
          </p:cNvPr>
          <p:cNvGrpSpPr/>
          <p:nvPr/>
        </p:nvGrpSpPr>
        <p:grpSpPr>
          <a:xfrm>
            <a:off x="1090624" y="1393867"/>
            <a:ext cx="9705975" cy="4935538"/>
            <a:chOff x="1090624" y="1393867"/>
            <a:chExt cx="9705975" cy="4935538"/>
          </a:xfrm>
        </p:grpSpPr>
        <p:grpSp>
          <p:nvGrpSpPr>
            <p:cNvPr id="5" name="Group 103">
              <a:extLst>
                <a:ext uri="{FF2B5EF4-FFF2-40B4-BE49-F238E27FC236}">
                  <a16:creationId xmlns:a16="http://schemas.microsoft.com/office/drawing/2014/main" id="{AECAF508-50C8-4B63-B9EC-EAE2294B99FD}"/>
                </a:ext>
              </a:extLst>
            </p:cNvPr>
            <p:cNvGrpSpPr>
              <a:grpSpLocks noChangeAspect="1"/>
            </p:cNvGrpSpPr>
            <p:nvPr/>
          </p:nvGrpSpPr>
          <p:grpSpPr bwMode="auto">
            <a:xfrm>
              <a:off x="1090624" y="1393867"/>
              <a:ext cx="9705975" cy="4935538"/>
              <a:chOff x="1840" y="632"/>
              <a:chExt cx="6114" cy="3109"/>
            </a:xfrm>
          </p:grpSpPr>
          <p:sp>
            <p:nvSpPr>
              <p:cNvPr id="6" name="AutoShape 102">
                <a:extLst>
                  <a:ext uri="{FF2B5EF4-FFF2-40B4-BE49-F238E27FC236}">
                    <a16:creationId xmlns:a16="http://schemas.microsoft.com/office/drawing/2014/main" id="{5D885928-AC4F-4FF6-AF2D-DA756EE7DA96}"/>
                  </a:ext>
                </a:extLst>
              </p:cNvPr>
              <p:cNvSpPr>
                <a:spLocks noChangeAspect="1" noChangeArrowheads="1" noTextEdit="1"/>
              </p:cNvSpPr>
              <p:nvPr/>
            </p:nvSpPr>
            <p:spPr bwMode="auto">
              <a:xfrm>
                <a:off x="1840" y="632"/>
                <a:ext cx="6112" cy="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04">
                <a:extLst>
                  <a:ext uri="{FF2B5EF4-FFF2-40B4-BE49-F238E27FC236}">
                    <a16:creationId xmlns:a16="http://schemas.microsoft.com/office/drawing/2014/main" id="{0C8358A1-8F18-4E43-8AFD-6000DDAF2DEE}"/>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105">
                <a:extLst>
                  <a:ext uri="{FF2B5EF4-FFF2-40B4-BE49-F238E27FC236}">
                    <a16:creationId xmlns:a16="http://schemas.microsoft.com/office/drawing/2014/main" id="{59228E7A-C7CE-4434-B23A-24CCB9105673}"/>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106">
                <a:extLst>
                  <a:ext uri="{FF2B5EF4-FFF2-40B4-BE49-F238E27FC236}">
                    <a16:creationId xmlns:a16="http://schemas.microsoft.com/office/drawing/2014/main" id="{12DE5E95-315E-4578-A304-67EF17542225}"/>
                  </a:ext>
                </a:extLst>
              </p:cNvPr>
              <p:cNvSpPr>
                <a:spLocks noChangeArrowheads="1"/>
              </p:cNvSpPr>
              <p:nvPr/>
            </p:nvSpPr>
            <p:spPr bwMode="auto">
              <a:xfrm>
                <a:off x="2635" y="860"/>
                <a:ext cx="4738" cy="2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07">
                <a:extLst>
                  <a:ext uri="{FF2B5EF4-FFF2-40B4-BE49-F238E27FC236}">
                    <a16:creationId xmlns:a16="http://schemas.microsoft.com/office/drawing/2014/main" id="{7A53C7BB-DE51-458D-871B-AC1C76F1D113}"/>
                  </a:ext>
                </a:extLst>
              </p:cNvPr>
              <p:cNvSpPr>
                <a:spLocks noChangeShapeType="1"/>
              </p:cNvSpPr>
              <p:nvPr/>
            </p:nvSpPr>
            <p:spPr bwMode="auto">
              <a:xfrm>
                <a:off x="2635" y="3064"/>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8">
                <a:extLst>
                  <a:ext uri="{FF2B5EF4-FFF2-40B4-BE49-F238E27FC236}">
                    <a16:creationId xmlns:a16="http://schemas.microsoft.com/office/drawing/2014/main" id="{25D723B5-CF63-45AA-8677-7C51561DA33B}"/>
                  </a:ext>
                </a:extLst>
              </p:cNvPr>
              <p:cNvSpPr>
                <a:spLocks noChangeShapeType="1"/>
              </p:cNvSpPr>
              <p:nvPr/>
            </p:nvSpPr>
            <p:spPr bwMode="auto">
              <a:xfrm>
                <a:off x="2635" y="860"/>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09">
                <a:extLst>
                  <a:ext uri="{FF2B5EF4-FFF2-40B4-BE49-F238E27FC236}">
                    <a16:creationId xmlns:a16="http://schemas.microsoft.com/office/drawing/2014/main" id="{3B728A5F-779B-46E6-A23E-323CCA408C93}"/>
                  </a:ext>
                </a:extLst>
              </p:cNvPr>
              <p:cNvSpPr>
                <a:spLocks noChangeShapeType="1"/>
              </p:cNvSpPr>
              <p:nvPr/>
            </p:nvSpPr>
            <p:spPr bwMode="auto">
              <a:xfrm flipV="1">
                <a:off x="2635"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10">
                <a:extLst>
                  <a:ext uri="{FF2B5EF4-FFF2-40B4-BE49-F238E27FC236}">
                    <a16:creationId xmlns:a16="http://schemas.microsoft.com/office/drawing/2014/main" id="{D7AD47CA-E5DF-49E6-B18C-51B7C6B90B3F}"/>
                  </a:ext>
                </a:extLst>
              </p:cNvPr>
              <p:cNvSpPr>
                <a:spLocks noChangeShapeType="1"/>
              </p:cNvSpPr>
              <p:nvPr/>
            </p:nvSpPr>
            <p:spPr bwMode="auto">
              <a:xfrm flipV="1">
                <a:off x="381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11">
                <a:extLst>
                  <a:ext uri="{FF2B5EF4-FFF2-40B4-BE49-F238E27FC236}">
                    <a16:creationId xmlns:a16="http://schemas.microsoft.com/office/drawing/2014/main" id="{03BDA67F-4D3B-4E6B-9580-0089F45C1318}"/>
                  </a:ext>
                </a:extLst>
              </p:cNvPr>
              <p:cNvSpPr>
                <a:spLocks noChangeShapeType="1"/>
              </p:cNvSpPr>
              <p:nvPr/>
            </p:nvSpPr>
            <p:spPr bwMode="auto">
              <a:xfrm flipV="1">
                <a:off x="5004"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2">
                <a:extLst>
                  <a:ext uri="{FF2B5EF4-FFF2-40B4-BE49-F238E27FC236}">
                    <a16:creationId xmlns:a16="http://schemas.microsoft.com/office/drawing/2014/main" id="{5F30B2C1-8F2C-411E-90AB-9AEDD65AF298}"/>
                  </a:ext>
                </a:extLst>
              </p:cNvPr>
              <p:cNvSpPr>
                <a:spLocks noChangeShapeType="1"/>
              </p:cNvSpPr>
              <p:nvPr/>
            </p:nvSpPr>
            <p:spPr bwMode="auto">
              <a:xfrm flipV="1">
                <a:off x="618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3">
                <a:extLst>
                  <a:ext uri="{FF2B5EF4-FFF2-40B4-BE49-F238E27FC236}">
                    <a16:creationId xmlns:a16="http://schemas.microsoft.com/office/drawing/2014/main" id="{81CC84C1-C2C7-43A4-BC7A-6684D4B4CB32}"/>
                  </a:ext>
                </a:extLst>
              </p:cNvPr>
              <p:cNvSpPr>
                <a:spLocks noChangeShapeType="1"/>
              </p:cNvSpPr>
              <p:nvPr/>
            </p:nvSpPr>
            <p:spPr bwMode="auto">
              <a:xfrm flipV="1">
                <a:off x="7373"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14">
                <a:extLst>
                  <a:ext uri="{FF2B5EF4-FFF2-40B4-BE49-F238E27FC236}">
                    <a16:creationId xmlns:a16="http://schemas.microsoft.com/office/drawing/2014/main" id="{CD330984-00B3-4271-98A0-37004D741C9F}"/>
                  </a:ext>
                </a:extLst>
              </p:cNvPr>
              <p:cNvSpPr>
                <a:spLocks noChangeShapeType="1"/>
              </p:cNvSpPr>
              <p:nvPr/>
            </p:nvSpPr>
            <p:spPr bwMode="auto">
              <a:xfrm>
                <a:off x="2635"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15">
                <a:extLst>
                  <a:ext uri="{FF2B5EF4-FFF2-40B4-BE49-F238E27FC236}">
                    <a16:creationId xmlns:a16="http://schemas.microsoft.com/office/drawing/2014/main" id="{B78412D6-F2DF-4AA9-8103-EC0C7990CCCA}"/>
                  </a:ext>
                </a:extLst>
              </p:cNvPr>
              <p:cNvSpPr>
                <a:spLocks noChangeShapeType="1"/>
              </p:cNvSpPr>
              <p:nvPr/>
            </p:nvSpPr>
            <p:spPr bwMode="auto">
              <a:xfrm>
                <a:off x="381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16">
                <a:extLst>
                  <a:ext uri="{FF2B5EF4-FFF2-40B4-BE49-F238E27FC236}">
                    <a16:creationId xmlns:a16="http://schemas.microsoft.com/office/drawing/2014/main" id="{88770B21-237A-4905-B0BF-C4A82FCB01EB}"/>
                  </a:ext>
                </a:extLst>
              </p:cNvPr>
              <p:cNvSpPr>
                <a:spLocks noChangeShapeType="1"/>
              </p:cNvSpPr>
              <p:nvPr/>
            </p:nvSpPr>
            <p:spPr bwMode="auto">
              <a:xfrm>
                <a:off x="5004"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17">
                <a:extLst>
                  <a:ext uri="{FF2B5EF4-FFF2-40B4-BE49-F238E27FC236}">
                    <a16:creationId xmlns:a16="http://schemas.microsoft.com/office/drawing/2014/main" id="{3DCB1DD1-BBA9-4687-9FE2-7177D8ACDFC3}"/>
                  </a:ext>
                </a:extLst>
              </p:cNvPr>
              <p:cNvSpPr>
                <a:spLocks noChangeShapeType="1"/>
              </p:cNvSpPr>
              <p:nvPr/>
            </p:nvSpPr>
            <p:spPr bwMode="auto">
              <a:xfrm>
                <a:off x="618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8">
                <a:extLst>
                  <a:ext uri="{FF2B5EF4-FFF2-40B4-BE49-F238E27FC236}">
                    <a16:creationId xmlns:a16="http://schemas.microsoft.com/office/drawing/2014/main" id="{BA1E7E4F-C521-4008-94E8-9C42D35DF04E}"/>
                  </a:ext>
                </a:extLst>
              </p:cNvPr>
              <p:cNvSpPr>
                <a:spLocks noChangeShapeType="1"/>
              </p:cNvSpPr>
              <p:nvPr/>
            </p:nvSpPr>
            <p:spPr bwMode="auto">
              <a:xfrm>
                <a:off x="7373"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119">
                <a:extLst>
                  <a:ext uri="{FF2B5EF4-FFF2-40B4-BE49-F238E27FC236}">
                    <a16:creationId xmlns:a16="http://schemas.microsoft.com/office/drawing/2014/main" id="{6C65ACEF-4C3D-4C32-AE55-757E9054E611}"/>
                  </a:ext>
                </a:extLst>
              </p:cNvPr>
              <p:cNvSpPr>
                <a:spLocks noChangeArrowheads="1"/>
              </p:cNvSpPr>
              <p:nvPr/>
            </p:nvSpPr>
            <p:spPr bwMode="auto">
              <a:xfrm>
                <a:off x="2574" y="3145"/>
                <a:ext cx="22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20">
                <a:extLst>
                  <a:ext uri="{FF2B5EF4-FFF2-40B4-BE49-F238E27FC236}">
                    <a16:creationId xmlns:a16="http://schemas.microsoft.com/office/drawing/2014/main" id="{EC68F368-8E56-45DA-BD2D-CBD8A94BE96B}"/>
                  </a:ext>
                </a:extLst>
              </p:cNvPr>
              <p:cNvSpPr>
                <a:spLocks noChangeArrowheads="1"/>
              </p:cNvSpPr>
              <p:nvPr/>
            </p:nvSpPr>
            <p:spPr bwMode="auto">
              <a:xfrm>
                <a:off x="3638" y="3145"/>
                <a:ext cx="4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21">
                <a:extLst>
                  <a:ext uri="{FF2B5EF4-FFF2-40B4-BE49-F238E27FC236}">
                    <a16:creationId xmlns:a16="http://schemas.microsoft.com/office/drawing/2014/main" id="{5C3028F5-0EE6-4AFA-BAEE-3336A36D31E3}"/>
                  </a:ext>
                </a:extLst>
              </p:cNvPr>
              <p:cNvSpPr>
                <a:spLocks noChangeArrowheads="1"/>
              </p:cNvSpPr>
              <p:nvPr/>
            </p:nvSpPr>
            <p:spPr bwMode="auto">
              <a:xfrm>
                <a:off x="4763"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122">
                <a:extLst>
                  <a:ext uri="{FF2B5EF4-FFF2-40B4-BE49-F238E27FC236}">
                    <a16:creationId xmlns:a16="http://schemas.microsoft.com/office/drawing/2014/main" id="{2F7627DE-9B95-466B-B633-C9110770C2B1}"/>
                  </a:ext>
                </a:extLst>
              </p:cNvPr>
              <p:cNvSpPr>
                <a:spLocks noChangeArrowheads="1"/>
              </p:cNvSpPr>
              <p:nvPr/>
            </p:nvSpPr>
            <p:spPr bwMode="auto">
              <a:xfrm>
                <a:off x="5947"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1500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23">
                <a:extLst>
                  <a:ext uri="{FF2B5EF4-FFF2-40B4-BE49-F238E27FC236}">
                    <a16:creationId xmlns:a16="http://schemas.microsoft.com/office/drawing/2014/main" id="{25EF6613-EA3C-4676-A885-E1E3F52B1CB1}"/>
                  </a:ext>
                </a:extLst>
              </p:cNvPr>
              <p:cNvSpPr>
                <a:spLocks noChangeArrowheads="1"/>
              </p:cNvSpPr>
              <p:nvPr/>
            </p:nvSpPr>
            <p:spPr bwMode="auto">
              <a:xfrm>
                <a:off x="7131" y="3145"/>
                <a:ext cx="59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a:ln>
                      <a:noFill/>
                    </a:ln>
                    <a:solidFill>
                      <a:srgbClr val="262626"/>
                    </a:solidFill>
                    <a:effectLst/>
                    <a:latin typeface="Arial" panose="020B0604020202020204" pitchFamily="34" charset="0"/>
                  </a:rPr>
                  <a:t>2000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124">
                <a:extLst>
                  <a:ext uri="{FF2B5EF4-FFF2-40B4-BE49-F238E27FC236}">
                    <a16:creationId xmlns:a16="http://schemas.microsoft.com/office/drawing/2014/main" id="{668AC9A4-B3DC-439B-BEDC-EA2A1FC3C932}"/>
                  </a:ext>
                </a:extLst>
              </p:cNvPr>
              <p:cNvSpPr>
                <a:spLocks noChangeArrowheads="1"/>
              </p:cNvSpPr>
              <p:nvPr/>
            </p:nvSpPr>
            <p:spPr bwMode="auto">
              <a:xfrm>
                <a:off x="4561" y="3423"/>
                <a:ext cx="100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CIR Tap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Line 125">
                <a:extLst>
                  <a:ext uri="{FF2B5EF4-FFF2-40B4-BE49-F238E27FC236}">
                    <a16:creationId xmlns:a16="http://schemas.microsoft.com/office/drawing/2014/main" id="{683C4FA2-EBE8-4AF8-AEEA-93C4879FD5A4}"/>
                  </a:ext>
                </a:extLst>
              </p:cNvPr>
              <p:cNvSpPr>
                <a:spLocks noChangeShapeType="1"/>
              </p:cNvSpPr>
              <p:nvPr/>
            </p:nvSpPr>
            <p:spPr bwMode="auto">
              <a:xfrm flipV="1">
                <a:off x="2635"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26">
                <a:extLst>
                  <a:ext uri="{FF2B5EF4-FFF2-40B4-BE49-F238E27FC236}">
                    <a16:creationId xmlns:a16="http://schemas.microsoft.com/office/drawing/2014/main" id="{B14DCCBF-584C-47FC-9509-998022B826EC}"/>
                  </a:ext>
                </a:extLst>
              </p:cNvPr>
              <p:cNvSpPr>
                <a:spLocks noChangeShapeType="1"/>
              </p:cNvSpPr>
              <p:nvPr/>
            </p:nvSpPr>
            <p:spPr bwMode="auto">
              <a:xfrm flipV="1">
                <a:off x="7373"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127">
                <a:extLst>
                  <a:ext uri="{FF2B5EF4-FFF2-40B4-BE49-F238E27FC236}">
                    <a16:creationId xmlns:a16="http://schemas.microsoft.com/office/drawing/2014/main" id="{BF9918BF-0944-457B-8146-75EFB5F085E5}"/>
                  </a:ext>
                </a:extLst>
              </p:cNvPr>
              <p:cNvSpPr>
                <a:spLocks noChangeArrowheads="1"/>
              </p:cNvSpPr>
              <p:nvPr/>
            </p:nvSpPr>
            <p:spPr bwMode="auto">
              <a:xfrm rot="16200000">
                <a:off x="2330" y="2199"/>
                <a:ext cx="26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128">
                <a:extLst>
                  <a:ext uri="{FF2B5EF4-FFF2-40B4-BE49-F238E27FC236}">
                    <a16:creationId xmlns:a16="http://schemas.microsoft.com/office/drawing/2014/main" id="{25DB09ED-6F70-4422-BE63-326DC0CAC709}"/>
                  </a:ext>
                </a:extLst>
              </p:cNvPr>
              <p:cNvSpPr>
                <a:spLocks noChangeArrowheads="1"/>
              </p:cNvSpPr>
              <p:nvPr/>
            </p:nvSpPr>
            <p:spPr bwMode="auto">
              <a:xfrm rot="16200000">
                <a:off x="2310" y="2020"/>
                <a:ext cx="30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262626"/>
                    </a:solidFill>
                    <a:effectLst/>
                    <a:latin typeface="Arial" panose="020B0604020202020204" pitchFamily="34" charset="0"/>
                  </a:rPr>
                  <a:t>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129">
                <a:extLst>
                  <a:ext uri="{FF2B5EF4-FFF2-40B4-BE49-F238E27FC236}">
                    <a16:creationId xmlns:a16="http://schemas.microsoft.com/office/drawing/2014/main" id="{BAF8497E-48C8-4342-B624-F7390622C505}"/>
                  </a:ext>
                </a:extLst>
              </p:cNvPr>
              <p:cNvSpPr>
                <a:spLocks noChangeArrowheads="1"/>
              </p:cNvSpPr>
              <p:nvPr/>
            </p:nvSpPr>
            <p:spPr bwMode="auto">
              <a:xfrm rot="16200000">
                <a:off x="2344" y="1855"/>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130">
                <a:extLst>
                  <a:ext uri="{FF2B5EF4-FFF2-40B4-BE49-F238E27FC236}">
                    <a16:creationId xmlns:a16="http://schemas.microsoft.com/office/drawing/2014/main" id="{BD44C488-BD9A-406E-95AB-79962A35AEFF}"/>
                  </a:ext>
                </a:extLst>
              </p:cNvPr>
              <p:cNvSpPr>
                <a:spLocks noChangeArrowheads="1"/>
              </p:cNvSpPr>
              <p:nvPr/>
            </p:nvSpPr>
            <p:spPr bwMode="auto">
              <a:xfrm rot="16200000">
                <a:off x="2384" y="1762"/>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131">
                <a:extLst>
                  <a:ext uri="{FF2B5EF4-FFF2-40B4-BE49-F238E27FC236}">
                    <a16:creationId xmlns:a16="http://schemas.microsoft.com/office/drawing/2014/main" id="{67019D04-AAAA-4916-867F-8AE38EBF2508}"/>
                  </a:ext>
                </a:extLst>
              </p:cNvPr>
              <p:cNvSpPr>
                <a:spLocks noChangeArrowheads="1"/>
              </p:cNvSpPr>
              <p:nvPr/>
            </p:nvSpPr>
            <p:spPr bwMode="auto">
              <a:xfrm rot="16200000">
                <a:off x="2384" y="1709"/>
                <a:ext cx="15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132">
                <a:extLst>
                  <a:ext uri="{FF2B5EF4-FFF2-40B4-BE49-F238E27FC236}">
                    <a16:creationId xmlns:a16="http://schemas.microsoft.com/office/drawing/2014/main" id="{F1CEB8A7-4298-495A-9136-E1F437D14854}"/>
                  </a:ext>
                </a:extLst>
              </p:cNvPr>
              <p:cNvSpPr>
                <a:spLocks noChangeArrowheads="1"/>
              </p:cNvSpPr>
              <p:nvPr/>
            </p:nvSpPr>
            <p:spPr bwMode="auto">
              <a:xfrm rot="16200000">
                <a:off x="2377" y="1649"/>
                <a:ext cx="17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133">
                <a:extLst>
                  <a:ext uri="{FF2B5EF4-FFF2-40B4-BE49-F238E27FC236}">
                    <a16:creationId xmlns:a16="http://schemas.microsoft.com/office/drawing/2014/main" id="{9FB59C5D-FDC8-413D-B322-3D2D03CA8358}"/>
                  </a:ext>
                </a:extLst>
              </p:cNvPr>
              <p:cNvSpPr>
                <a:spLocks noChangeArrowheads="1"/>
              </p:cNvSpPr>
              <p:nvPr/>
            </p:nvSpPr>
            <p:spPr bwMode="auto">
              <a:xfrm rot="16200000">
                <a:off x="2344" y="1549"/>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134">
                <a:extLst>
                  <a:ext uri="{FF2B5EF4-FFF2-40B4-BE49-F238E27FC236}">
                    <a16:creationId xmlns:a16="http://schemas.microsoft.com/office/drawing/2014/main" id="{86335A30-1495-4EC4-966F-248AA175F6A9}"/>
                  </a:ext>
                </a:extLst>
              </p:cNvPr>
              <p:cNvSpPr>
                <a:spLocks noChangeArrowheads="1"/>
              </p:cNvSpPr>
              <p:nvPr/>
            </p:nvSpPr>
            <p:spPr bwMode="auto">
              <a:xfrm rot="16200000">
                <a:off x="2344" y="1416"/>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135">
                <a:extLst>
                  <a:ext uri="{FF2B5EF4-FFF2-40B4-BE49-F238E27FC236}">
                    <a16:creationId xmlns:a16="http://schemas.microsoft.com/office/drawing/2014/main" id="{C184BDE5-E6A6-4353-9C0C-B3FB1ADE348F}"/>
                  </a:ext>
                </a:extLst>
              </p:cNvPr>
              <p:cNvSpPr>
                <a:spLocks noChangeArrowheads="1"/>
              </p:cNvSpPr>
              <p:nvPr/>
            </p:nvSpPr>
            <p:spPr bwMode="auto">
              <a:xfrm rot="16200000">
                <a:off x="2344" y="1287"/>
                <a:ext cx="24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Freeform 136">
                <a:extLst>
                  <a:ext uri="{FF2B5EF4-FFF2-40B4-BE49-F238E27FC236}">
                    <a16:creationId xmlns:a16="http://schemas.microsoft.com/office/drawing/2014/main" id="{D68FE856-8692-401F-BB64-D10B7179920C}"/>
                  </a:ext>
                </a:extLst>
              </p:cNvPr>
              <p:cNvSpPr>
                <a:spLocks noEditPoints="1"/>
              </p:cNvSpPr>
              <p:nvPr/>
            </p:nvSpPr>
            <p:spPr bwMode="auto">
              <a:xfrm>
                <a:off x="2637" y="962"/>
                <a:ext cx="4742" cy="2111"/>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7">
                <a:extLst>
                  <a:ext uri="{FF2B5EF4-FFF2-40B4-BE49-F238E27FC236}">
                    <a16:creationId xmlns:a16="http://schemas.microsoft.com/office/drawing/2014/main" id="{3F999FA3-BD85-4A31-AA05-25E588FEF57E}"/>
                  </a:ext>
                </a:extLst>
              </p:cNvPr>
              <p:cNvSpPr>
                <a:spLocks noEditPoints="1"/>
              </p:cNvSpPr>
              <p:nvPr/>
            </p:nvSpPr>
            <p:spPr bwMode="auto">
              <a:xfrm>
                <a:off x="6537" y="862"/>
                <a:ext cx="14" cy="2202"/>
              </a:xfrm>
              <a:custGeom>
                <a:avLst/>
                <a:gdLst>
                  <a:gd name="T0" fmla="*/ 14 w 14"/>
                  <a:gd name="T1" fmla="*/ 2055 h 2202"/>
                  <a:gd name="T2" fmla="*/ 0 w 14"/>
                  <a:gd name="T3" fmla="*/ 2104 h 2202"/>
                  <a:gd name="T4" fmla="*/ 14 w 14"/>
                  <a:gd name="T5" fmla="*/ 2006 h 2202"/>
                  <a:gd name="T6" fmla="*/ 0 w 14"/>
                  <a:gd name="T7" fmla="*/ 1958 h 2202"/>
                  <a:gd name="T8" fmla="*/ 14 w 14"/>
                  <a:gd name="T9" fmla="*/ 2006 h 2202"/>
                  <a:gd name="T10" fmla="*/ 14 w 14"/>
                  <a:gd name="T11" fmla="*/ 1860 h 2202"/>
                  <a:gd name="T12" fmla="*/ 0 w 14"/>
                  <a:gd name="T13" fmla="*/ 1909 h 2202"/>
                  <a:gd name="T14" fmla="*/ 14 w 14"/>
                  <a:gd name="T15" fmla="*/ 1811 h 2202"/>
                  <a:gd name="T16" fmla="*/ 0 w 14"/>
                  <a:gd name="T17" fmla="*/ 1762 h 2202"/>
                  <a:gd name="T18" fmla="*/ 14 w 14"/>
                  <a:gd name="T19" fmla="*/ 1811 h 2202"/>
                  <a:gd name="T20" fmla="*/ 14 w 14"/>
                  <a:gd name="T21" fmla="*/ 1664 h 2202"/>
                  <a:gd name="T22" fmla="*/ 0 w 14"/>
                  <a:gd name="T23" fmla="*/ 1713 h 2202"/>
                  <a:gd name="T24" fmla="*/ 14 w 14"/>
                  <a:gd name="T25" fmla="*/ 1615 h 2202"/>
                  <a:gd name="T26" fmla="*/ 0 w 14"/>
                  <a:gd name="T27" fmla="*/ 1566 h 2202"/>
                  <a:gd name="T28" fmla="*/ 14 w 14"/>
                  <a:gd name="T29" fmla="*/ 1615 h 2202"/>
                  <a:gd name="T30" fmla="*/ 14 w 14"/>
                  <a:gd name="T31" fmla="*/ 1468 h 2202"/>
                  <a:gd name="T32" fmla="*/ 0 w 14"/>
                  <a:gd name="T33" fmla="*/ 1517 h 2202"/>
                  <a:gd name="T34" fmla="*/ 14 w 14"/>
                  <a:gd name="T35" fmla="*/ 1419 h 2202"/>
                  <a:gd name="T36" fmla="*/ 0 w 14"/>
                  <a:gd name="T37" fmla="*/ 1370 h 2202"/>
                  <a:gd name="T38" fmla="*/ 14 w 14"/>
                  <a:gd name="T39" fmla="*/ 1419 h 2202"/>
                  <a:gd name="T40" fmla="*/ 14 w 14"/>
                  <a:gd name="T41" fmla="*/ 1273 h 2202"/>
                  <a:gd name="T42" fmla="*/ 0 w 14"/>
                  <a:gd name="T43" fmla="*/ 1321 h 2202"/>
                  <a:gd name="T44" fmla="*/ 14 w 14"/>
                  <a:gd name="T45" fmla="*/ 1224 h 2202"/>
                  <a:gd name="T46" fmla="*/ 0 w 14"/>
                  <a:gd name="T47" fmla="*/ 1175 h 2202"/>
                  <a:gd name="T48" fmla="*/ 14 w 14"/>
                  <a:gd name="T49" fmla="*/ 1224 h 2202"/>
                  <a:gd name="T50" fmla="*/ 14 w 14"/>
                  <a:gd name="T51" fmla="*/ 1077 h 2202"/>
                  <a:gd name="T52" fmla="*/ 0 w 14"/>
                  <a:gd name="T53" fmla="*/ 1126 h 2202"/>
                  <a:gd name="T54" fmla="*/ 14 w 14"/>
                  <a:gd name="T55" fmla="*/ 1028 h 2202"/>
                  <a:gd name="T56" fmla="*/ 0 w 14"/>
                  <a:gd name="T57" fmla="*/ 979 h 2202"/>
                  <a:gd name="T58" fmla="*/ 14 w 14"/>
                  <a:gd name="T59" fmla="*/ 1028 h 2202"/>
                  <a:gd name="T60" fmla="*/ 14 w 14"/>
                  <a:gd name="T61" fmla="*/ 881 h 2202"/>
                  <a:gd name="T62" fmla="*/ 0 w 14"/>
                  <a:gd name="T63" fmla="*/ 930 h 2202"/>
                  <a:gd name="T64" fmla="*/ 14 w 14"/>
                  <a:gd name="T65" fmla="*/ 832 h 2202"/>
                  <a:gd name="T66" fmla="*/ 0 w 14"/>
                  <a:gd name="T67" fmla="*/ 783 h 2202"/>
                  <a:gd name="T68" fmla="*/ 14 w 14"/>
                  <a:gd name="T69" fmla="*/ 832 h 2202"/>
                  <a:gd name="T70" fmla="*/ 14 w 14"/>
                  <a:gd name="T71" fmla="*/ 685 h 2202"/>
                  <a:gd name="T72" fmla="*/ 0 w 14"/>
                  <a:gd name="T73" fmla="*/ 734 h 2202"/>
                  <a:gd name="T74" fmla="*/ 14 w 14"/>
                  <a:gd name="T75" fmla="*/ 636 h 2202"/>
                  <a:gd name="T76" fmla="*/ 0 w 14"/>
                  <a:gd name="T77" fmla="*/ 588 h 2202"/>
                  <a:gd name="T78" fmla="*/ 14 w 14"/>
                  <a:gd name="T79" fmla="*/ 636 h 2202"/>
                  <a:gd name="T80" fmla="*/ 14 w 14"/>
                  <a:gd name="T81" fmla="*/ 490 h 2202"/>
                  <a:gd name="T82" fmla="*/ 0 w 14"/>
                  <a:gd name="T83" fmla="*/ 539 h 2202"/>
                  <a:gd name="T84" fmla="*/ 14 w 14"/>
                  <a:gd name="T85" fmla="*/ 441 h 2202"/>
                  <a:gd name="T86" fmla="*/ 0 w 14"/>
                  <a:gd name="T87" fmla="*/ 392 h 2202"/>
                  <a:gd name="T88" fmla="*/ 14 w 14"/>
                  <a:gd name="T89" fmla="*/ 441 h 2202"/>
                  <a:gd name="T90" fmla="*/ 14 w 14"/>
                  <a:gd name="T91" fmla="*/ 294 h 2202"/>
                  <a:gd name="T92" fmla="*/ 0 w 14"/>
                  <a:gd name="T93" fmla="*/ 343 h 2202"/>
                  <a:gd name="T94" fmla="*/ 14 w 14"/>
                  <a:gd name="T95" fmla="*/ 245 h 2202"/>
                  <a:gd name="T96" fmla="*/ 0 w 14"/>
                  <a:gd name="T97" fmla="*/ 196 h 2202"/>
                  <a:gd name="T98" fmla="*/ 14 w 14"/>
                  <a:gd name="T99" fmla="*/ 245 h 2202"/>
                  <a:gd name="T100" fmla="*/ 14 w 14"/>
                  <a:gd name="T101" fmla="*/ 98 h 2202"/>
                  <a:gd name="T102" fmla="*/ 0 w 14"/>
                  <a:gd name="T103" fmla="*/ 147 h 2202"/>
                  <a:gd name="T104" fmla="*/ 14 w 14"/>
                  <a:gd name="T105" fmla="*/ 49 h 2202"/>
                  <a:gd name="T106" fmla="*/ 0 w 14"/>
                  <a:gd name="T107" fmla="*/ 0 h 2202"/>
                  <a:gd name="T108" fmla="*/ 14 w 14"/>
                  <a:gd name="T109" fmla="*/ 49 h 2202"/>
                  <a:gd name="T110" fmla="*/ 14 w 14"/>
                  <a:gd name="T111" fmla="*/ 2153 h 2202"/>
                  <a:gd name="T112" fmla="*/ 0 w 14"/>
                  <a:gd name="T113" fmla="*/ 2202 h 2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2202">
                    <a:moveTo>
                      <a:pt x="14" y="2104"/>
                    </a:moveTo>
                    <a:lnTo>
                      <a:pt x="14" y="2055"/>
                    </a:lnTo>
                    <a:lnTo>
                      <a:pt x="0" y="2055"/>
                    </a:lnTo>
                    <a:lnTo>
                      <a:pt x="0" y="2104"/>
                    </a:lnTo>
                    <a:lnTo>
                      <a:pt x="14" y="2104"/>
                    </a:lnTo>
                    <a:close/>
                    <a:moveTo>
                      <a:pt x="14" y="2006"/>
                    </a:moveTo>
                    <a:lnTo>
                      <a:pt x="14" y="1958"/>
                    </a:lnTo>
                    <a:lnTo>
                      <a:pt x="0" y="1958"/>
                    </a:lnTo>
                    <a:lnTo>
                      <a:pt x="0" y="2006"/>
                    </a:lnTo>
                    <a:lnTo>
                      <a:pt x="14" y="2006"/>
                    </a:lnTo>
                    <a:close/>
                    <a:moveTo>
                      <a:pt x="14" y="1909"/>
                    </a:moveTo>
                    <a:lnTo>
                      <a:pt x="14" y="1860"/>
                    </a:lnTo>
                    <a:lnTo>
                      <a:pt x="0" y="1860"/>
                    </a:lnTo>
                    <a:lnTo>
                      <a:pt x="0" y="1909"/>
                    </a:lnTo>
                    <a:lnTo>
                      <a:pt x="14" y="1909"/>
                    </a:lnTo>
                    <a:close/>
                    <a:moveTo>
                      <a:pt x="14" y="1811"/>
                    </a:moveTo>
                    <a:lnTo>
                      <a:pt x="14" y="1762"/>
                    </a:lnTo>
                    <a:lnTo>
                      <a:pt x="0" y="1762"/>
                    </a:lnTo>
                    <a:lnTo>
                      <a:pt x="0" y="1811"/>
                    </a:lnTo>
                    <a:lnTo>
                      <a:pt x="14" y="1811"/>
                    </a:lnTo>
                    <a:close/>
                    <a:moveTo>
                      <a:pt x="14" y="1713"/>
                    </a:moveTo>
                    <a:lnTo>
                      <a:pt x="14" y="1664"/>
                    </a:lnTo>
                    <a:lnTo>
                      <a:pt x="0" y="1664"/>
                    </a:lnTo>
                    <a:lnTo>
                      <a:pt x="0" y="1713"/>
                    </a:lnTo>
                    <a:lnTo>
                      <a:pt x="14" y="1713"/>
                    </a:lnTo>
                    <a:close/>
                    <a:moveTo>
                      <a:pt x="14" y="1615"/>
                    </a:moveTo>
                    <a:lnTo>
                      <a:pt x="14" y="1566"/>
                    </a:lnTo>
                    <a:lnTo>
                      <a:pt x="0" y="1566"/>
                    </a:lnTo>
                    <a:lnTo>
                      <a:pt x="0" y="1615"/>
                    </a:lnTo>
                    <a:lnTo>
                      <a:pt x="14" y="1615"/>
                    </a:lnTo>
                    <a:close/>
                    <a:moveTo>
                      <a:pt x="14" y="1517"/>
                    </a:moveTo>
                    <a:lnTo>
                      <a:pt x="14" y="1468"/>
                    </a:lnTo>
                    <a:lnTo>
                      <a:pt x="0" y="1468"/>
                    </a:lnTo>
                    <a:lnTo>
                      <a:pt x="0" y="1517"/>
                    </a:lnTo>
                    <a:lnTo>
                      <a:pt x="14" y="1517"/>
                    </a:lnTo>
                    <a:close/>
                    <a:moveTo>
                      <a:pt x="14" y="1419"/>
                    </a:moveTo>
                    <a:lnTo>
                      <a:pt x="14" y="1370"/>
                    </a:lnTo>
                    <a:lnTo>
                      <a:pt x="0" y="1370"/>
                    </a:lnTo>
                    <a:lnTo>
                      <a:pt x="0" y="1419"/>
                    </a:lnTo>
                    <a:lnTo>
                      <a:pt x="14" y="1419"/>
                    </a:lnTo>
                    <a:close/>
                    <a:moveTo>
                      <a:pt x="14" y="1321"/>
                    </a:moveTo>
                    <a:lnTo>
                      <a:pt x="14" y="1273"/>
                    </a:lnTo>
                    <a:lnTo>
                      <a:pt x="0" y="1273"/>
                    </a:lnTo>
                    <a:lnTo>
                      <a:pt x="0" y="1321"/>
                    </a:lnTo>
                    <a:lnTo>
                      <a:pt x="14" y="1321"/>
                    </a:lnTo>
                    <a:close/>
                    <a:moveTo>
                      <a:pt x="14" y="1224"/>
                    </a:moveTo>
                    <a:lnTo>
                      <a:pt x="14" y="1175"/>
                    </a:lnTo>
                    <a:lnTo>
                      <a:pt x="0" y="1175"/>
                    </a:lnTo>
                    <a:lnTo>
                      <a:pt x="0" y="1224"/>
                    </a:lnTo>
                    <a:lnTo>
                      <a:pt x="14" y="1224"/>
                    </a:lnTo>
                    <a:close/>
                    <a:moveTo>
                      <a:pt x="14" y="1126"/>
                    </a:moveTo>
                    <a:lnTo>
                      <a:pt x="14" y="1077"/>
                    </a:lnTo>
                    <a:lnTo>
                      <a:pt x="0" y="1077"/>
                    </a:lnTo>
                    <a:lnTo>
                      <a:pt x="0" y="1126"/>
                    </a:lnTo>
                    <a:lnTo>
                      <a:pt x="14" y="1126"/>
                    </a:lnTo>
                    <a:close/>
                    <a:moveTo>
                      <a:pt x="14" y="1028"/>
                    </a:moveTo>
                    <a:lnTo>
                      <a:pt x="14" y="979"/>
                    </a:lnTo>
                    <a:lnTo>
                      <a:pt x="0" y="979"/>
                    </a:lnTo>
                    <a:lnTo>
                      <a:pt x="0" y="1028"/>
                    </a:lnTo>
                    <a:lnTo>
                      <a:pt x="14" y="1028"/>
                    </a:lnTo>
                    <a:close/>
                    <a:moveTo>
                      <a:pt x="14" y="930"/>
                    </a:moveTo>
                    <a:lnTo>
                      <a:pt x="14" y="881"/>
                    </a:lnTo>
                    <a:lnTo>
                      <a:pt x="0" y="881"/>
                    </a:lnTo>
                    <a:lnTo>
                      <a:pt x="0" y="930"/>
                    </a:lnTo>
                    <a:lnTo>
                      <a:pt x="14" y="930"/>
                    </a:lnTo>
                    <a:close/>
                    <a:moveTo>
                      <a:pt x="14" y="832"/>
                    </a:moveTo>
                    <a:lnTo>
                      <a:pt x="14" y="783"/>
                    </a:lnTo>
                    <a:lnTo>
                      <a:pt x="0" y="783"/>
                    </a:lnTo>
                    <a:lnTo>
                      <a:pt x="0" y="832"/>
                    </a:lnTo>
                    <a:lnTo>
                      <a:pt x="14" y="832"/>
                    </a:lnTo>
                    <a:close/>
                    <a:moveTo>
                      <a:pt x="14" y="734"/>
                    </a:moveTo>
                    <a:lnTo>
                      <a:pt x="14" y="685"/>
                    </a:lnTo>
                    <a:lnTo>
                      <a:pt x="0" y="685"/>
                    </a:lnTo>
                    <a:lnTo>
                      <a:pt x="0" y="734"/>
                    </a:lnTo>
                    <a:lnTo>
                      <a:pt x="14" y="734"/>
                    </a:lnTo>
                    <a:close/>
                    <a:moveTo>
                      <a:pt x="14" y="636"/>
                    </a:moveTo>
                    <a:lnTo>
                      <a:pt x="14" y="588"/>
                    </a:lnTo>
                    <a:lnTo>
                      <a:pt x="0" y="588"/>
                    </a:lnTo>
                    <a:lnTo>
                      <a:pt x="0" y="636"/>
                    </a:lnTo>
                    <a:lnTo>
                      <a:pt x="14" y="636"/>
                    </a:lnTo>
                    <a:close/>
                    <a:moveTo>
                      <a:pt x="14" y="539"/>
                    </a:moveTo>
                    <a:lnTo>
                      <a:pt x="14" y="490"/>
                    </a:lnTo>
                    <a:lnTo>
                      <a:pt x="0" y="490"/>
                    </a:lnTo>
                    <a:lnTo>
                      <a:pt x="0" y="539"/>
                    </a:lnTo>
                    <a:lnTo>
                      <a:pt x="14" y="539"/>
                    </a:lnTo>
                    <a:close/>
                    <a:moveTo>
                      <a:pt x="14" y="441"/>
                    </a:moveTo>
                    <a:lnTo>
                      <a:pt x="14" y="392"/>
                    </a:lnTo>
                    <a:lnTo>
                      <a:pt x="0" y="392"/>
                    </a:lnTo>
                    <a:lnTo>
                      <a:pt x="0" y="441"/>
                    </a:lnTo>
                    <a:lnTo>
                      <a:pt x="14" y="441"/>
                    </a:lnTo>
                    <a:close/>
                    <a:moveTo>
                      <a:pt x="14" y="343"/>
                    </a:moveTo>
                    <a:lnTo>
                      <a:pt x="14" y="294"/>
                    </a:lnTo>
                    <a:lnTo>
                      <a:pt x="0" y="294"/>
                    </a:lnTo>
                    <a:lnTo>
                      <a:pt x="0" y="343"/>
                    </a:lnTo>
                    <a:lnTo>
                      <a:pt x="14" y="343"/>
                    </a:lnTo>
                    <a:close/>
                    <a:moveTo>
                      <a:pt x="14" y="245"/>
                    </a:moveTo>
                    <a:lnTo>
                      <a:pt x="14" y="196"/>
                    </a:lnTo>
                    <a:lnTo>
                      <a:pt x="0" y="196"/>
                    </a:lnTo>
                    <a:lnTo>
                      <a:pt x="0" y="245"/>
                    </a:lnTo>
                    <a:lnTo>
                      <a:pt x="14" y="245"/>
                    </a:lnTo>
                    <a:close/>
                    <a:moveTo>
                      <a:pt x="14" y="147"/>
                    </a:moveTo>
                    <a:lnTo>
                      <a:pt x="14" y="98"/>
                    </a:lnTo>
                    <a:lnTo>
                      <a:pt x="0" y="98"/>
                    </a:lnTo>
                    <a:lnTo>
                      <a:pt x="0" y="147"/>
                    </a:lnTo>
                    <a:lnTo>
                      <a:pt x="14" y="147"/>
                    </a:lnTo>
                    <a:close/>
                    <a:moveTo>
                      <a:pt x="14" y="49"/>
                    </a:moveTo>
                    <a:lnTo>
                      <a:pt x="14" y="0"/>
                    </a:lnTo>
                    <a:lnTo>
                      <a:pt x="0" y="0"/>
                    </a:lnTo>
                    <a:lnTo>
                      <a:pt x="0" y="49"/>
                    </a:lnTo>
                    <a:lnTo>
                      <a:pt x="14" y="49"/>
                    </a:lnTo>
                    <a:close/>
                    <a:moveTo>
                      <a:pt x="14" y="2202"/>
                    </a:moveTo>
                    <a:lnTo>
                      <a:pt x="14" y="2153"/>
                    </a:lnTo>
                    <a:lnTo>
                      <a:pt x="0" y="2153"/>
                    </a:lnTo>
                    <a:lnTo>
                      <a:pt x="0" y="2202"/>
                    </a:lnTo>
                    <a:lnTo>
                      <a:pt x="14" y="220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8">
                <a:extLst>
                  <a:ext uri="{FF2B5EF4-FFF2-40B4-BE49-F238E27FC236}">
                    <a16:creationId xmlns:a16="http://schemas.microsoft.com/office/drawing/2014/main" id="{CB183C27-A169-4047-992C-4EB375016618}"/>
                  </a:ext>
                </a:extLst>
              </p:cNvPr>
              <p:cNvSpPr>
                <a:spLocks/>
              </p:cNvSpPr>
              <p:nvPr/>
            </p:nvSpPr>
            <p:spPr bwMode="auto">
              <a:xfrm>
                <a:off x="2637" y="2162"/>
                <a:ext cx="4737" cy="897"/>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40">
                <a:extLst>
                  <a:ext uri="{FF2B5EF4-FFF2-40B4-BE49-F238E27FC236}">
                    <a16:creationId xmlns:a16="http://schemas.microsoft.com/office/drawing/2014/main" id="{F2B03AA3-46A1-4D2A-BDCE-CB617A35BC8C}"/>
                  </a:ext>
                </a:extLst>
              </p:cNvPr>
              <p:cNvSpPr>
                <a:spLocks/>
              </p:cNvSpPr>
              <p:nvPr/>
            </p:nvSpPr>
            <p:spPr bwMode="auto">
              <a:xfrm>
                <a:off x="6524" y="960"/>
                <a:ext cx="41" cy="39"/>
              </a:xfrm>
              <a:custGeom>
                <a:avLst/>
                <a:gdLst>
                  <a:gd name="T0" fmla="*/ 41 w 41"/>
                  <a:gd name="T1" fmla="*/ 20 h 39"/>
                  <a:gd name="T2" fmla="*/ 39 w 41"/>
                  <a:gd name="T3" fmla="*/ 11 h 39"/>
                  <a:gd name="T4" fmla="*/ 34 w 41"/>
                  <a:gd name="T5" fmla="*/ 4 h 39"/>
                  <a:gd name="T6" fmla="*/ 25 w 41"/>
                  <a:gd name="T7" fmla="*/ 0 h 39"/>
                  <a:gd name="T8" fmla="*/ 16 w 41"/>
                  <a:gd name="T9" fmla="*/ 0 h 39"/>
                  <a:gd name="T10" fmla="*/ 8 w 41"/>
                  <a:gd name="T11" fmla="*/ 4 h 39"/>
                  <a:gd name="T12" fmla="*/ 2 w 41"/>
                  <a:gd name="T13" fmla="*/ 11 h 39"/>
                  <a:gd name="T14" fmla="*/ 0 w 41"/>
                  <a:gd name="T15" fmla="*/ 20 h 39"/>
                  <a:gd name="T16" fmla="*/ 2 w 41"/>
                  <a:gd name="T17" fmla="*/ 29 h 39"/>
                  <a:gd name="T18" fmla="*/ 8 w 41"/>
                  <a:gd name="T19" fmla="*/ 36 h 39"/>
                  <a:gd name="T20" fmla="*/ 16 w 41"/>
                  <a:gd name="T21" fmla="*/ 39 h 39"/>
                  <a:gd name="T22" fmla="*/ 25 w 41"/>
                  <a:gd name="T23" fmla="*/ 39 h 39"/>
                  <a:gd name="T24" fmla="*/ 34 w 41"/>
                  <a:gd name="T25" fmla="*/ 36 h 39"/>
                  <a:gd name="T26" fmla="*/ 39 w 41"/>
                  <a:gd name="T27" fmla="*/ 29 h 39"/>
                  <a:gd name="T28" fmla="*/ 41 w 41"/>
                  <a:gd name="T2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20"/>
                    </a:moveTo>
                    <a:lnTo>
                      <a:pt x="39" y="11"/>
                    </a:lnTo>
                    <a:lnTo>
                      <a:pt x="34" y="4"/>
                    </a:lnTo>
                    <a:lnTo>
                      <a:pt x="25" y="0"/>
                    </a:lnTo>
                    <a:lnTo>
                      <a:pt x="16" y="0"/>
                    </a:lnTo>
                    <a:lnTo>
                      <a:pt x="8" y="4"/>
                    </a:lnTo>
                    <a:lnTo>
                      <a:pt x="2" y="11"/>
                    </a:lnTo>
                    <a:lnTo>
                      <a:pt x="0" y="20"/>
                    </a:lnTo>
                    <a:lnTo>
                      <a:pt x="2" y="29"/>
                    </a:lnTo>
                    <a:lnTo>
                      <a:pt x="8" y="36"/>
                    </a:lnTo>
                    <a:lnTo>
                      <a:pt x="16" y="39"/>
                    </a:lnTo>
                    <a:lnTo>
                      <a:pt x="25" y="39"/>
                    </a:lnTo>
                    <a:lnTo>
                      <a:pt x="34" y="36"/>
                    </a:lnTo>
                    <a:lnTo>
                      <a:pt x="39" y="29"/>
                    </a:lnTo>
                    <a:lnTo>
                      <a:pt x="41" y="2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1">
                <a:extLst>
                  <a:ext uri="{FF2B5EF4-FFF2-40B4-BE49-F238E27FC236}">
                    <a16:creationId xmlns:a16="http://schemas.microsoft.com/office/drawing/2014/main" id="{F239B289-DEE8-40ED-8175-8416C43EC7D6}"/>
                  </a:ext>
                </a:extLst>
              </p:cNvPr>
              <p:cNvSpPr>
                <a:spLocks/>
              </p:cNvSpPr>
              <p:nvPr/>
            </p:nvSpPr>
            <p:spPr bwMode="auto">
              <a:xfrm>
                <a:off x="6575" y="2689"/>
                <a:ext cx="41" cy="39"/>
              </a:xfrm>
              <a:custGeom>
                <a:avLst/>
                <a:gdLst>
                  <a:gd name="T0" fmla="*/ 41 w 41"/>
                  <a:gd name="T1" fmla="*/ 19 h 39"/>
                  <a:gd name="T2" fmla="*/ 39 w 41"/>
                  <a:gd name="T3" fmla="*/ 11 h 39"/>
                  <a:gd name="T4" fmla="*/ 33 w 41"/>
                  <a:gd name="T5" fmla="*/ 4 h 39"/>
                  <a:gd name="T6" fmla="*/ 25 w 41"/>
                  <a:gd name="T7" fmla="*/ 0 h 39"/>
                  <a:gd name="T8" fmla="*/ 16 w 41"/>
                  <a:gd name="T9" fmla="*/ 0 h 39"/>
                  <a:gd name="T10" fmla="*/ 8 w 41"/>
                  <a:gd name="T11" fmla="*/ 4 h 39"/>
                  <a:gd name="T12" fmla="*/ 2 w 41"/>
                  <a:gd name="T13" fmla="*/ 11 h 39"/>
                  <a:gd name="T14" fmla="*/ 0 w 41"/>
                  <a:gd name="T15" fmla="*/ 19 h 39"/>
                  <a:gd name="T16" fmla="*/ 2 w 41"/>
                  <a:gd name="T17" fmla="*/ 28 h 39"/>
                  <a:gd name="T18" fmla="*/ 8 w 41"/>
                  <a:gd name="T19" fmla="*/ 36 h 39"/>
                  <a:gd name="T20" fmla="*/ 16 w 41"/>
                  <a:gd name="T21" fmla="*/ 39 h 39"/>
                  <a:gd name="T22" fmla="*/ 25 w 41"/>
                  <a:gd name="T23" fmla="*/ 39 h 39"/>
                  <a:gd name="T24" fmla="*/ 33 w 41"/>
                  <a:gd name="T25" fmla="*/ 36 h 39"/>
                  <a:gd name="T26" fmla="*/ 39 w 41"/>
                  <a:gd name="T27" fmla="*/ 28 h 39"/>
                  <a:gd name="T28" fmla="*/ 41 w 41"/>
                  <a:gd name="T29"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19"/>
                    </a:moveTo>
                    <a:lnTo>
                      <a:pt x="39" y="11"/>
                    </a:lnTo>
                    <a:lnTo>
                      <a:pt x="33" y="4"/>
                    </a:lnTo>
                    <a:lnTo>
                      <a:pt x="25" y="0"/>
                    </a:lnTo>
                    <a:lnTo>
                      <a:pt x="16" y="0"/>
                    </a:lnTo>
                    <a:lnTo>
                      <a:pt x="8" y="4"/>
                    </a:lnTo>
                    <a:lnTo>
                      <a:pt x="2" y="11"/>
                    </a:lnTo>
                    <a:lnTo>
                      <a:pt x="0" y="19"/>
                    </a:lnTo>
                    <a:lnTo>
                      <a:pt x="2" y="28"/>
                    </a:lnTo>
                    <a:lnTo>
                      <a:pt x="8" y="36"/>
                    </a:lnTo>
                    <a:lnTo>
                      <a:pt x="16" y="39"/>
                    </a:lnTo>
                    <a:lnTo>
                      <a:pt x="25" y="39"/>
                    </a:lnTo>
                    <a:lnTo>
                      <a:pt x="33" y="36"/>
                    </a:lnTo>
                    <a:lnTo>
                      <a:pt x="39" y="28"/>
                    </a:lnTo>
                    <a:lnTo>
                      <a:pt x="4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42">
                <a:extLst>
                  <a:ext uri="{FF2B5EF4-FFF2-40B4-BE49-F238E27FC236}">
                    <a16:creationId xmlns:a16="http://schemas.microsoft.com/office/drawing/2014/main" id="{485F6C62-A7EB-402A-A3C3-29B5A7FB74BA}"/>
                  </a:ext>
                </a:extLst>
              </p:cNvPr>
              <p:cNvSpPr>
                <a:spLocks noChangeArrowheads="1"/>
              </p:cNvSpPr>
              <p:nvPr/>
            </p:nvSpPr>
            <p:spPr bwMode="auto">
              <a:xfrm>
                <a:off x="2702" y="928"/>
                <a:ext cx="1125" cy="5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43">
                <a:extLst>
                  <a:ext uri="{FF2B5EF4-FFF2-40B4-BE49-F238E27FC236}">
                    <a16:creationId xmlns:a16="http://schemas.microsoft.com/office/drawing/2014/main" id="{069B27C0-C8AA-4EB6-BC9F-7930447D1E63}"/>
                  </a:ext>
                </a:extLst>
              </p:cNvPr>
              <p:cNvSpPr>
                <a:spLocks noChangeArrowheads="1"/>
              </p:cNvSpPr>
              <p:nvPr/>
            </p:nvSpPr>
            <p:spPr bwMode="auto">
              <a:xfrm>
                <a:off x="2892" y="963"/>
                <a:ext cx="73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Air CIR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144">
                <a:extLst>
                  <a:ext uri="{FF2B5EF4-FFF2-40B4-BE49-F238E27FC236}">
                    <a16:creationId xmlns:a16="http://schemas.microsoft.com/office/drawing/2014/main" id="{593B98EB-D66B-4D4B-AE64-04C8FE10B7DF}"/>
                  </a:ext>
                </a:extLst>
              </p:cNvPr>
              <p:cNvSpPr>
                <a:spLocks noChangeArrowheads="1"/>
              </p:cNvSpPr>
              <p:nvPr/>
            </p:nvSpPr>
            <p:spPr bwMode="auto">
              <a:xfrm>
                <a:off x="2723" y="1049"/>
                <a:ext cx="81" cy="2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45">
                <a:extLst>
                  <a:ext uri="{FF2B5EF4-FFF2-40B4-BE49-F238E27FC236}">
                    <a16:creationId xmlns:a16="http://schemas.microsoft.com/office/drawing/2014/main" id="{E4160D43-15E6-464E-A6EB-E346D84FFA0C}"/>
                  </a:ext>
                </a:extLst>
              </p:cNvPr>
              <p:cNvSpPr>
                <a:spLocks noChangeArrowheads="1"/>
              </p:cNvSpPr>
              <p:nvPr/>
            </p:nvSpPr>
            <p:spPr bwMode="auto">
              <a:xfrm>
                <a:off x="2892" y="1207"/>
                <a:ext cx="102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Arial" panose="020B0604020202020204" pitchFamily="34" charset="0"/>
                  </a:rPr>
                  <a:t>Water CIR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Line 146">
                <a:extLst>
                  <a:ext uri="{FF2B5EF4-FFF2-40B4-BE49-F238E27FC236}">
                    <a16:creationId xmlns:a16="http://schemas.microsoft.com/office/drawing/2014/main" id="{E6347A3D-10E7-45D2-981F-5722AC2E8CE2}"/>
                  </a:ext>
                </a:extLst>
              </p:cNvPr>
              <p:cNvSpPr>
                <a:spLocks noChangeShapeType="1"/>
              </p:cNvSpPr>
              <p:nvPr/>
            </p:nvSpPr>
            <p:spPr bwMode="auto">
              <a:xfrm>
                <a:off x="2723" y="1305"/>
                <a:ext cx="153" cy="0"/>
              </a:xfrm>
              <a:prstGeom prst="line">
                <a:avLst/>
              </a:prstGeom>
              <a:noFill/>
              <a:ln w="317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147">
                <a:extLst>
                  <a:ext uri="{FF2B5EF4-FFF2-40B4-BE49-F238E27FC236}">
                    <a16:creationId xmlns:a16="http://schemas.microsoft.com/office/drawing/2014/main" id="{82562F0C-DB6B-416B-B8AA-F2464A66446C}"/>
                  </a:ext>
                </a:extLst>
              </p:cNvPr>
              <p:cNvSpPr>
                <a:spLocks noChangeArrowheads="1"/>
              </p:cNvSpPr>
              <p:nvPr/>
            </p:nvSpPr>
            <p:spPr bwMode="auto">
              <a:xfrm>
                <a:off x="2702" y="928"/>
                <a:ext cx="1125" cy="50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9F3FF269-2166-4590-B24E-8FC25F3DEFC3}"/>
                    </a:ext>
                  </a:extLst>
                </p:cNvPr>
                <p:cNvSpPr/>
                <p:nvPr/>
              </p:nvSpPr>
              <p:spPr>
                <a:xfrm>
                  <a:off x="7362889" y="1898650"/>
                  <a:ext cx="10857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FF0000"/>
                            </a:solidFill>
                            <a:latin typeface="Cambria Math" panose="02040503050406030204" pitchFamily="18" charset="0"/>
                          </a:rPr>
                          <m:t>𝑅𝑆𝑆</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𝐼</m:t>
                            </m:r>
                          </m:e>
                          <m:sub>
                            <m:r>
                              <a:rPr lang="en-US" sz="2000" i="1">
                                <a:solidFill>
                                  <a:srgbClr val="FF0000"/>
                                </a:solidFill>
                                <a:latin typeface="Cambria Math" panose="02040503050406030204" pitchFamily="18" charset="0"/>
                              </a:rPr>
                              <m:t>𝑎𝑖𝑟</m:t>
                            </m:r>
                          </m:sub>
                        </m:sSub>
                      </m:oMath>
                    </m:oMathPara>
                  </a14:m>
                  <a:endParaRPr lang="en-US" sz="2000" dirty="0">
                    <a:solidFill>
                      <a:srgbClr val="FF0000"/>
                    </a:solidFill>
                  </a:endParaRPr>
                </a:p>
              </p:txBody>
            </p:sp>
          </mc:Choice>
          <mc:Fallback xmlns="">
            <p:sp>
              <p:nvSpPr>
                <p:cNvPr id="51" name="Rectangle 50">
                  <a:extLst>
                    <a:ext uri="{FF2B5EF4-FFF2-40B4-BE49-F238E27FC236}">
                      <a16:creationId xmlns:a16="http://schemas.microsoft.com/office/drawing/2014/main" id="{9F3FF269-2166-4590-B24E-8FC25F3DEFC3}"/>
                    </a:ext>
                  </a:extLst>
                </p:cNvPr>
                <p:cNvSpPr>
                  <a:spLocks noRot="1" noChangeAspect="1" noMove="1" noResize="1" noEditPoints="1" noAdjustHandles="1" noChangeArrowheads="1" noChangeShapeType="1" noTextEdit="1"/>
                </p:cNvSpPr>
                <p:nvPr/>
              </p:nvSpPr>
              <p:spPr>
                <a:xfrm>
                  <a:off x="7362889" y="1898650"/>
                  <a:ext cx="1085746" cy="400110"/>
                </a:xfrm>
                <a:prstGeom prst="rect">
                  <a:avLst/>
                </a:prstGeom>
                <a:blipFill>
                  <a:blip r:embed="rId3"/>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30051BE-D868-4ECF-9BF3-55869A4CDA92}"/>
                    </a:ext>
                  </a:extLst>
                </p:cNvPr>
                <p:cNvSpPr/>
                <p:nvPr/>
              </p:nvSpPr>
              <p:spPr>
                <a:xfrm>
                  <a:off x="7025983" y="4536179"/>
                  <a:ext cx="1046953"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FF0000"/>
                            </a:solidFill>
                            <a:latin typeface="Cambria Math" panose="02040503050406030204" pitchFamily="18" charset="0"/>
                          </a:rPr>
                          <m:t>𝑅𝑆𝑆</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𝑙𝑖𝑞</m:t>
                            </m:r>
                          </m:sub>
                        </m:sSub>
                      </m:oMath>
                    </m:oMathPara>
                  </a14:m>
                  <a:endParaRPr lang="en-US" sz="2000" dirty="0">
                    <a:solidFill>
                      <a:srgbClr val="FF0000"/>
                    </a:solidFill>
                  </a:endParaRPr>
                </a:p>
              </p:txBody>
            </p:sp>
          </mc:Choice>
          <mc:Fallback xmlns="">
            <p:sp>
              <p:nvSpPr>
                <p:cNvPr id="52" name="Rectangle 51">
                  <a:extLst>
                    <a:ext uri="{FF2B5EF4-FFF2-40B4-BE49-F238E27FC236}">
                      <a16:creationId xmlns:a16="http://schemas.microsoft.com/office/drawing/2014/main" id="{930051BE-D868-4ECF-9BF3-55869A4CDA92}"/>
                    </a:ext>
                  </a:extLst>
                </p:cNvPr>
                <p:cNvSpPr>
                  <a:spLocks noRot="1" noChangeAspect="1" noMove="1" noResize="1" noEditPoints="1" noAdjustHandles="1" noChangeArrowheads="1" noChangeShapeType="1" noTextEdit="1"/>
                </p:cNvSpPr>
                <p:nvPr/>
              </p:nvSpPr>
              <p:spPr>
                <a:xfrm>
                  <a:off x="7025983" y="4536179"/>
                  <a:ext cx="1046953" cy="423770"/>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2849039F-6E5A-4D5F-B06B-D7DC8E7F11B1}"/>
                    </a:ext>
                  </a:extLst>
                </p:cNvPr>
                <p:cNvSpPr/>
                <p:nvPr/>
              </p:nvSpPr>
              <p:spPr>
                <a:xfrm>
                  <a:off x="2603740" y="3370345"/>
                  <a:ext cx="12232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𝑅𝑆𝑆</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𝐼</m:t>
                            </m:r>
                          </m:e>
                          <m:sub>
                            <m:r>
                              <a:rPr lang="en-US" sz="2000" b="0" i="1" smtClean="0">
                                <a:solidFill>
                                  <a:schemeClr val="tx1"/>
                                </a:solidFill>
                                <a:latin typeface="Cambria Math" panose="02040503050406030204" pitchFamily="18" charset="0"/>
                              </a:rPr>
                              <m:t>𝑤𝑖𝑟𝑒</m:t>
                            </m:r>
                          </m:sub>
                        </m:sSub>
                      </m:oMath>
                    </m:oMathPara>
                  </a14:m>
                  <a:endParaRPr lang="en-US" sz="2000" dirty="0">
                    <a:solidFill>
                      <a:schemeClr val="tx1"/>
                    </a:solidFill>
                  </a:endParaRPr>
                </a:p>
              </p:txBody>
            </p:sp>
          </mc:Choice>
          <mc:Fallback xmlns="">
            <p:sp>
              <p:nvSpPr>
                <p:cNvPr id="53" name="Rectangle 52">
                  <a:extLst>
                    <a:ext uri="{FF2B5EF4-FFF2-40B4-BE49-F238E27FC236}">
                      <a16:creationId xmlns:a16="http://schemas.microsoft.com/office/drawing/2014/main" id="{2849039F-6E5A-4D5F-B06B-D7DC8E7F11B1}"/>
                    </a:ext>
                  </a:extLst>
                </p:cNvPr>
                <p:cNvSpPr>
                  <a:spLocks noRot="1" noChangeAspect="1" noMove="1" noResize="1" noEditPoints="1" noAdjustHandles="1" noChangeArrowheads="1" noChangeShapeType="1" noTextEdit="1"/>
                </p:cNvSpPr>
                <p:nvPr/>
              </p:nvSpPr>
              <p:spPr>
                <a:xfrm>
                  <a:off x="2603740" y="3370345"/>
                  <a:ext cx="1223284" cy="400110"/>
                </a:xfrm>
                <a:prstGeom prst="rect">
                  <a:avLst/>
                </a:prstGeom>
                <a:blipFill>
                  <a:blip r:embed="rId5"/>
                  <a:stretch>
                    <a:fillRect b="-303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9DE1713-835B-4C5A-98D2-8BE4DF8F24BD}"/>
                  </a:ext>
                </a:extLst>
              </p:cNvPr>
              <p:cNvSpPr/>
              <p:nvPr/>
            </p:nvSpPr>
            <p:spPr>
              <a:xfrm>
                <a:off x="4058656" y="3050547"/>
                <a:ext cx="3054811" cy="985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𝑅𝑆𝑆𝐼</m:t>
                          </m:r>
                        </m:e>
                        <m:sub>
                          <m:r>
                            <a:rPr lang="en-US" sz="2800" b="0" i="1" smtClean="0">
                              <a:solidFill>
                                <a:srgbClr val="FF0000"/>
                              </a:solidFill>
                              <a:latin typeface="Cambria Math" panose="02040503050406030204" pitchFamily="18" charset="0"/>
                            </a:rPr>
                            <m:t>𝑎𝑖𝑟</m:t>
                          </m:r>
                        </m:sub>
                        <m:sup>
                          <m:r>
                            <a:rPr lang="en-US" sz="2800" b="0" i="1" smtClean="0">
                              <a:solidFill>
                                <a:srgbClr val="FF0000"/>
                              </a:solidFill>
                              <a:latin typeface="Cambria Math" panose="02040503050406030204" pitchFamily="18" charset="0"/>
                            </a:rPr>
                            <m:t>𝑙𝑖𝑞</m:t>
                          </m:r>
                        </m:sup>
                      </m:sSub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𝑅𝑆𝑆</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𝑙𝑖𝑞</m:t>
                              </m:r>
                            </m:sub>
                          </m:sSub>
                        </m:num>
                        <m:den>
                          <m:r>
                            <a:rPr lang="en-US" sz="2800" b="0" i="1" smtClean="0">
                              <a:latin typeface="Cambria Math" panose="02040503050406030204" pitchFamily="18" charset="0"/>
                            </a:rPr>
                            <m:t>𝑅𝑆𝑆</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𝑎𝑖𝑟</m:t>
                              </m:r>
                            </m:sub>
                          </m:sSub>
                        </m:den>
                      </m:f>
                    </m:oMath>
                  </m:oMathPara>
                </a14:m>
                <a:endParaRPr lang="en-US" sz="2800" dirty="0"/>
              </a:p>
            </p:txBody>
          </p:sp>
        </mc:Choice>
        <mc:Fallback xmlns="">
          <p:sp>
            <p:nvSpPr>
              <p:cNvPr id="56" name="Rectangle 55">
                <a:extLst>
                  <a:ext uri="{FF2B5EF4-FFF2-40B4-BE49-F238E27FC236}">
                    <a16:creationId xmlns:a16="http://schemas.microsoft.com/office/drawing/2014/main" id="{99DE1713-835B-4C5A-98D2-8BE4DF8F24BD}"/>
                  </a:ext>
                </a:extLst>
              </p:cNvPr>
              <p:cNvSpPr>
                <a:spLocks noRot="1" noChangeAspect="1" noMove="1" noResize="1" noEditPoints="1" noAdjustHandles="1" noChangeArrowheads="1" noChangeShapeType="1" noTextEdit="1"/>
              </p:cNvSpPr>
              <p:nvPr/>
            </p:nvSpPr>
            <p:spPr>
              <a:xfrm>
                <a:off x="4058656" y="3050547"/>
                <a:ext cx="3054811" cy="98559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71854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Image result for lab equipment">
            <a:extLst>
              <a:ext uri="{FF2B5EF4-FFF2-40B4-BE49-F238E27FC236}">
                <a16:creationId xmlns:a16="http://schemas.microsoft.com/office/drawing/2014/main" id="{F23894BF-520A-47AC-9C22-9F3C87EFE0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38" t="18102" b="12729"/>
          <a:stretch/>
        </p:blipFill>
        <p:spPr bwMode="auto">
          <a:xfrm>
            <a:off x="8050427" y="2434281"/>
            <a:ext cx="4141572" cy="32941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ab equipment">
            <a:extLst>
              <a:ext uri="{FF2B5EF4-FFF2-40B4-BE49-F238E27FC236}">
                <a16:creationId xmlns:a16="http://schemas.microsoft.com/office/drawing/2014/main" id="{B4ACA70C-6FEB-4123-A20D-690C8F4CE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9587"/>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503934-00A8-4FEE-B5CB-1C2C38C7E9C2}"/>
              </a:ext>
            </a:extLst>
          </p:cNvPr>
          <p:cNvSpPr>
            <a:spLocks noGrp="1"/>
          </p:cNvSpPr>
          <p:nvPr>
            <p:ph type="title"/>
          </p:nvPr>
        </p:nvSpPr>
        <p:spPr/>
        <p:txBody>
          <a:bodyPr/>
          <a:lstStyle/>
          <a:p>
            <a:r>
              <a:rPr lang="en-US" dirty="0"/>
              <a:t>Existing Solutions – [</a:t>
            </a:r>
            <a:r>
              <a:rPr lang="en-US" dirty="0">
                <a:solidFill>
                  <a:srgbClr val="FF0000"/>
                </a:solidFill>
              </a:rPr>
              <a:t>Deprecated</a:t>
            </a:r>
            <a:r>
              <a:rPr lang="en-US" dirty="0"/>
              <a:t>]</a:t>
            </a:r>
          </a:p>
        </p:txBody>
      </p:sp>
      <p:sp>
        <p:nvSpPr>
          <p:cNvPr id="4" name="Slide Number Placeholder 3">
            <a:extLst>
              <a:ext uri="{FF2B5EF4-FFF2-40B4-BE49-F238E27FC236}">
                <a16:creationId xmlns:a16="http://schemas.microsoft.com/office/drawing/2014/main" id="{C718C101-CBBE-4F1E-8F32-55F6F9222205}"/>
              </a:ext>
            </a:extLst>
          </p:cNvPr>
          <p:cNvSpPr>
            <a:spLocks noGrp="1"/>
          </p:cNvSpPr>
          <p:nvPr>
            <p:ph type="sldNum" sz="quarter" idx="12"/>
          </p:nvPr>
        </p:nvSpPr>
        <p:spPr/>
        <p:txBody>
          <a:bodyPr/>
          <a:lstStyle/>
          <a:p>
            <a:fld id="{2613B20D-9B73-4C13-A358-2357A5C96DDA}" type="slidenum">
              <a:rPr lang="en-US" smtClean="0"/>
              <a:t>72</a:t>
            </a:fld>
            <a:endParaRPr lang="en-US" dirty="0"/>
          </a:p>
        </p:txBody>
      </p:sp>
      <p:sp>
        <p:nvSpPr>
          <p:cNvPr id="19" name="Oval 18">
            <a:extLst>
              <a:ext uri="{FF2B5EF4-FFF2-40B4-BE49-F238E27FC236}">
                <a16:creationId xmlns:a16="http://schemas.microsoft.com/office/drawing/2014/main" id="{EB97E9B1-3106-4D36-AEC2-BB53798B8254}"/>
              </a:ext>
            </a:extLst>
          </p:cNvPr>
          <p:cNvSpPr/>
          <p:nvPr/>
        </p:nvSpPr>
        <p:spPr>
          <a:xfrm>
            <a:off x="1775012" y="1810871"/>
            <a:ext cx="8659906" cy="4285129"/>
          </a:xfrm>
          <a:prstGeom prst="ellipse">
            <a:avLst/>
          </a:prstGeom>
          <a:gradFill flip="none" rotWithShape="1">
            <a:gsLst>
              <a:gs pos="0">
                <a:schemeClr val="bg1"/>
              </a:gs>
              <a:gs pos="100000">
                <a:schemeClr val="bg1">
                  <a:alpha val="74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a:extLst>
              <a:ext uri="{FF2B5EF4-FFF2-40B4-BE49-F238E27FC236}">
                <a16:creationId xmlns:a16="http://schemas.microsoft.com/office/drawing/2014/main" id="{49645089-B85D-46E0-9901-09AE2738AEE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70718" y="1825625"/>
            <a:ext cx="8650563" cy="4351338"/>
          </a:xfrm>
        </p:spPr>
      </p:pic>
    </p:spTree>
    <p:extLst>
      <p:ext uri="{BB962C8B-B14F-4D97-AF65-F5344CB8AC3E}">
        <p14:creationId xmlns:p14="http://schemas.microsoft.com/office/powerpoint/2010/main" val="3205591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4ADA-7B4C-4062-A350-2453FAE203E8}"/>
              </a:ext>
            </a:extLst>
          </p:cNvPr>
          <p:cNvSpPr>
            <a:spLocks noGrp="1"/>
          </p:cNvSpPr>
          <p:nvPr>
            <p:ph type="title"/>
          </p:nvPr>
        </p:nvSpPr>
        <p:spPr/>
        <p:txBody>
          <a:bodyPr/>
          <a:lstStyle/>
          <a:p>
            <a:r>
              <a:rPr lang="en-US" dirty="0"/>
              <a:t>State-of-the-Art is Insufficient</a:t>
            </a:r>
          </a:p>
        </p:txBody>
      </p:sp>
      <p:sp>
        <p:nvSpPr>
          <p:cNvPr id="3" name="Content Placeholder 2">
            <a:extLst>
              <a:ext uri="{FF2B5EF4-FFF2-40B4-BE49-F238E27FC236}">
                <a16:creationId xmlns:a16="http://schemas.microsoft.com/office/drawing/2014/main" id="{5C4519C4-BFD8-472E-8C08-F77ECB2B09CE}"/>
              </a:ext>
            </a:extLst>
          </p:cNvPr>
          <p:cNvSpPr>
            <a:spLocks noGrp="1"/>
          </p:cNvSpPr>
          <p:nvPr>
            <p:ph idx="1"/>
          </p:nvPr>
        </p:nvSpPr>
        <p:spPr/>
        <p:txBody>
          <a:bodyPr>
            <a:normAutofit/>
          </a:bodyPr>
          <a:lstStyle/>
          <a:p>
            <a:r>
              <a:rPr lang="en-US" dirty="0"/>
              <a:t>Ultra-wideband radios use 1GHz bandwidth</a:t>
            </a:r>
          </a:p>
          <a:p>
            <a:r>
              <a:rPr lang="en-US" dirty="0"/>
              <a:t>High sampling rate allows tens of centimeters of precision</a:t>
            </a:r>
          </a:p>
          <a:p>
            <a:endParaRPr lang="en-US" dirty="0"/>
          </a:p>
          <a:p>
            <a:r>
              <a:rPr lang="en-US" dirty="0"/>
              <a:t>Great for localization, yet insufficient for </a:t>
            </a:r>
            <a:r>
              <a:rPr lang="en-US" dirty="0" err="1"/>
              <a:t>LiquID</a:t>
            </a:r>
            <a:endParaRPr lang="en-US" dirty="0"/>
          </a:p>
          <a:p>
            <a:endParaRPr lang="en-US" dirty="0"/>
          </a:p>
        </p:txBody>
      </p:sp>
      <p:sp>
        <p:nvSpPr>
          <p:cNvPr id="4" name="Slide Number Placeholder 3">
            <a:extLst>
              <a:ext uri="{FF2B5EF4-FFF2-40B4-BE49-F238E27FC236}">
                <a16:creationId xmlns:a16="http://schemas.microsoft.com/office/drawing/2014/main" id="{909B9648-BC32-4D78-BB27-3EB64AB72AB5}"/>
              </a:ext>
            </a:extLst>
          </p:cNvPr>
          <p:cNvSpPr>
            <a:spLocks noGrp="1"/>
          </p:cNvSpPr>
          <p:nvPr>
            <p:ph type="sldNum" sz="quarter" idx="12"/>
          </p:nvPr>
        </p:nvSpPr>
        <p:spPr/>
        <p:txBody>
          <a:bodyPr/>
          <a:lstStyle/>
          <a:p>
            <a:fld id="{2613B20D-9B73-4C13-A358-2357A5C96DDA}" type="slidenum">
              <a:rPr lang="en-US" smtClean="0"/>
              <a:t>73</a:t>
            </a:fld>
            <a:endParaRPr lang="en-US" dirty="0"/>
          </a:p>
        </p:txBody>
      </p:sp>
    </p:spTree>
    <p:extLst>
      <p:ext uri="{BB962C8B-B14F-4D97-AF65-F5344CB8AC3E}">
        <p14:creationId xmlns:p14="http://schemas.microsoft.com/office/powerpoint/2010/main" val="35964415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853D-11E2-4A2B-A523-4E2F7CEF13E7}"/>
              </a:ext>
            </a:extLst>
          </p:cNvPr>
          <p:cNvSpPr>
            <a:spLocks noGrp="1"/>
          </p:cNvSpPr>
          <p:nvPr>
            <p:ph type="title"/>
          </p:nvPr>
        </p:nvSpPr>
        <p:spPr/>
        <p:txBody>
          <a:bodyPr/>
          <a:lstStyle/>
          <a:p>
            <a:r>
              <a:rPr lang="en-US" dirty="0"/>
              <a:t>Introducing a Wired Path</a:t>
            </a:r>
          </a:p>
        </p:txBody>
      </p:sp>
      <p:sp>
        <p:nvSpPr>
          <p:cNvPr id="3" name="Content Placeholder 2">
            <a:extLst>
              <a:ext uri="{FF2B5EF4-FFF2-40B4-BE49-F238E27FC236}">
                <a16:creationId xmlns:a16="http://schemas.microsoft.com/office/drawing/2014/main" id="{F80BDBB9-912A-43AF-8AC0-BBD7FC8459CF}"/>
              </a:ext>
            </a:extLst>
          </p:cNvPr>
          <p:cNvSpPr>
            <a:spLocks noGrp="1"/>
          </p:cNvSpPr>
          <p:nvPr>
            <p:ph idx="1"/>
          </p:nvPr>
        </p:nvSpPr>
        <p:spPr>
          <a:xfrm>
            <a:off x="838200" y="1825625"/>
            <a:ext cx="6200666" cy="4351338"/>
          </a:xfrm>
        </p:spPr>
        <p:txBody>
          <a:bodyPr/>
          <a:lstStyle/>
          <a:p>
            <a:r>
              <a:rPr lang="en-US" dirty="0"/>
              <a:t>Create a reference path</a:t>
            </a:r>
          </a:p>
          <a:p>
            <a:endParaRPr lang="en-US" dirty="0"/>
          </a:p>
          <a:p>
            <a:r>
              <a:rPr lang="en-US" dirty="0"/>
              <a:t>Allows phase based </a:t>
            </a:r>
            <a:r>
              <a:rPr lang="en-US" dirty="0" err="1"/>
              <a:t>ToF</a:t>
            </a:r>
            <a:r>
              <a:rPr lang="en-US" dirty="0"/>
              <a:t> measurements</a:t>
            </a:r>
          </a:p>
          <a:p>
            <a:endParaRPr lang="en-US" dirty="0"/>
          </a:p>
          <a:p>
            <a:r>
              <a:rPr lang="en-US" dirty="0"/>
              <a:t>Allows received signal strength comparisons </a:t>
            </a:r>
          </a:p>
        </p:txBody>
      </p:sp>
      <p:sp>
        <p:nvSpPr>
          <p:cNvPr id="4" name="Slide Number Placeholder 3">
            <a:extLst>
              <a:ext uri="{FF2B5EF4-FFF2-40B4-BE49-F238E27FC236}">
                <a16:creationId xmlns:a16="http://schemas.microsoft.com/office/drawing/2014/main" id="{6699B872-C455-4306-89D7-CEBFE7442F75}"/>
              </a:ext>
            </a:extLst>
          </p:cNvPr>
          <p:cNvSpPr>
            <a:spLocks noGrp="1"/>
          </p:cNvSpPr>
          <p:nvPr>
            <p:ph type="sldNum" sz="quarter" idx="12"/>
          </p:nvPr>
        </p:nvSpPr>
        <p:spPr/>
        <p:txBody>
          <a:bodyPr/>
          <a:lstStyle/>
          <a:p>
            <a:fld id="{2613B20D-9B73-4C13-A358-2357A5C96DDA}" type="slidenum">
              <a:rPr lang="en-US" smtClean="0"/>
              <a:t>74</a:t>
            </a:fld>
            <a:endParaRPr lang="en-US" dirty="0"/>
          </a:p>
        </p:txBody>
      </p:sp>
      <p:grpSp>
        <p:nvGrpSpPr>
          <p:cNvPr id="101" name="Group 100">
            <a:extLst>
              <a:ext uri="{FF2B5EF4-FFF2-40B4-BE49-F238E27FC236}">
                <a16:creationId xmlns:a16="http://schemas.microsoft.com/office/drawing/2014/main" id="{8DB2B9EF-246C-450E-9D7E-312FE3EF2669}"/>
              </a:ext>
            </a:extLst>
          </p:cNvPr>
          <p:cNvGrpSpPr/>
          <p:nvPr/>
        </p:nvGrpSpPr>
        <p:grpSpPr>
          <a:xfrm>
            <a:off x="7433269" y="1200310"/>
            <a:ext cx="3321393" cy="4899771"/>
            <a:chOff x="7433269" y="1200310"/>
            <a:chExt cx="3321393" cy="4899771"/>
          </a:xfrm>
        </p:grpSpPr>
        <p:grpSp>
          <p:nvGrpSpPr>
            <p:cNvPr id="6" name="Group 5">
              <a:extLst>
                <a:ext uri="{FF2B5EF4-FFF2-40B4-BE49-F238E27FC236}">
                  <a16:creationId xmlns:a16="http://schemas.microsoft.com/office/drawing/2014/main" id="{23EA52FD-B6A9-42C2-80FA-A7B3F69B1DA3}"/>
                </a:ext>
              </a:extLst>
            </p:cNvPr>
            <p:cNvGrpSpPr/>
            <p:nvPr/>
          </p:nvGrpSpPr>
          <p:grpSpPr>
            <a:xfrm>
              <a:off x="7433269" y="1397063"/>
              <a:ext cx="3321393" cy="4703018"/>
              <a:chOff x="1657492" y="1933510"/>
              <a:chExt cx="2983014" cy="3852926"/>
            </a:xfrm>
          </p:grpSpPr>
          <p:grpSp>
            <p:nvGrpSpPr>
              <p:cNvPr id="15" name="Group 14">
                <a:extLst>
                  <a:ext uri="{FF2B5EF4-FFF2-40B4-BE49-F238E27FC236}">
                    <a16:creationId xmlns:a16="http://schemas.microsoft.com/office/drawing/2014/main" id="{B832BE6D-B0ED-4A82-8C05-CA67B50F3E81}"/>
                  </a:ext>
                </a:extLst>
              </p:cNvPr>
              <p:cNvGrpSpPr/>
              <p:nvPr/>
            </p:nvGrpSpPr>
            <p:grpSpPr>
              <a:xfrm>
                <a:off x="2265896" y="2293469"/>
                <a:ext cx="488920" cy="556098"/>
                <a:chOff x="2452430" y="2403007"/>
                <a:chExt cx="488920" cy="556098"/>
              </a:xfrm>
            </p:grpSpPr>
            <p:sp>
              <p:nvSpPr>
                <p:cNvPr id="27" name="Isosceles Triangle 26">
                  <a:extLst>
                    <a:ext uri="{FF2B5EF4-FFF2-40B4-BE49-F238E27FC236}">
                      <a16:creationId xmlns:a16="http://schemas.microsoft.com/office/drawing/2014/main" id="{8B11395E-EC1F-457B-8F09-70BC95A70CE8}"/>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8370F11D-26B7-4578-BB28-88340F983D54}"/>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4831318-7DD1-40E1-BDBE-3E44666A972A}"/>
                  </a:ext>
                </a:extLst>
              </p:cNvPr>
              <p:cNvGrpSpPr/>
              <p:nvPr/>
            </p:nvGrpSpPr>
            <p:grpSpPr>
              <a:xfrm rot="10800000">
                <a:off x="3573071" y="2293469"/>
                <a:ext cx="488920" cy="556098"/>
                <a:chOff x="2452430" y="2403007"/>
                <a:chExt cx="488920" cy="556098"/>
              </a:xfrm>
            </p:grpSpPr>
            <p:sp>
              <p:nvSpPr>
                <p:cNvPr id="25" name="Isosceles Triangle 24">
                  <a:extLst>
                    <a:ext uri="{FF2B5EF4-FFF2-40B4-BE49-F238E27FC236}">
                      <a16:creationId xmlns:a16="http://schemas.microsoft.com/office/drawing/2014/main" id="{2D905B2D-A490-4A88-886D-FC14887C1FBC}"/>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DC4F8598-A282-4253-90D6-6D34F42DE757}"/>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21E44C20-961C-4F42-8E61-CAC545AC9AA2}"/>
                  </a:ext>
                </a:extLst>
              </p:cNvPr>
              <p:cNvSpPr/>
              <p:nvPr/>
            </p:nvSpPr>
            <p:spPr>
              <a:xfrm>
                <a:off x="2909091" y="1933510"/>
                <a:ext cx="485775" cy="1304462"/>
              </a:xfrm>
              <a:prstGeom prst="rect">
                <a:avLst/>
              </a:prstGeom>
              <a:pattFill prst="dashHorz">
                <a:fgClr>
                  <a:schemeClr val="tx1"/>
                </a:fgClr>
                <a:bgClr>
                  <a:schemeClr val="bg1">
                    <a:lumMod val="95000"/>
                  </a:schemeClr>
                </a:bgClr>
              </a:patt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AB370A2-5452-408D-B109-18C00F07F026}"/>
                  </a:ext>
                </a:extLst>
              </p:cNvPr>
              <p:cNvCxnSpPr>
                <a:cxnSpLocks/>
                <a:stCxn id="27" idx="0"/>
              </p:cNvCxnSpPr>
              <p:nvPr/>
            </p:nvCxnSpPr>
            <p:spPr>
              <a:xfrm flipH="1">
                <a:off x="2093132" y="2571518"/>
                <a:ext cx="1822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A16BF9F-107B-461F-81EC-1F13F3F6ADA9}"/>
                  </a:ext>
                </a:extLst>
              </p:cNvPr>
              <p:cNvCxnSpPr>
                <a:cxnSpLocks/>
                <a:stCxn id="20" idx="0"/>
              </p:cNvCxnSpPr>
              <p:nvPr/>
            </p:nvCxnSpPr>
            <p:spPr>
              <a:xfrm flipV="1">
                <a:off x="2093132"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F5859591-33E9-4635-AE94-E275746F0E5A}"/>
                  </a:ext>
                </a:extLst>
              </p:cNvPr>
              <p:cNvSpPr/>
              <p:nvPr/>
            </p:nvSpPr>
            <p:spPr>
              <a:xfrm>
                <a:off x="1657492"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Tx</a:t>
                </a:r>
              </a:p>
            </p:txBody>
          </p:sp>
          <p:cxnSp>
            <p:nvCxnSpPr>
              <p:cNvPr id="21" name="Straight Connector 20">
                <a:extLst>
                  <a:ext uri="{FF2B5EF4-FFF2-40B4-BE49-F238E27FC236}">
                    <a16:creationId xmlns:a16="http://schemas.microsoft.com/office/drawing/2014/main" id="{DB032B26-39AF-4DBC-A95D-8F25E39DB48D}"/>
                  </a:ext>
                </a:extLst>
              </p:cNvPr>
              <p:cNvCxnSpPr>
                <a:cxnSpLocks/>
                <a:stCxn id="22" idx="0"/>
              </p:cNvCxnSpPr>
              <p:nvPr/>
            </p:nvCxnSpPr>
            <p:spPr>
              <a:xfrm flipV="1">
                <a:off x="4204866"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65CEE968-5D67-4AA6-A90B-5C127A2771CF}"/>
                  </a:ext>
                </a:extLst>
              </p:cNvPr>
              <p:cNvSpPr/>
              <p:nvPr/>
            </p:nvSpPr>
            <p:spPr>
              <a:xfrm>
                <a:off x="3769226"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Rx</a:t>
                </a:r>
              </a:p>
            </p:txBody>
          </p:sp>
          <p:cxnSp>
            <p:nvCxnSpPr>
              <p:cNvPr id="23" name="Straight Connector 22">
                <a:extLst>
                  <a:ext uri="{FF2B5EF4-FFF2-40B4-BE49-F238E27FC236}">
                    <a16:creationId xmlns:a16="http://schemas.microsoft.com/office/drawing/2014/main" id="{F6D1E445-83F6-4321-9200-21C16E55CA27}"/>
                  </a:ext>
                </a:extLst>
              </p:cNvPr>
              <p:cNvCxnSpPr>
                <a:cxnSpLocks/>
                <a:endCxn id="25" idx="0"/>
              </p:cNvCxnSpPr>
              <p:nvPr/>
            </p:nvCxnSpPr>
            <p:spPr>
              <a:xfrm flipH="1">
                <a:off x="4052466" y="2571518"/>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77DCB7A-0A68-41CA-8AF7-827135542880}"/>
                  </a:ext>
                </a:extLst>
              </p:cNvPr>
              <p:cNvSpPr txBox="1"/>
              <p:nvPr/>
            </p:nvSpPr>
            <p:spPr>
              <a:xfrm>
                <a:off x="2440218" y="3329581"/>
                <a:ext cx="1329007" cy="523220"/>
              </a:xfrm>
              <a:prstGeom prst="rect">
                <a:avLst/>
              </a:prstGeom>
              <a:noFill/>
            </p:spPr>
            <p:txBody>
              <a:bodyPr wrap="square" rtlCol="0">
                <a:spAutoFit/>
              </a:bodyPr>
              <a:lstStyle/>
              <a:p>
                <a:pPr algn="ctr"/>
                <a:r>
                  <a:rPr lang="en-US" sz="2800" dirty="0"/>
                  <a:t>Liquid</a:t>
                </a:r>
              </a:p>
            </p:txBody>
          </p:sp>
        </p:grpSp>
        <p:cxnSp>
          <p:nvCxnSpPr>
            <p:cNvPr id="12" name="Straight Connector 11">
              <a:extLst>
                <a:ext uri="{FF2B5EF4-FFF2-40B4-BE49-F238E27FC236}">
                  <a16:creationId xmlns:a16="http://schemas.microsoft.com/office/drawing/2014/main" id="{847E09F0-F91B-429E-9AA7-F1FE8E1BE0E9}"/>
                </a:ext>
              </a:extLst>
            </p:cNvPr>
            <p:cNvCxnSpPr>
              <a:cxnSpLocks/>
            </p:cNvCxnSpPr>
            <p:nvPr/>
          </p:nvCxnSpPr>
          <p:spPr>
            <a:xfrm>
              <a:off x="7918326" y="4844955"/>
              <a:ext cx="2351279" cy="0"/>
            </a:xfrm>
            <a:prstGeom prst="line">
              <a:avLst/>
            </a:prstGeom>
            <a:ln w="381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ED00D7E-163A-4F15-9A62-A11700522020}"/>
                </a:ext>
              </a:extLst>
            </p:cNvPr>
            <p:cNvSpPr txBox="1"/>
            <p:nvPr/>
          </p:nvSpPr>
          <p:spPr>
            <a:xfrm>
              <a:off x="8417512" y="4796098"/>
              <a:ext cx="1479763" cy="638661"/>
            </a:xfrm>
            <a:prstGeom prst="rect">
              <a:avLst/>
            </a:prstGeom>
            <a:noFill/>
          </p:spPr>
          <p:txBody>
            <a:bodyPr wrap="square" rtlCol="0">
              <a:spAutoFit/>
            </a:bodyPr>
            <a:lstStyle/>
            <a:p>
              <a:pPr algn="ctr"/>
              <a:r>
                <a:rPr lang="en-US" sz="2800" dirty="0"/>
                <a:t>Wire</a:t>
              </a:r>
            </a:p>
          </p:txBody>
        </p:sp>
        <p:cxnSp>
          <p:nvCxnSpPr>
            <p:cNvPr id="9" name="Straight Connector 8">
              <a:extLst>
                <a:ext uri="{FF2B5EF4-FFF2-40B4-BE49-F238E27FC236}">
                  <a16:creationId xmlns:a16="http://schemas.microsoft.com/office/drawing/2014/main" id="{1CA2BFAB-4938-49B7-8109-158E27DFC738}"/>
                </a:ext>
              </a:extLst>
            </p:cNvPr>
            <p:cNvCxnSpPr>
              <a:cxnSpLocks/>
            </p:cNvCxnSpPr>
            <p:nvPr/>
          </p:nvCxnSpPr>
          <p:spPr>
            <a:xfrm flipH="1" flipV="1">
              <a:off x="8812976" y="1201682"/>
              <a:ext cx="7234" cy="1799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F6F982-ABB2-472B-9567-90D2B767C019}"/>
                </a:ext>
              </a:extLst>
            </p:cNvPr>
            <p:cNvCxnSpPr>
              <a:cxnSpLocks/>
            </p:cNvCxnSpPr>
            <p:nvPr/>
          </p:nvCxnSpPr>
          <p:spPr>
            <a:xfrm flipH="1" flipV="1">
              <a:off x="9374255" y="1200310"/>
              <a:ext cx="7234" cy="1799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86903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3EA0-41CF-469F-8BF9-9B917D6973E4}"/>
              </a:ext>
            </a:extLst>
          </p:cNvPr>
          <p:cNvSpPr>
            <a:spLocks noGrp="1"/>
          </p:cNvSpPr>
          <p:nvPr>
            <p:ph type="title"/>
          </p:nvPr>
        </p:nvSpPr>
        <p:spPr/>
        <p:txBody>
          <a:bodyPr/>
          <a:lstStyle/>
          <a:p>
            <a:r>
              <a:rPr lang="en-US" dirty="0"/>
              <a:t>Existing Solutions</a:t>
            </a:r>
          </a:p>
        </p:txBody>
      </p:sp>
      <p:pic>
        <p:nvPicPr>
          <p:cNvPr id="10" name="Content Placeholder 9">
            <a:extLst>
              <a:ext uri="{FF2B5EF4-FFF2-40B4-BE49-F238E27FC236}">
                <a16:creationId xmlns:a16="http://schemas.microsoft.com/office/drawing/2014/main" id="{8BC8101F-33E3-400A-BFCE-C0121E59C5E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871"/>
          <a:stretch/>
        </p:blipFill>
        <p:spPr>
          <a:xfrm>
            <a:off x="6606541" y="1207548"/>
            <a:ext cx="4625340" cy="5148801"/>
          </a:xfrm>
        </p:spPr>
      </p:pic>
      <p:sp>
        <p:nvSpPr>
          <p:cNvPr id="4" name="Slide Number Placeholder 3">
            <a:extLst>
              <a:ext uri="{FF2B5EF4-FFF2-40B4-BE49-F238E27FC236}">
                <a16:creationId xmlns:a16="http://schemas.microsoft.com/office/drawing/2014/main" id="{FF7137C2-928E-48C7-8CDE-39396041F85F}"/>
              </a:ext>
            </a:extLst>
          </p:cNvPr>
          <p:cNvSpPr>
            <a:spLocks noGrp="1"/>
          </p:cNvSpPr>
          <p:nvPr>
            <p:ph type="sldNum" sz="quarter" idx="12"/>
          </p:nvPr>
        </p:nvSpPr>
        <p:spPr/>
        <p:txBody>
          <a:bodyPr/>
          <a:lstStyle/>
          <a:p>
            <a:fld id="{2613B20D-9B73-4C13-A358-2357A5C96DDA}" type="slidenum">
              <a:rPr lang="en-US" smtClean="0"/>
              <a:t>75</a:t>
            </a:fld>
            <a:endParaRPr lang="en-US" dirty="0"/>
          </a:p>
        </p:txBody>
      </p:sp>
      <p:sp>
        <p:nvSpPr>
          <p:cNvPr id="12" name="Rectangle 11">
            <a:extLst>
              <a:ext uri="{FF2B5EF4-FFF2-40B4-BE49-F238E27FC236}">
                <a16:creationId xmlns:a16="http://schemas.microsoft.com/office/drawing/2014/main" id="{3B0959EC-297F-40F9-88FF-3DF90AC14CD7}"/>
              </a:ext>
            </a:extLst>
          </p:cNvPr>
          <p:cNvSpPr/>
          <p:nvPr/>
        </p:nvSpPr>
        <p:spPr>
          <a:xfrm>
            <a:off x="8116010" y="5760392"/>
            <a:ext cx="2117887" cy="461665"/>
          </a:xfrm>
          <a:prstGeom prst="rect">
            <a:avLst/>
          </a:prstGeom>
          <a:solidFill>
            <a:schemeClr val="tx1">
              <a:alpha val="44000"/>
            </a:schemeClr>
          </a:solidFill>
        </p:spPr>
        <p:txBody>
          <a:bodyPr wrap="none">
            <a:noAutofit/>
          </a:bodyPr>
          <a:lstStyle/>
          <a:p>
            <a:pPr algn="ctr"/>
            <a:r>
              <a:rPr lang="en-US" sz="2400" dirty="0">
                <a:solidFill>
                  <a:schemeClr val="bg1"/>
                </a:solidFill>
                <a:latin typeface="Arial" panose="020B0604020202020204" pitchFamily="34" charset="0"/>
              </a:rPr>
              <a:t>Rheometer </a:t>
            </a:r>
            <a:endParaRPr lang="en-US" sz="2400" dirty="0">
              <a:solidFill>
                <a:schemeClr val="bg1"/>
              </a:solidFill>
            </a:endParaRPr>
          </a:p>
        </p:txBody>
      </p:sp>
      <p:sp>
        <p:nvSpPr>
          <p:cNvPr id="7" name="Content Placeholder 5">
            <a:extLst>
              <a:ext uri="{FF2B5EF4-FFF2-40B4-BE49-F238E27FC236}">
                <a16:creationId xmlns:a16="http://schemas.microsoft.com/office/drawing/2014/main" id="{4B29D676-E8BB-47FE-A1BA-CDBBD7E3EBBC}"/>
              </a:ext>
            </a:extLst>
          </p:cNvPr>
          <p:cNvSpPr txBox="1">
            <a:spLocks/>
          </p:cNvSpPr>
          <p:nvPr/>
        </p:nvSpPr>
        <p:spPr>
          <a:xfrm>
            <a:off x="838200" y="1412876"/>
            <a:ext cx="4815840" cy="5148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ucida Bright" panose="020406020505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ucida Bright" panose="020406020505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ucida Bright" panose="020406020505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Bright" panose="020406020505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Bright" panose="020406020505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Light based techniques fail for opaque materials</a:t>
            </a:r>
          </a:p>
          <a:p>
            <a:endParaRPr lang="en-US" dirty="0"/>
          </a:p>
          <a:p>
            <a:r>
              <a:rPr lang="en-US" dirty="0"/>
              <a:t>Labs typically perform destructive analysis</a:t>
            </a:r>
          </a:p>
          <a:p>
            <a:endParaRPr lang="en-US" dirty="0"/>
          </a:p>
        </p:txBody>
      </p:sp>
    </p:spTree>
    <p:extLst>
      <p:ext uri="{BB962C8B-B14F-4D97-AF65-F5344CB8AC3E}">
        <p14:creationId xmlns:p14="http://schemas.microsoft.com/office/powerpoint/2010/main" val="40862720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B5959D-EBA8-483A-887D-966616DCBDEE}"/>
              </a:ext>
            </a:extLst>
          </p:cNvPr>
          <p:cNvPicPr>
            <a:picLocks noChangeAspect="1"/>
          </p:cNvPicPr>
          <p:nvPr/>
        </p:nvPicPr>
        <p:blipFill>
          <a:blip r:embed="rId3"/>
          <a:stretch>
            <a:fillRect/>
          </a:stretch>
        </p:blipFill>
        <p:spPr>
          <a:xfrm>
            <a:off x="-9715497" y="0"/>
            <a:ext cx="21907497" cy="6857999"/>
          </a:xfrm>
          <a:prstGeom prst="rect">
            <a:avLst/>
          </a:prstGeom>
        </p:spPr>
      </p:pic>
      <p:sp>
        <p:nvSpPr>
          <p:cNvPr id="2" name="Title 1">
            <a:extLst>
              <a:ext uri="{FF2B5EF4-FFF2-40B4-BE49-F238E27FC236}">
                <a16:creationId xmlns:a16="http://schemas.microsoft.com/office/drawing/2014/main" id="{10695615-2959-45AC-88EE-A8A8DADF5EF1}"/>
              </a:ext>
            </a:extLst>
          </p:cNvPr>
          <p:cNvSpPr>
            <a:spLocks noGrp="1"/>
          </p:cNvSpPr>
          <p:nvPr>
            <p:ph type="title"/>
          </p:nvPr>
        </p:nvSpPr>
        <p:spPr/>
        <p:txBody>
          <a:bodyPr/>
          <a:lstStyle/>
          <a:p>
            <a:r>
              <a:rPr lang="en-US" dirty="0"/>
              <a:t>Food Quality Assurance</a:t>
            </a:r>
          </a:p>
        </p:txBody>
      </p:sp>
      <p:sp>
        <p:nvSpPr>
          <p:cNvPr id="3" name="Content Placeholder 2">
            <a:extLst>
              <a:ext uri="{FF2B5EF4-FFF2-40B4-BE49-F238E27FC236}">
                <a16:creationId xmlns:a16="http://schemas.microsoft.com/office/drawing/2014/main" id="{58AAF696-131B-4223-AC7A-477BD69FBC4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19FD1EE-C741-487F-86A4-7EDF765685DE}"/>
              </a:ext>
            </a:extLst>
          </p:cNvPr>
          <p:cNvSpPr>
            <a:spLocks noGrp="1"/>
          </p:cNvSpPr>
          <p:nvPr>
            <p:ph type="sldNum" sz="quarter" idx="12"/>
          </p:nvPr>
        </p:nvSpPr>
        <p:spPr/>
        <p:txBody>
          <a:bodyPr/>
          <a:lstStyle/>
          <a:p>
            <a:fld id="{2613B20D-9B73-4C13-A358-2357A5C96DDA}" type="slidenum">
              <a:rPr lang="en-US" smtClean="0"/>
              <a:t>76</a:t>
            </a:fld>
            <a:endParaRPr lang="en-US" dirty="0"/>
          </a:p>
        </p:txBody>
      </p:sp>
    </p:spTree>
    <p:extLst>
      <p:ext uri="{BB962C8B-B14F-4D97-AF65-F5344CB8AC3E}">
        <p14:creationId xmlns:p14="http://schemas.microsoft.com/office/powerpoint/2010/main" val="2929025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DD83-F2DF-4836-B155-D4E5F4859A80}"/>
              </a:ext>
            </a:extLst>
          </p:cNvPr>
          <p:cNvSpPr>
            <a:spLocks noGrp="1"/>
          </p:cNvSpPr>
          <p:nvPr>
            <p:ph type="title"/>
          </p:nvPr>
        </p:nvSpPr>
        <p:spPr/>
        <p:txBody>
          <a:bodyPr/>
          <a:lstStyle/>
          <a:p>
            <a:r>
              <a:rPr lang="en-US" dirty="0"/>
              <a:t>Refractive Indices at 4GHz</a:t>
            </a:r>
          </a:p>
        </p:txBody>
      </p:sp>
      <p:sp>
        <p:nvSpPr>
          <p:cNvPr id="4" name="Slide Number Placeholder 3">
            <a:extLst>
              <a:ext uri="{FF2B5EF4-FFF2-40B4-BE49-F238E27FC236}">
                <a16:creationId xmlns:a16="http://schemas.microsoft.com/office/drawing/2014/main" id="{5D026EDB-BF89-42C0-846C-19BA5AE3A157}"/>
              </a:ext>
            </a:extLst>
          </p:cNvPr>
          <p:cNvSpPr>
            <a:spLocks noGrp="1"/>
          </p:cNvSpPr>
          <p:nvPr>
            <p:ph type="sldNum" sz="quarter" idx="12"/>
          </p:nvPr>
        </p:nvSpPr>
        <p:spPr/>
        <p:txBody>
          <a:bodyPr/>
          <a:lstStyle/>
          <a:p>
            <a:fld id="{2613B20D-9B73-4C13-A358-2357A5C96DDA}" type="slidenum">
              <a:rPr lang="en-US" smtClean="0"/>
              <a:t>77</a:t>
            </a:fld>
            <a:endParaRPr lang="en-US" dirty="0"/>
          </a:p>
        </p:txBody>
      </p:sp>
      <p:sp>
        <p:nvSpPr>
          <p:cNvPr id="6" name="TextBox 5">
            <a:extLst>
              <a:ext uri="{FF2B5EF4-FFF2-40B4-BE49-F238E27FC236}">
                <a16:creationId xmlns:a16="http://schemas.microsoft.com/office/drawing/2014/main" id="{6178ABD7-0550-430E-8FFC-C766CDA8AF19}"/>
              </a:ext>
            </a:extLst>
          </p:cNvPr>
          <p:cNvSpPr txBox="1"/>
          <p:nvPr/>
        </p:nvSpPr>
        <p:spPr>
          <a:xfrm>
            <a:off x="1229082" y="3070661"/>
            <a:ext cx="1560042" cy="830997"/>
          </a:xfrm>
          <a:prstGeom prst="rect">
            <a:avLst/>
          </a:prstGeom>
          <a:noFill/>
        </p:spPr>
        <p:txBody>
          <a:bodyPr wrap="none" rtlCol="0">
            <a:spAutoFit/>
          </a:bodyPr>
          <a:lstStyle/>
          <a:p>
            <a:r>
              <a:rPr lang="en-US" sz="2400" dirty="0"/>
              <a:t>Vacuum/</a:t>
            </a:r>
          </a:p>
          <a:p>
            <a:r>
              <a:rPr lang="en-US" sz="2400" dirty="0"/>
              <a:t>Air</a:t>
            </a:r>
          </a:p>
        </p:txBody>
      </p:sp>
      <p:sp>
        <p:nvSpPr>
          <p:cNvPr id="7" name="TextBox 6">
            <a:extLst>
              <a:ext uri="{FF2B5EF4-FFF2-40B4-BE49-F238E27FC236}">
                <a16:creationId xmlns:a16="http://schemas.microsoft.com/office/drawing/2014/main" id="{8F0034B5-B553-48DF-BC24-1E5BACE5F6C2}"/>
              </a:ext>
            </a:extLst>
          </p:cNvPr>
          <p:cNvSpPr txBox="1"/>
          <p:nvPr/>
        </p:nvSpPr>
        <p:spPr>
          <a:xfrm>
            <a:off x="2928105" y="3339192"/>
            <a:ext cx="1595309" cy="461665"/>
          </a:xfrm>
          <a:prstGeom prst="rect">
            <a:avLst/>
          </a:prstGeom>
          <a:noFill/>
        </p:spPr>
        <p:txBody>
          <a:bodyPr wrap="none" rtlCol="0">
            <a:spAutoFit/>
          </a:bodyPr>
          <a:lstStyle/>
          <a:p>
            <a:r>
              <a:rPr lang="en-US" sz="2400" dirty="0" err="1"/>
              <a:t>Syth</a:t>
            </a:r>
            <a:r>
              <a:rPr lang="en-US" sz="2400" dirty="0"/>
              <a:t>. Oils</a:t>
            </a:r>
          </a:p>
        </p:txBody>
      </p:sp>
      <p:sp>
        <p:nvSpPr>
          <p:cNvPr id="8" name="TextBox 7">
            <a:extLst>
              <a:ext uri="{FF2B5EF4-FFF2-40B4-BE49-F238E27FC236}">
                <a16:creationId xmlns:a16="http://schemas.microsoft.com/office/drawing/2014/main" id="{7DC4C6D2-0C07-4072-B37D-4D4D0C456E7B}"/>
              </a:ext>
            </a:extLst>
          </p:cNvPr>
          <p:cNvSpPr txBox="1"/>
          <p:nvPr/>
        </p:nvSpPr>
        <p:spPr>
          <a:xfrm>
            <a:off x="3119548" y="2997408"/>
            <a:ext cx="1776448" cy="461665"/>
          </a:xfrm>
          <a:prstGeom prst="rect">
            <a:avLst/>
          </a:prstGeom>
          <a:noFill/>
        </p:spPr>
        <p:txBody>
          <a:bodyPr wrap="none" rtlCol="0">
            <a:spAutoFit/>
          </a:bodyPr>
          <a:lstStyle/>
          <a:p>
            <a:r>
              <a:rPr lang="en-US" sz="2400" dirty="0"/>
              <a:t>Edible Oils</a:t>
            </a:r>
          </a:p>
        </p:txBody>
      </p:sp>
      <p:sp>
        <p:nvSpPr>
          <p:cNvPr id="9" name="TextBox 8">
            <a:extLst>
              <a:ext uri="{FF2B5EF4-FFF2-40B4-BE49-F238E27FC236}">
                <a16:creationId xmlns:a16="http://schemas.microsoft.com/office/drawing/2014/main" id="{BEA02AAB-99BA-418B-860E-BD1E474B148D}"/>
              </a:ext>
            </a:extLst>
          </p:cNvPr>
          <p:cNvSpPr txBox="1"/>
          <p:nvPr/>
        </p:nvSpPr>
        <p:spPr>
          <a:xfrm>
            <a:off x="4895996" y="3240195"/>
            <a:ext cx="1484702" cy="461665"/>
          </a:xfrm>
          <a:prstGeom prst="rect">
            <a:avLst/>
          </a:prstGeom>
          <a:noFill/>
        </p:spPr>
        <p:txBody>
          <a:bodyPr wrap="none" rtlCol="0">
            <a:spAutoFit/>
          </a:bodyPr>
          <a:lstStyle/>
          <a:p>
            <a:r>
              <a:rPr lang="en-US" sz="2400" dirty="0"/>
              <a:t>Alcohols</a:t>
            </a:r>
          </a:p>
        </p:txBody>
      </p:sp>
      <p:sp>
        <p:nvSpPr>
          <p:cNvPr id="11" name="TextBox 10">
            <a:extLst>
              <a:ext uri="{FF2B5EF4-FFF2-40B4-BE49-F238E27FC236}">
                <a16:creationId xmlns:a16="http://schemas.microsoft.com/office/drawing/2014/main" id="{178C47DD-7A17-4C56-BCFE-AFCD1BFFD083}"/>
              </a:ext>
            </a:extLst>
          </p:cNvPr>
          <p:cNvSpPr txBox="1"/>
          <p:nvPr/>
        </p:nvSpPr>
        <p:spPr>
          <a:xfrm>
            <a:off x="9246221" y="3380579"/>
            <a:ext cx="1055097" cy="461665"/>
          </a:xfrm>
          <a:prstGeom prst="rect">
            <a:avLst/>
          </a:prstGeom>
          <a:noFill/>
        </p:spPr>
        <p:txBody>
          <a:bodyPr wrap="none" rtlCol="0">
            <a:spAutoFit/>
          </a:bodyPr>
          <a:lstStyle/>
          <a:p>
            <a:r>
              <a:rPr lang="en-US" sz="2400" dirty="0"/>
              <a:t>Water</a:t>
            </a:r>
          </a:p>
        </p:txBody>
      </p:sp>
      <p:sp>
        <p:nvSpPr>
          <p:cNvPr id="12" name="TextBox 11">
            <a:extLst>
              <a:ext uri="{FF2B5EF4-FFF2-40B4-BE49-F238E27FC236}">
                <a16:creationId xmlns:a16="http://schemas.microsoft.com/office/drawing/2014/main" id="{54331F4E-4876-40DD-AC05-BBAD7047313B}"/>
              </a:ext>
            </a:extLst>
          </p:cNvPr>
          <p:cNvSpPr txBox="1"/>
          <p:nvPr/>
        </p:nvSpPr>
        <p:spPr>
          <a:xfrm>
            <a:off x="6495966" y="3266848"/>
            <a:ext cx="2541080" cy="461665"/>
          </a:xfrm>
          <a:prstGeom prst="rect">
            <a:avLst/>
          </a:prstGeom>
          <a:noFill/>
        </p:spPr>
        <p:txBody>
          <a:bodyPr wrap="none" rtlCol="0">
            <a:spAutoFit/>
          </a:bodyPr>
          <a:lstStyle/>
          <a:p>
            <a:r>
              <a:rPr lang="en-US" sz="2400" dirty="0"/>
              <a:t>Water Solutions</a:t>
            </a:r>
          </a:p>
        </p:txBody>
      </p:sp>
      <p:cxnSp>
        <p:nvCxnSpPr>
          <p:cNvPr id="13" name="Straight Connector 12">
            <a:extLst>
              <a:ext uri="{FF2B5EF4-FFF2-40B4-BE49-F238E27FC236}">
                <a16:creationId xmlns:a16="http://schemas.microsoft.com/office/drawing/2014/main" id="{BF8CA6F4-4144-4F31-AD0F-71AA1408E0E1}"/>
              </a:ext>
            </a:extLst>
          </p:cNvPr>
          <p:cNvCxnSpPr>
            <a:cxnSpLocks/>
          </p:cNvCxnSpPr>
          <p:nvPr/>
        </p:nvCxnSpPr>
        <p:spPr>
          <a:xfrm>
            <a:off x="2830686" y="2950264"/>
            <a:ext cx="0" cy="86063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4B1CA19-8B4D-4D86-9173-3DC00DFDBD54}"/>
              </a:ext>
            </a:extLst>
          </p:cNvPr>
          <p:cNvPicPr>
            <a:picLocks noChangeAspect="1"/>
          </p:cNvPicPr>
          <p:nvPr/>
        </p:nvPicPr>
        <p:blipFill rotWithShape="1">
          <a:blip r:embed="rId3">
            <a:extLst>
              <a:ext uri="{28A0092B-C50C-407E-A947-70E740481C1C}">
                <a14:useLocalDpi xmlns:a14="http://schemas.microsoft.com/office/drawing/2010/main" val="0"/>
              </a:ext>
            </a:extLst>
          </a:blip>
          <a:srcRect l="2825" r="69046" b="67862"/>
          <a:stretch/>
        </p:blipFill>
        <p:spPr>
          <a:xfrm>
            <a:off x="2700714" y="3854199"/>
            <a:ext cx="7120191" cy="678542"/>
          </a:xfrm>
          <a:prstGeom prst="rect">
            <a:avLst/>
          </a:prstGeom>
        </p:spPr>
      </p:pic>
      <p:cxnSp>
        <p:nvCxnSpPr>
          <p:cNvPr id="15" name="Straight Connector 14">
            <a:extLst>
              <a:ext uri="{FF2B5EF4-FFF2-40B4-BE49-F238E27FC236}">
                <a16:creationId xmlns:a16="http://schemas.microsoft.com/office/drawing/2014/main" id="{6037F70F-679B-4A82-AF1C-26708C074543}"/>
              </a:ext>
            </a:extLst>
          </p:cNvPr>
          <p:cNvCxnSpPr>
            <a:cxnSpLocks/>
          </p:cNvCxnSpPr>
          <p:nvPr/>
        </p:nvCxnSpPr>
        <p:spPr>
          <a:xfrm>
            <a:off x="9246221" y="2993568"/>
            <a:ext cx="0" cy="86063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883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le:J457 front open IMG 1127.jpg">
            <a:extLst>
              <a:ext uri="{FF2B5EF4-FFF2-40B4-BE49-F238E27FC236}">
                <a16:creationId xmlns:a16="http://schemas.microsoft.com/office/drawing/2014/main" id="{ABD3F3F7-BC55-4404-9926-07A7801ADC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21" r="10308"/>
          <a:stretch/>
        </p:blipFill>
        <p:spPr bwMode="auto">
          <a:xfrm>
            <a:off x="6606541" y="1633267"/>
            <a:ext cx="4636431" cy="47360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B73EA0-41CF-469F-8BF9-9B917D6973E4}"/>
              </a:ext>
            </a:extLst>
          </p:cNvPr>
          <p:cNvSpPr>
            <a:spLocks noGrp="1"/>
          </p:cNvSpPr>
          <p:nvPr>
            <p:ph type="title"/>
          </p:nvPr>
        </p:nvSpPr>
        <p:spPr/>
        <p:txBody>
          <a:bodyPr/>
          <a:lstStyle/>
          <a:p>
            <a:r>
              <a:rPr lang="en-US" dirty="0"/>
              <a:t>Existing Solutions</a:t>
            </a:r>
          </a:p>
        </p:txBody>
      </p:sp>
      <p:sp>
        <p:nvSpPr>
          <p:cNvPr id="4" name="Slide Number Placeholder 3">
            <a:extLst>
              <a:ext uri="{FF2B5EF4-FFF2-40B4-BE49-F238E27FC236}">
                <a16:creationId xmlns:a16="http://schemas.microsoft.com/office/drawing/2014/main" id="{FF7137C2-928E-48C7-8CDE-39396041F85F}"/>
              </a:ext>
            </a:extLst>
          </p:cNvPr>
          <p:cNvSpPr>
            <a:spLocks noGrp="1"/>
          </p:cNvSpPr>
          <p:nvPr>
            <p:ph type="sldNum" sz="quarter" idx="12"/>
          </p:nvPr>
        </p:nvSpPr>
        <p:spPr/>
        <p:txBody>
          <a:bodyPr/>
          <a:lstStyle/>
          <a:p>
            <a:fld id="{2613B20D-9B73-4C13-A358-2357A5C96DDA}" type="slidenum">
              <a:rPr lang="en-US" smtClean="0"/>
              <a:t>78</a:t>
            </a:fld>
            <a:endParaRPr lang="en-US" dirty="0"/>
          </a:p>
        </p:txBody>
      </p:sp>
      <p:sp>
        <p:nvSpPr>
          <p:cNvPr id="12" name="Rectangle 11">
            <a:extLst>
              <a:ext uri="{FF2B5EF4-FFF2-40B4-BE49-F238E27FC236}">
                <a16:creationId xmlns:a16="http://schemas.microsoft.com/office/drawing/2014/main" id="{3B0959EC-297F-40F9-88FF-3DF90AC14CD7}"/>
              </a:ext>
            </a:extLst>
          </p:cNvPr>
          <p:cNvSpPr/>
          <p:nvPr/>
        </p:nvSpPr>
        <p:spPr>
          <a:xfrm>
            <a:off x="8116010" y="5760392"/>
            <a:ext cx="2117887" cy="461665"/>
          </a:xfrm>
          <a:prstGeom prst="rect">
            <a:avLst/>
          </a:prstGeom>
          <a:solidFill>
            <a:schemeClr val="tx1">
              <a:alpha val="44000"/>
            </a:schemeClr>
          </a:solidFill>
        </p:spPr>
        <p:txBody>
          <a:bodyPr wrap="none">
            <a:noAutofit/>
          </a:bodyPr>
          <a:lstStyle/>
          <a:p>
            <a:pPr algn="ctr"/>
            <a:r>
              <a:rPr lang="en-US" sz="2400" dirty="0">
                <a:solidFill>
                  <a:schemeClr val="bg1"/>
                </a:solidFill>
                <a:latin typeface="Arial" panose="020B0604020202020204" pitchFamily="34" charset="0"/>
              </a:rPr>
              <a:t>Refractometer</a:t>
            </a:r>
            <a:endParaRPr lang="en-US" sz="2400" dirty="0">
              <a:solidFill>
                <a:schemeClr val="bg1"/>
              </a:solidFill>
            </a:endParaRPr>
          </a:p>
        </p:txBody>
      </p:sp>
      <p:sp>
        <p:nvSpPr>
          <p:cNvPr id="19" name="Content Placeholder 5">
            <a:extLst>
              <a:ext uri="{FF2B5EF4-FFF2-40B4-BE49-F238E27FC236}">
                <a16:creationId xmlns:a16="http://schemas.microsoft.com/office/drawing/2014/main" id="{26FD432E-C42F-468F-9207-DD94B5CED2A1}"/>
              </a:ext>
            </a:extLst>
          </p:cNvPr>
          <p:cNvSpPr txBox="1">
            <a:spLocks/>
          </p:cNvSpPr>
          <p:nvPr/>
        </p:nvSpPr>
        <p:spPr>
          <a:xfrm>
            <a:off x="838200" y="1412876"/>
            <a:ext cx="4815840" cy="5148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ucida Bright" panose="020406020505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ucida Bright" panose="020406020505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ucida Bright" panose="020406020505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Bright" panose="020406020505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Bright" panose="020406020505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Light based techniques fail for opaque materials</a:t>
            </a:r>
          </a:p>
          <a:p>
            <a:endParaRPr lang="en-US" dirty="0"/>
          </a:p>
        </p:txBody>
      </p:sp>
    </p:spTree>
    <p:extLst>
      <p:ext uri="{BB962C8B-B14F-4D97-AF65-F5344CB8AC3E}">
        <p14:creationId xmlns:p14="http://schemas.microsoft.com/office/powerpoint/2010/main" val="37927588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3EA0-41CF-469F-8BF9-9B917D6973E4}"/>
              </a:ext>
            </a:extLst>
          </p:cNvPr>
          <p:cNvSpPr>
            <a:spLocks noGrp="1"/>
          </p:cNvSpPr>
          <p:nvPr>
            <p:ph type="title"/>
          </p:nvPr>
        </p:nvSpPr>
        <p:spPr/>
        <p:txBody>
          <a:bodyPr/>
          <a:lstStyle/>
          <a:p>
            <a:r>
              <a:rPr lang="en-US" dirty="0"/>
              <a:t>Existing Solutions</a:t>
            </a:r>
          </a:p>
        </p:txBody>
      </p:sp>
      <p:sp>
        <p:nvSpPr>
          <p:cNvPr id="4" name="Slide Number Placeholder 3">
            <a:extLst>
              <a:ext uri="{FF2B5EF4-FFF2-40B4-BE49-F238E27FC236}">
                <a16:creationId xmlns:a16="http://schemas.microsoft.com/office/drawing/2014/main" id="{FF7137C2-928E-48C7-8CDE-39396041F85F}"/>
              </a:ext>
            </a:extLst>
          </p:cNvPr>
          <p:cNvSpPr>
            <a:spLocks noGrp="1"/>
          </p:cNvSpPr>
          <p:nvPr>
            <p:ph type="sldNum" sz="quarter" idx="12"/>
          </p:nvPr>
        </p:nvSpPr>
        <p:spPr/>
        <p:txBody>
          <a:bodyPr/>
          <a:lstStyle/>
          <a:p>
            <a:fld id="{2613B20D-9B73-4C13-A358-2357A5C96DDA}" type="slidenum">
              <a:rPr lang="en-US" smtClean="0"/>
              <a:t>79</a:t>
            </a:fld>
            <a:endParaRPr lang="en-US" dirty="0"/>
          </a:p>
        </p:txBody>
      </p:sp>
      <p:pic>
        <p:nvPicPr>
          <p:cNvPr id="5" name="Picture 4" descr="File:Desyxps.jpg">
            <a:extLst>
              <a:ext uri="{FF2B5EF4-FFF2-40B4-BE49-F238E27FC236}">
                <a16:creationId xmlns:a16="http://schemas.microsoft.com/office/drawing/2014/main" id="{9843D651-5FA4-4699-AAAC-E4710C833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541" y="1207549"/>
            <a:ext cx="4625340" cy="5148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13245F5-9EE1-4120-B437-D399EFFE410D}"/>
              </a:ext>
            </a:extLst>
          </p:cNvPr>
          <p:cNvSpPr/>
          <p:nvPr/>
        </p:nvSpPr>
        <p:spPr>
          <a:xfrm>
            <a:off x="8116010" y="5760392"/>
            <a:ext cx="2117887" cy="461665"/>
          </a:xfrm>
          <a:prstGeom prst="rect">
            <a:avLst/>
          </a:prstGeom>
          <a:solidFill>
            <a:schemeClr val="tx1">
              <a:alpha val="44000"/>
            </a:schemeClr>
          </a:solidFill>
        </p:spPr>
        <p:txBody>
          <a:bodyPr wrap="none">
            <a:spAutoFit/>
          </a:bodyPr>
          <a:lstStyle/>
          <a:p>
            <a:r>
              <a:rPr lang="en-US" sz="2400" dirty="0">
                <a:solidFill>
                  <a:schemeClr val="bg1"/>
                </a:solidFill>
                <a:latin typeface="Arial" panose="020B0604020202020204" pitchFamily="34" charset="0"/>
              </a:rPr>
              <a:t>Spectrometer </a:t>
            </a:r>
            <a:endParaRPr lang="en-US" sz="2400" dirty="0">
              <a:solidFill>
                <a:schemeClr val="bg1"/>
              </a:solidFill>
            </a:endParaRPr>
          </a:p>
        </p:txBody>
      </p:sp>
      <p:sp>
        <p:nvSpPr>
          <p:cNvPr id="15" name="Content Placeholder 5">
            <a:extLst>
              <a:ext uri="{FF2B5EF4-FFF2-40B4-BE49-F238E27FC236}">
                <a16:creationId xmlns:a16="http://schemas.microsoft.com/office/drawing/2014/main" id="{AC861EB5-848E-4EB2-9E17-9A869466DA3E}"/>
              </a:ext>
            </a:extLst>
          </p:cNvPr>
          <p:cNvSpPr txBox="1">
            <a:spLocks/>
          </p:cNvSpPr>
          <p:nvPr/>
        </p:nvSpPr>
        <p:spPr>
          <a:xfrm>
            <a:off x="838200" y="1412876"/>
            <a:ext cx="4815840" cy="5148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ucida Bright" panose="020406020505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ucida Bright" panose="020406020505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ucida Bright" panose="020406020505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Bright" panose="020406020505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Bright" panose="020406020505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Light based techniques fail for opaque materials</a:t>
            </a:r>
          </a:p>
          <a:p>
            <a:endParaRPr lang="en-US" dirty="0"/>
          </a:p>
          <a:p>
            <a:r>
              <a:rPr lang="en-US" dirty="0"/>
              <a:t>Spectrometers and chromatographers are invasive and destructive</a:t>
            </a:r>
          </a:p>
          <a:p>
            <a:endParaRPr lang="en-US" dirty="0"/>
          </a:p>
        </p:txBody>
      </p:sp>
    </p:spTree>
    <p:extLst>
      <p:ext uri="{BB962C8B-B14F-4D97-AF65-F5344CB8AC3E}">
        <p14:creationId xmlns:p14="http://schemas.microsoft.com/office/powerpoint/2010/main" val="1412180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F9F7-8791-45B3-8390-C70CB831246F}"/>
              </a:ext>
            </a:extLst>
          </p:cNvPr>
          <p:cNvSpPr>
            <a:spLocks noGrp="1"/>
          </p:cNvSpPr>
          <p:nvPr>
            <p:ph type="title"/>
          </p:nvPr>
        </p:nvSpPr>
        <p:spPr/>
        <p:txBody>
          <a:bodyPr/>
          <a:lstStyle/>
          <a:p>
            <a:r>
              <a:rPr lang="en-US" dirty="0"/>
              <a:t>Benefits of </a:t>
            </a:r>
            <a:r>
              <a:rPr lang="en-US" dirty="0" err="1"/>
              <a:t>LiquID</a:t>
            </a:r>
            <a:endParaRPr lang="en-US" dirty="0"/>
          </a:p>
        </p:txBody>
      </p:sp>
      <p:sp>
        <p:nvSpPr>
          <p:cNvPr id="3" name="Content Placeholder 2">
            <a:extLst>
              <a:ext uri="{FF2B5EF4-FFF2-40B4-BE49-F238E27FC236}">
                <a16:creationId xmlns:a16="http://schemas.microsoft.com/office/drawing/2014/main" id="{821AFC05-FAF0-48FA-84AF-4AD2807442A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FF1F594-726A-4405-886A-DEE789D40759}"/>
              </a:ext>
            </a:extLst>
          </p:cNvPr>
          <p:cNvSpPr>
            <a:spLocks noGrp="1"/>
          </p:cNvSpPr>
          <p:nvPr>
            <p:ph type="sldNum" sz="quarter" idx="12"/>
          </p:nvPr>
        </p:nvSpPr>
        <p:spPr/>
        <p:txBody>
          <a:bodyPr/>
          <a:lstStyle/>
          <a:p>
            <a:fld id="{2613B20D-9B73-4C13-A358-2357A5C96DDA}" type="slidenum">
              <a:rPr lang="en-US" smtClean="0"/>
              <a:t>8</a:t>
            </a:fld>
            <a:endParaRPr lang="en-US" dirty="0"/>
          </a:p>
        </p:txBody>
      </p:sp>
      <p:pic>
        <p:nvPicPr>
          <p:cNvPr id="5" name="Picture 4">
            <a:extLst>
              <a:ext uri="{FF2B5EF4-FFF2-40B4-BE49-F238E27FC236}">
                <a16:creationId xmlns:a16="http://schemas.microsoft.com/office/drawing/2014/main" id="{F3630F33-25D3-43B7-9ADB-DAC9429D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249" y="1953734"/>
            <a:ext cx="2850777" cy="1424930"/>
          </a:xfrm>
          <a:prstGeom prst="rect">
            <a:avLst/>
          </a:prstGeom>
        </p:spPr>
      </p:pic>
      <p:pic>
        <p:nvPicPr>
          <p:cNvPr id="6" name="Picture 5">
            <a:extLst>
              <a:ext uri="{FF2B5EF4-FFF2-40B4-BE49-F238E27FC236}">
                <a16:creationId xmlns:a16="http://schemas.microsoft.com/office/drawing/2014/main" id="{F28FDFA4-2EE6-4B0A-A943-4D427A090851}"/>
              </a:ext>
            </a:extLst>
          </p:cNvPr>
          <p:cNvPicPr>
            <a:picLocks noChangeAspect="1"/>
          </p:cNvPicPr>
          <p:nvPr/>
        </p:nvPicPr>
        <p:blipFill rotWithShape="1">
          <a:blip r:embed="rId3">
            <a:extLst>
              <a:ext uri="{28A0092B-C50C-407E-A947-70E740481C1C}">
                <a14:useLocalDpi xmlns:a14="http://schemas.microsoft.com/office/drawing/2010/main" val="0"/>
              </a:ext>
            </a:extLst>
          </a:blip>
          <a:srcRect r="13078"/>
          <a:stretch/>
        </p:blipFill>
        <p:spPr>
          <a:xfrm>
            <a:off x="2400283" y="1581313"/>
            <a:ext cx="3773243" cy="2169773"/>
          </a:xfrm>
          <a:prstGeom prst="rect">
            <a:avLst/>
          </a:prstGeom>
        </p:spPr>
      </p:pic>
      <p:grpSp>
        <p:nvGrpSpPr>
          <p:cNvPr id="7" name="Group 6">
            <a:extLst>
              <a:ext uri="{FF2B5EF4-FFF2-40B4-BE49-F238E27FC236}">
                <a16:creationId xmlns:a16="http://schemas.microsoft.com/office/drawing/2014/main" id="{DFE02A8D-D5AB-4D61-8096-82F51F553F87}"/>
              </a:ext>
            </a:extLst>
          </p:cNvPr>
          <p:cNvGrpSpPr/>
          <p:nvPr/>
        </p:nvGrpSpPr>
        <p:grpSpPr>
          <a:xfrm>
            <a:off x="1451300" y="2082222"/>
            <a:ext cx="1171291" cy="1726365"/>
            <a:chOff x="993711" y="3517438"/>
            <a:chExt cx="1171291" cy="1726365"/>
          </a:xfrm>
        </p:grpSpPr>
        <p:sp>
          <p:nvSpPr>
            <p:cNvPr id="8" name="Isosceles Triangle 7">
              <a:extLst>
                <a:ext uri="{FF2B5EF4-FFF2-40B4-BE49-F238E27FC236}">
                  <a16:creationId xmlns:a16="http://schemas.microsoft.com/office/drawing/2014/main" id="{E75A706E-E3F7-4CED-8629-B990552EFBEB}"/>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89C16EF-15C8-4A9A-92CD-D6AD78A8A5C2}"/>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FE7B3FC-FFB1-4CC9-8C54-CC7DB47421A8}"/>
                </a:ext>
              </a:extLst>
            </p:cNvPr>
            <p:cNvCxnSpPr>
              <a:stCxn id="8"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B1BA76D-7EA4-4D4E-A132-CA42D93EBA53}"/>
              </a:ext>
            </a:extLst>
          </p:cNvPr>
          <p:cNvGrpSpPr/>
          <p:nvPr/>
        </p:nvGrpSpPr>
        <p:grpSpPr>
          <a:xfrm flipH="1">
            <a:off x="8711180" y="2223517"/>
            <a:ext cx="1171291" cy="1726365"/>
            <a:chOff x="993711" y="3517438"/>
            <a:chExt cx="1171291" cy="1726365"/>
          </a:xfrm>
        </p:grpSpPr>
        <p:sp>
          <p:nvSpPr>
            <p:cNvPr id="12" name="Isosceles Triangle 11">
              <a:extLst>
                <a:ext uri="{FF2B5EF4-FFF2-40B4-BE49-F238E27FC236}">
                  <a16:creationId xmlns:a16="http://schemas.microsoft.com/office/drawing/2014/main" id="{78D4CF5F-1566-4B11-9852-1BD7DAC62DE3}"/>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1446717-E221-415F-8913-3F64A93D5002}"/>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A22530A-7145-4F07-9007-BF15B77102FC}"/>
                </a:ext>
              </a:extLst>
            </p:cNvPr>
            <p:cNvCxnSpPr>
              <a:stCxn id="12"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0469A7A7-1B90-4E68-9B0E-24713E4ECFF7}"/>
              </a:ext>
            </a:extLst>
          </p:cNvPr>
          <p:cNvSpPr txBox="1"/>
          <p:nvPr/>
        </p:nvSpPr>
        <p:spPr>
          <a:xfrm>
            <a:off x="9982200" y="2333817"/>
            <a:ext cx="1103187" cy="523220"/>
          </a:xfrm>
          <a:prstGeom prst="rect">
            <a:avLst/>
          </a:prstGeom>
          <a:noFill/>
        </p:spPr>
        <p:txBody>
          <a:bodyPr wrap="none" rtlCol="0">
            <a:spAutoFit/>
          </a:bodyPr>
          <a:lstStyle/>
          <a:p>
            <a:r>
              <a:rPr lang="en-US" sz="2800" dirty="0"/>
              <a:t>Pepsi</a:t>
            </a:r>
          </a:p>
        </p:txBody>
      </p:sp>
      <p:pic>
        <p:nvPicPr>
          <p:cNvPr id="16" name="Picture 15">
            <a:extLst>
              <a:ext uri="{FF2B5EF4-FFF2-40B4-BE49-F238E27FC236}">
                <a16:creationId xmlns:a16="http://schemas.microsoft.com/office/drawing/2014/main" id="{43D5A5E4-D1DE-4EEC-AAA4-A296DD475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937" y="1081220"/>
            <a:ext cx="2624556" cy="2624556"/>
          </a:xfrm>
          <a:prstGeom prst="rect">
            <a:avLst/>
          </a:prstGeom>
        </p:spPr>
      </p:pic>
      <p:sp>
        <p:nvSpPr>
          <p:cNvPr id="17" name="TextBox 16">
            <a:extLst>
              <a:ext uri="{FF2B5EF4-FFF2-40B4-BE49-F238E27FC236}">
                <a16:creationId xmlns:a16="http://schemas.microsoft.com/office/drawing/2014/main" id="{239F49B3-B3F8-43B7-8D8A-825831850365}"/>
              </a:ext>
            </a:extLst>
          </p:cNvPr>
          <p:cNvSpPr txBox="1"/>
          <p:nvPr/>
        </p:nvSpPr>
        <p:spPr>
          <a:xfrm>
            <a:off x="934720" y="4354088"/>
            <a:ext cx="10322560" cy="1569660"/>
          </a:xfrm>
          <a:prstGeom prst="rect">
            <a:avLst/>
          </a:prstGeom>
          <a:noFill/>
        </p:spPr>
        <p:txBody>
          <a:bodyPr wrap="square" rtlCol="0">
            <a:spAutoFit/>
          </a:bodyPr>
          <a:lstStyle/>
          <a:p>
            <a:r>
              <a:rPr lang="en-US" sz="3200" b="1" dirty="0">
                <a:solidFill>
                  <a:srgbClr val="92D050"/>
                </a:solidFill>
              </a:rPr>
              <a:t>✓ </a:t>
            </a:r>
            <a:r>
              <a:rPr lang="en-US" sz="2800" dirty="0"/>
              <a:t>Identifies liquid without touching it – Non-invasive</a:t>
            </a:r>
            <a:endParaRPr lang="en-US" sz="3200" dirty="0"/>
          </a:p>
          <a:p>
            <a:r>
              <a:rPr lang="en-US" sz="3200" b="1" dirty="0">
                <a:solidFill>
                  <a:srgbClr val="92D050"/>
                </a:solidFill>
              </a:rPr>
              <a:t>✓ </a:t>
            </a:r>
            <a:r>
              <a:rPr lang="en-US" sz="2800" dirty="0"/>
              <a:t>Passes wireless signals – Non-destructive</a:t>
            </a:r>
            <a:endParaRPr lang="en-US" sz="3200" dirty="0"/>
          </a:p>
          <a:p>
            <a:r>
              <a:rPr lang="en-US" sz="3200" b="1" dirty="0">
                <a:solidFill>
                  <a:srgbClr val="92D050"/>
                </a:solidFill>
              </a:rPr>
              <a:t>✓ </a:t>
            </a:r>
            <a:r>
              <a:rPr lang="en-US" sz="2800" dirty="0"/>
              <a:t>Small and inexpensive – Convenient </a:t>
            </a:r>
            <a:endParaRPr lang="en-US" sz="3200" dirty="0"/>
          </a:p>
        </p:txBody>
      </p:sp>
    </p:spTree>
    <p:extLst>
      <p:ext uri="{BB962C8B-B14F-4D97-AF65-F5344CB8AC3E}">
        <p14:creationId xmlns:p14="http://schemas.microsoft.com/office/powerpoint/2010/main" val="1887729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3EA0-41CF-469F-8BF9-9B917D6973E4}"/>
              </a:ext>
            </a:extLst>
          </p:cNvPr>
          <p:cNvSpPr>
            <a:spLocks noGrp="1"/>
          </p:cNvSpPr>
          <p:nvPr>
            <p:ph type="title"/>
          </p:nvPr>
        </p:nvSpPr>
        <p:spPr/>
        <p:txBody>
          <a:bodyPr/>
          <a:lstStyle/>
          <a:p>
            <a:r>
              <a:rPr lang="en-US" dirty="0"/>
              <a:t>Existing Solutions</a:t>
            </a:r>
          </a:p>
        </p:txBody>
      </p:sp>
      <p:sp>
        <p:nvSpPr>
          <p:cNvPr id="4" name="Slide Number Placeholder 3">
            <a:extLst>
              <a:ext uri="{FF2B5EF4-FFF2-40B4-BE49-F238E27FC236}">
                <a16:creationId xmlns:a16="http://schemas.microsoft.com/office/drawing/2014/main" id="{FF7137C2-928E-48C7-8CDE-39396041F85F}"/>
              </a:ext>
            </a:extLst>
          </p:cNvPr>
          <p:cNvSpPr>
            <a:spLocks noGrp="1"/>
          </p:cNvSpPr>
          <p:nvPr>
            <p:ph type="sldNum" sz="quarter" idx="12"/>
          </p:nvPr>
        </p:nvSpPr>
        <p:spPr/>
        <p:txBody>
          <a:bodyPr/>
          <a:lstStyle/>
          <a:p>
            <a:fld id="{2613B20D-9B73-4C13-A358-2357A5C96DDA}" type="slidenum">
              <a:rPr lang="en-US" smtClean="0"/>
              <a:t>80</a:t>
            </a:fld>
            <a:endParaRPr lang="en-US" dirty="0"/>
          </a:p>
        </p:txBody>
      </p:sp>
      <p:grpSp>
        <p:nvGrpSpPr>
          <p:cNvPr id="7" name="Group 6">
            <a:extLst>
              <a:ext uri="{FF2B5EF4-FFF2-40B4-BE49-F238E27FC236}">
                <a16:creationId xmlns:a16="http://schemas.microsoft.com/office/drawing/2014/main" id="{1CA19146-8404-4DAA-A403-1E2F06B14B56}"/>
              </a:ext>
            </a:extLst>
          </p:cNvPr>
          <p:cNvGrpSpPr/>
          <p:nvPr/>
        </p:nvGrpSpPr>
        <p:grpSpPr>
          <a:xfrm>
            <a:off x="6606541" y="1207549"/>
            <a:ext cx="4625340" cy="5148801"/>
            <a:chOff x="6606541" y="1207549"/>
            <a:chExt cx="4625340" cy="5148801"/>
          </a:xfrm>
        </p:grpSpPr>
        <p:pic>
          <p:nvPicPr>
            <p:cNvPr id="5" name="Picture 4" descr="File:Desyxps.jpg">
              <a:extLst>
                <a:ext uri="{FF2B5EF4-FFF2-40B4-BE49-F238E27FC236}">
                  <a16:creationId xmlns:a16="http://schemas.microsoft.com/office/drawing/2014/main" id="{9843D651-5FA4-4699-AAAC-E4710C833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541" y="1207549"/>
              <a:ext cx="4625340" cy="5148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13245F5-9EE1-4120-B437-D399EFFE410D}"/>
                </a:ext>
              </a:extLst>
            </p:cNvPr>
            <p:cNvSpPr/>
            <p:nvPr/>
          </p:nvSpPr>
          <p:spPr>
            <a:xfrm>
              <a:off x="8116010" y="5760392"/>
              <a:ext cx="2117887" cy="461665"/>
            </a:xfrm>
            <a:prstGeom prst="rect">
              <a:avLst/>
            </a:prstGeom>
            <a:solidFill>
              <a:schemeClr val="tx1">
                <a:alpha val="44000"/>
              </a:schemeClr>
            </a:solidFill>
          </p:spPr>
          <p:txBody>
            <a:bodyPr wrap="none">
              <a:spAutoFit/>
            </a:bodyPr>
            <a:lstStyle/>
            <a:p>
              <a:r>
                <a:rPr lang="en-US" sz="2400" dirty="0">
                  <a:solidFill>
                    <a:schemeClr val="bg1"/>
                  </a:solidFill>
                  <a:latin typeface="Arial" panose="020B0604020202020204" pitchFamily="34" charset="0"/>
                </a:rPr>
                <a:t>Spectrometer </a:t>
              </a:r>
              <a:endParaRPr lang="en-US" sz="2400" dirty="0">
                <a:solidFill>
                  <a:schemeClr val="bg1"/>
                </a:solidFill>
              </a:endParaRPr>
            </a:p>
          </p:txBody>
        </p:sp>
      </p:grpSp>
      <p:pic>
        <p:nvPicPr>
          <p:cNvPr id="2050" name="Picture 2" descr="https://upload.wikimedia.org/wikipedia/commons/thumb/a/ad/GCxGC-TOFMS_Analytical_Dept_Chemical_Faculty_GUT_Gdansk.jpg/1280px-GCxGC-TOFMS_Analytical_Dept_Chemical_Faculty_GUT_Gdansk.jpg">
            <a:extLst>
              <a:ext uri="{FF2B5EF4-FFF2-40B4-BE49-F238E27FC236}">
                <a16:creationId xmlns:a16="http://schemas.microsoft.com/office/drawing/2014/main" id="{F03BCBFC-0CED-43DC-8C99-6429C25453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538"/>
          <a:stretch/>
        </p:blipFill>
        <p:spPr bwMode="auto">
          <a:xfrm>
            <a:off x="6606541" y="1207549"/>
            <a:ext cx="4625341" cy="51488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C6E1BEC-BAA1-4E27-A517-B21FFC658D7E}"/>
              </a:ext>
            </a:extLst>
          </p:cNvPr>
          <p:cNvSpPr/>
          <p:nvPr/>
        </p:nvSpPr>
        <p:spPr>
          <a:xfrm>
            <a:off x="7969334" y="5746892"/>
            <a:ext cx="2411238" cy="461665"/>
          </a:xfrm>
          <a:prstGeom prst="rect">
            <a:avLst/>
          </a:prstGeom>
          <a:solidFill>
            <a:schemeClr val="tx1">
              <a:alpha val="44000"/>
            </a:schemeClr>
          </a:solidFill>
        </p:spPr>
        <p:txBody>
          <a:bodyPr wrap="none">
            <a:spAutoFit/>
          </a:bodyPr>
          <a:lstStyle/>
          <a:p>
            <a:r>
              <a:rPr lang="en-US" sz="2400" dirty="0">
                <a:solidFill>
                  <a:schemeClr val="bg1"/>
                </a:solidFill>
                <a:latin typeface="Arial" panose="020B0604020202020204" pitchFamily="34" charset="0"/>
              </a:rPr>
              <a:t>Chromatograph </a:t>
            </a:r>
            <a:endParaRPr lang="en-US" sz="2400" dirty="0">
              <a:solidFill>
                <a:schemeClr val="bg1"/>
              </a:solidFill>
            </a:endParaRPr>
          </a:p>
        </p:txBody>
      </p:sp>
      <p:sp>
        <p:nvSpPr>
          <p:cNvPr id="15" name="Content Placeholder 5">
            <a:extLst>
              <a:ext uri="{FF2B5EF4-FFF2-40B4-BE49-F238E27FC236}">
                <a16:creationId xmlns:a16="http://schemas.microsoft.com/office/drawing/2014/main" id="{E1CB87E2-C4AF-4F45-9363-B4872DAD02C9}"/>
              </a:ext>
            </a:extLst>
          </p:cNvPr>
          <p:cNvSpPr txBox="1">
            <a:spLocks/>
          </p:cNvSpPr>
          <p:nvPr/>
        </p:nvSpPr>
        <p:spPr>
          <a:xfrm>
            <a:off x="838200" y="1412876"/>
            <a:ext cx="4815840" cy="5148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ucida Bright" panose="020406020505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ucida Bright" panose="020406020505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ucida Bright" panose="020406020505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Bright" panose="020406020505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Bright" panose="020406020505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Light based techniques fail for opaque materials</a:t>
            </a:r>
          </a:p>
          <a:p>
            <a:endParaRPr lang="en-US" dirty="0"/>
          </a:p>
          <a:p>
            <a:r>
              <a:rPr lang="en-US" dirty="0"/>
              <a:t>Spectrometers and chromatographers are invasive and destructive</a:t>
            </a:r>
          </a:p>
          <a:p>
            <a:endParaRPr lang="en-US" dirty="0"/>
          </a:p>
          <a:p>
            <a:r>
              <a:rPr lang="en-US" dirty="0"/>
              <a:t>They use heat, and chemical analysis</a:t>
            </a:r>
          </a:p>
          <a:p>
            <a:endParaRPr lang="en-US" dirty="0"/>
          </a:p>
        </p:txBody>
      </p:sp>
    </p:spTree>
    <p:extLst>
      <p:ext uri="{BB962C8B-B14F-4D97-AF65-F5344CB8AC3E}">
        <p14:creationId xmlns:p14="http://schemas.microsoft.com/office/powerpoint/2010/main" val="30430120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D359-CBA8-45EC-9D9F-F1ABDD62F803}"/>
              </a:ext>
            </a:extLst>
          </p:cNvPr>
          <p:cNvSpPr>
            <a:spLocks noGrp="1"/>
          </p:cNvSpPr>
          <p:nvPr>
            <p:ph type="title"/>
          </p:nvPr>
        </p:nvSpPr>
        <p:spPr/>
        <p:txBody>
          <a:bodyPr/>
          <a:lstStyle/>
          <a:p>
            <a:r>
              <a:rPr lang="en-US" dirty="0"/>
              <a:t>Existing Solutions</a:t>
            </a:r>
          </a:p>
        </p:txBody>
      </p:sp>
      <p:sp>
        <p:nvSpPr>
          <p:cNvPr id="3" name="Content Placeholder 2">
            <a:extLst>
              <a:ext uri="{FF2B5EF4-FFF2-40B4-BE49-F238E27FC236}">
                <a16:creationId xmlns:a16="http://schemas.microsoft.com/office/drawing/2014/main" id="{3B6ED2EA-88A7-42FD-8BE2-1ADF38A938C6}"/>
              </a:ext>
            </a:extLst>
          </p:cNvPr>
          <p:cNvSpPr>
            <a:spLocks noGrp="1"/>
          </p:cNvSpPr>
          <p:nvPr>
            <p:ph idx="1"/>
          </p:nvPr>
        </p:nvSpPr>
        <p:spPr>
          <a:xfrm>
            <a:off x="6807200" y="1348741"/>
            <a:ext cx="4728808" cy="2423160"/>
          </a:xfrm>
        </p:spPr>
        <p:txBody>
          <a:bodyPr/>
          <a:lstStyle/>
          <a:p>
            <a:r>
              <a:rPr lang="en-US" dirty="0"/>
              <a:t>VNA + Dielectric Probe</a:t>
            </a:r>
          </a:p>
          <a:p>
            <a:endParaRPr lang="en-US" dirty="0"/>
          </a:p>
          <a:p>
            <a:r>
              <a:rPr lang="en-US" dirty="0"/>
              <a:t>Expensive &gt;$100,000</a:t>
            </a:r>
          </a:p>
          <a:p>
            <a:r>
              <a:rPr lang="en-US" dirty="0"/>
              <a:t>Invasive – needs dipping a probe in the liquid</a:t>
            </a:r>
          </a:p>
        </p:txBody>
      </p:sp>
      <p:sp>
        <p:nvSpPr>
          <p:cNvPr id="4" name="Slide Number Placeholder 3">
            <a:extLst>
              <a:ext uri="{FF2B5EF4-FFF2-40B4-BE49-F238E27FC236}">
                <a16:creationId xmlns:a16="http://schemas.microsoft.com/office/drawing/2014/main" id="{B39249C6-9829-4403-B72D-B429B21B4016}"/>
              </a:ext>
            </a:extLst>
          </p:cNvPr>
          <p:cNvSpPr>
            <a:spLocks noGrp="1"/>
          </p:cNvSpPr>
          <p:nvPr>
            <p:ph type="sldNum" sz="quarter" idx="12"/>
          </p:nvPr>
        </p:nvSpPr>
        <p:spPr/>
        <p:txBody>
          <a:bodyPr/>
          <a:lstStyle/>
          <a:p>
            <a:fld id="{2613B20D-9B73-4C13-A358-2357A5C96DDA}" type="slidenum">
              <a:rPr lang="en-US" smtClean="0"/>
              <a:t>81</a:t>
            </a:fld>
            <a:endParaRPr lang="en-US" dirty="0"/>
          </a:p>
        </p:txBody>
      </p:sp>
      <p:pic>
        <p:nvPicPr>
          <p:cNvPr id="6" name="Picture 5">
            <a:extLst>
              <a:ext uri="{FF2B5EF4-FFF2-40B4-BE49-F238E27FC236}">
                <a16:creationId xmlns:a16="http://schemas.microsoft.com/office/drawing/2014/main" id="{E8EDD2EF-28EC-4473-9E68-D94B02C0835E}"/>
              </a:ext>
            </a:extLst>
          </p:cNvPr>
          <p:cNvPicPr>
            <a:picLocks noChangeAspect="1"/>
          </p:cNvPicPr>
          <p:nvPr/>
        </p:nvPicPr>
        <p:blipFill>
          <a:blip r:embed="rId3"/>
          <a:stretch>
            <a:fillRect/>
          </a:stretch>
        </p:blipFill>
        <p:spPr>
          <a:xfrm>
            <a:off x="655992" y="1288732"/>
            <a:ext cx="5554980" cy="5250180"/>
          </a:xfrm>
          <a:prstGeom prst="rect">
            <a:avLst/>
          </a:prstGeom>
        </p:spPr>
      </p:pic>
      <p:pic>
        <p:nvPicPr>
          <p:cNvPr id="10" name="Picture 9">
            <a:extLst>
              <a:ext uri="{FF2B5EF4-FFF2-40B4-BE49-F238E27FC236}">
                <a16:creationId xmlns:a16="http://schemas.microsoft.com/office/drawing/2014/main" id="{B27E0904-DE61-4824-AC31-347DD3F385A8}"/>
              </a:ext>
            </a:extLst>
          </p:cNvPr>
          <p:cNvPicPr>
            <a:picLocks noChangeAspect="1"/>
          </p:cNvPicPr>
          <p:nvPr/>
        </p:nvPicPr>
        <p:blipFill rotWithShape="1">
          <a:blip r:embed="rId4">
            <a:extLst>
              <a:ext uri="{28A0092B-C50C-407E-A947-70E740481C1C}">
                <a14:useLocalDpi xmlns:a14="http://schemas.microsoft.com/office/drawing/2010/main" val="0"/>
              </a:ext>
            </a:extLst>
          </a:blip>
          <a:srcRect l="60192" t="82197" r="28678" b="6109"/>
          <a:stretch/>
        </p:blipFill>
        <p:spPr>
          <a:xfrm>
            <a:off x="7356218" y="4037309"/>
            <a:ext cx="3174622" cy="2501603"/>
          </a:xfrm>
          <a:prstGeom prst="rect">
            <a:avLst/>
          </a:prstGeom>
        </p:spPr>
      </p:pic>
    </p:spTree>
    <p:extLst>
      <p:ext uri="{BB962C8B-B14F-4D97-AF65-F5344CB8AC3E}">
        <p14:creationId xmlns:p14="http://schemas.microsoft.com/office/powerpoint/2010/main" val="37600622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31D9-E2E8-4860-B57E-AA2A74C4F998}"/>
              </a:ext>
            </a:extLst>
          </p:cNvPr>
          <p:cNvSpPr>
            <a:spLocks noGrp="1"/>
          </p:cNvSpPr>
          <p:nvPr>
            <p:ph type="title"/>
          </p:nvPr>
        </p:nvSpPr>
        <p:spPr/>
        <p:txBody>
          <a:bodyPr/>
          <a:lstStyle/>
          <a:p>
            <a:r>
              <a:rPr lang="en-US" dirty="0"/>
              <a:t>A function of Permittivity</a:t>
            </a:r>
          </a:p>
        </p:txBody>
      </p:sp>
      <p:sp>
        <p:nvSpPr>
          <p:cNvPr id="3" name="Content Placeholder 2">
            <a:extLst>
              <a:ext uri="{FF2B5EF4-FFF2-40B4-BE49-F238E27FC236}">
                <a16:creationId xmlns:a16="http://schemas.microsoft.com/office/drawing/2014/main" id="{611CD99B-6AE3-40DB-A1B6-513581901F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7A777BA-6123-4775-8F62-55A890D3728B}"/>
              </a:ext>
            </a:extLst>
          </p:cNvPr>
          <p:cNvSpPr>
            <a:spLocks noGrp="1"/>
          </p:cNvSpPr>
          <p:nvPr>
            <p:ph type="sldNum" sz="quarter" idx="12"/>
          </p:nvPr>
        </p:nvSpPr>
        <p:spPr/>
        <p:txBody>
          <a:bodyPr/>
          <a:lstStyle/>
          <a:p>
            <a:fld id="{2613B20D-9B73-4C13-A358-2357A5C96DDA}" type="slidenum">
              <a:rPr lang="en-US" smtClean="0"/>
              <a:t>82</a:t>
            </a:fld>
            <a:endParaRPr lang="en-US" dirty="0"/>
          </a:p>
        </p:txBody>
      </p:sp>
      <p:sp>
        <p:nvSpPr>
          <p:cNvPr id="5" name="TextBox 4">
            <a:extLst>
              <a:ext uri="{FF2B5EF4-FFF2-40B4-BE49-F238E27FC236}">
                <a16:creationId xmlns:a16="http://schemas.microsoft.com/office/drawing/2014/main" id="{9C46A977-E848-4828-9464-7375EFE8CFF1}"/>
              </a:ext>
            </a:extLst>
          </p:cNvPr>
          <p:cNvSpPr txBox="1"/>
          <p:nvPr/>
        </p:nvSpPr>
        <p:spPr>
          <a:xfrm>
            <a:off x="2638964" y="3045930"/>
            <a:ext cx="6914072" cy="584775"/>
          </a:xfrm>
          <a:prstGeom prst="rect">
            <a:avLst/>
          </a:prstGeom>
          <a:noFill/>
        </p:spPr>
        <p:txBody>
          <a:bodyPr wrap="none" rtlCol="0">
            <a:spAutoFit/>
          </a:bodyPr>
          <a:lstStyle/>
          <a:p>
            <a:r>
              <a:rPr lang="en-US" sz="3200" dirty="0">
                <a:sym typeface="Wingdings" panose="05000000000000000000" pitchFamily="2" charset="2"/>
              </a:rPr>
              <a:t>Refractive index = </a:t>
            </a:r>
            <a:r>
              <a:rPr lang="en-US" sz="3200" i="1" dirty="0">
                <a:latin typeface="Georgia" panose="02040502050405020303" pitchFamily="18" charset="0"/>
                <a:sym typeface="Wingdings" panose="05000000000000000000" pitchFamily="2" charset="2"/>
              </a:rPr>
              <a:t>f</a:t>
            </a:r>
            <a:r>
              <a:rPr lang="en-US" sz="3200" i="1" baseline="-25000" dirty="0">
                <a:latin typeface="Georgia" panose="02040502050405020303" pitchFamily="18" charset="0"/>
                <a:sym typeface="Wingdings" panose="05000000000000000000" pitchFamily="2" charset="2"/>
              </a:rPr>
              <a:t>1</a:t>
            </a:r>
            <a:r>
              <a:rPr lang="en-US" sz="3200" i="1" dirty="0">
                <a:latin typeface="Georgia" panose="02040502050405020303" pitchFamily="18" charset="0"/>
                <a:sym typeface="Wingdings" panose="05000000000000000000" pitchFamily="2" charset="2"/>
              </a:rPr>
              <a:t> </a:t>
            </a:r>
            <a:r>
              <a:rPr lang="en-US" sz="3200" dirty="0">
                <a:sym typeface="Wingdings" panose="05000000000000000000" pitchFamily="2" charset="2"/>
              </a:rPr>
              <a:t>(Permittivity)</a:t>
            </a:r>
            <a:endParaRPr lang="en-US" sz="3200" dirty="0"/>
          </a:p>
        </p:txBody>
      </p:sp>
      <p:sp>
        <p:nvSpPr>
          <p:cNvPr id="6" name="TextBox 5">
            <a:extLst>
              <a:ext uri="{FF2B5EF4-FFF2-40B4-BE49-F238E27FC236}">
                <a16:creationId xmlns:a16="http://schemas.microsoft.com/office/drawing/2014/main" id="{CB0577EC-78EA-46DC-9DDB-F7E158F9C990}"/>
              </a:ext>
            </a:extLst>
          </p:cNvPr>
          <p:cNvSpPr txBox="1"/>
          <p:nvPr/>
        </p:nvSpPr>
        <p:spPr>
          <a:xfrm>
            <a:off x="2342409" y="3890854"/>
            <a:ext cx="7491153" cy="584775"/>
          </a:xfrm>
          <a:prstGeom prst="rect">
            <a:avLst/>
          </a:prstGeom>
          <a:noFill/>
        </p:spPr>
        <p:txBody>
          <a:bodyPr wrap="none" rtlCol="0">
            <a:spAutoFit/>
          </a:bodyPr>
          <a:lstStyle/>
          <a:p>
            <a:r>
              <a:rPr lang="en-US" sz="3200" dirty="0">
                <a:sym typeface="Wingdings" panose="05000000000000000000" pitchFamily="2" charset="2"/>
              </a:rPr>
              <a:t>Attenuation Factor = </a:t>
            </a:r>
            <a:r>
              <a:rPr lang="en-US" sz="3200" i="1" dirty="0">
                <a:latin typeface="Georgia" panose="02040502050405020303" pitchFamily="18" charset="0"/>
                <a:sym typeface="Wingdings" panose="05000000000000000000" pitchFamily="2" charset="2"/>
              </a:rPr>
              <a:t>f</a:t>
            </a:r>
            <a:r>
              <a:rPr lang="en-US" sz="3200" i="1" baseline="-25000" dirty="0">
                <a:latin typeface="Georgia" panose="02040502050405020303" pitchFamily="18" charset="0"/>
                <a:sym typeface="Wingdings" panose="05000000000000000000" pitchFamily="2" charset="2"/>
              </a:rPr>
              <a:t>2</a:t>
            </a:r>
            <a:r>
              <a:rPr lang="en-US" sz="3200" i="1" dirty="0">
                <a:latin typeface="Georgia" panose="02040502050405020303" pitchFamily="18" charset="0"/>
                <a:sym typeface="Wingdings" panose="05000000000000000000" pitchFamily="2" charset="2"/>
              </a:rPr>
              <a:t> </a:t>
            </a:r>
            <a:r>
              <a:rPr lang="en-US" sz="3200" dirty="0">
                <a:sym typeface="Wingdings" panose="05000000000000000000" pitchFamily="2" charset="2"/>
              </a:rPr>
              <a:t>(Permittivity)</a:t>
            </a:r>
            <a:endParaRPr lang="en-US" sz="3200" dirty="0"/>
          </a:p>
        </p:txBody>
      </p:sp>
    </p:spTree>
    <p:extLst>
      <p:ext uri="{BB962C8B-B14F-4D97-AF65-F5344CB8AC3E}">
        <p14:creationId xmlns:p14="http://schemas.microsoft.com/office/powerpoint/2010/main" val="1472508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8031F41-6BCF-4A60-93D6-E93CB469FD59}"/>
              </a:ext>
            </a:extLst>
          </p:cNvPr>
          <p:cNvGrpSpPr/>
          <p:nvPr/>
        </p:nvGrpSpPr>
        <p:grpSpPr>
          <a:xfrm>
            <a:off x="5982488" y="1377888"/>
            <a:ext cx="6115050" cy="5372100"/>
            <a:chOff x="5982488" y="881846"/>
            <a:chExt cx="6115050" cy="5372100"/>
          </a:xfrm>
        </p:grpSpPr>
        <p:pic>
          <p:nvPicPr>
            <p:cNvPr id="10" name="Picture 4" descr="Related image">
              <a:extLst>
                <a:ext uri="{FF2B5EF4-FFF2-40B4-BE49-F238E27FC236}">
                  <a16:creationId xmlns:a16="http://schemas.microsoft.com/office/drawing/2014/main" id="{D168EDB1-EB8D-48DF-82B0-320C16C47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488" y="881846"/>
              <a:ext cx="6115050" cy="5372100"/>
            </a:xfrm>
            <a:prstGeom prst="rect">
              <a:avLst/>
            </a:prstGeom>
            <a:noFill/>
            <a:extLst>
              <a:ext uri="{909E8E84-426E-40DD-AFC4-6F175D3DCCD1}">
                <a14:hiddenFill xmlns:a14="http://schemas.microsoft.com/office/drawing/2010/main">
                  <a:solidFill>
                    <a:srgbClr val="FFFFFF"/>
                  </a:solidFill>
                </a14:hiddenFill>
              </a:ext>
            </a:extLst>
          </p:spPr>
        </p:pic>
        <p:sp>
          <p:nvSpPr>
            <p:cNvPr id="11" name="Circle: Hollow 10">
              <a:extLst>
                <a:ext uri="{FF2B5EF4-FFF2-40B4-BE49-F238E27FC236}">
                  <a16:creationId xmlns:a16="http://schemas.microsoft.com/office/drawing/2014/main" id="{C86CC57E-B53E-44D0-A95F-585CAEF1B3D1}"/>
                </a:ext>
              </a:extLst>
            </p:cNvPr>
            <p:cNvSpPr/>
            <p:nvPr/>
          </p:nvSpPr>
          <p:spPr>
            <a:xfrm>
              <a:off x="7551515" y="1946355"/>
              <a:ext cx="3084653" cy="3084653"/>
            </a:xfrm>
            <a:prstGeom prst="donut">
              <a:avLst>
                <a:gd name="adj" fmla="val 13648"/>
              </a:avLst>
            </a:prstGeom>
            <a:solidFill>
              <a:srgbClr val="92D050"/>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D0DB5D12-D318-46EB-90CB-D4BE4F376567}"/>
                </a:ext>
              </a:extLst>
            </p:cNvPr>
            <p:cNvSpPr txBox="1"/>
            <p:nvPr/>
          </p:nvSpPr>
          <p:spPr>
            <a:xfrm>
              <a:off x="8082859" y="2264059"/>
              <a:ext cx="1914307" cy="2862322"/>
            </a:xfrm>
            <a:prstGeom prst="rect">
              <a:avLst/>
            </a:prstGeom>
            <a:noFill/>
          </p:spPr>
          <p:txBody>
            <a:bodyPr wrap="none" rtlCol="0">
              <a:spAutoFit/>
            </a:bodyPr>
            <a:lstStyle/>
            <a:p>
              <a:r>
                <a:rPr lang="en-US" sz="18000" b="1" dirty="0">
                  <a:solidFill>
                    <a:srgbClr val="92D050"/>
                  </a:solidFill>
                </a:rPr>
                <a:t>✓</a:t>
              </a:r>
            </a:p>
          </p:txBody>
        </p:sp>
      </p:grpSp>
      <p:sp>
        <p:nvSpPr>
          <p:cNvPr id="4" name="Slide Number Placeholder 3">
            <a:extLst>
              <a:ext uri="{FF2B5EF4-FFF2-40B4-BE49-F238E27FC236}">
                <a16:creationId xmlns:a16="http://schemas.microsoft.com/office/drawing/2014/main" id="{42093612-3433-45CC-BEFB-E8894FBD4183}"/>
              </a:ext>
            </a:extLst>
          </p:cNvPr>
          <p:cNvSpPr>
            <a:spLocks noGrp="1"/>
          </p:cNvSpPr>
          <p:nvPr>
            <p:ph type="sldNum" sz="quarter" idx="12"/>
          </p:nvPr>
        </p:nvSpPr>
        <p:spPr/>
        <p:txBody>
          <a:bodyPr/>
          <a:lstStyle/>
          <a:p>
            <a:fld id="{2613B20D-9B73-4C13-A358-2357A5C96DDA}" type="slidenum">
              <a:rPr lang="en-US" smtClean="0"/>
              <a:t>83</a:t>
            </a:fld>
            <a:endParaRPr lang="en-US" dirty="0"/>
          </a:p>
        </p:txBody>
      </p:sp>
      <p:grpSp>
        <p:nvGrpSpPr>
          <p:cNvPr id="14" name="Group 13">
            <a:extLst>
              <a:ext uri="{FF2B5EF4-FFF2-40B4-BE49-F238E27FC236}">
                <a16:creationId xmlns:a16="http://schemas.microsoft.com/office/drawing/2014/main" id="{FF6CDC9A-65A0-4A13-8021-647782948A40}"/>
              </a:ext>
            </a:extLst>
          </p:cNvPr>
          <p:cNvGrpSpPr/>
          <p:nvPr/>
        </p:nvGrpSpPr>
        <p:grpSpPr>
          <a:xfrm>
            <a:off x="173740" y="1349375"/>
            <a:ext cx="6115050" cy="5372100"/>
            <a:chOff x="173740" y="1349375"/>
            <a:chExt cx="6115050" cy="5372100"/>
          </a:xfrm>
        </p:grpSpPr>
        <p:pic>
          <p:nvPicPr>
            <p:cNvPr id="18" name="Picture 4" descr="Related image">
              <a:extLst>
                <a:ext uri="{FF2B5EF4-FFF2-40B4-BE49-F238E27FC236}">
                  <a16:creationId xmlns:a16="http://schemas.microsoft.com/office/drawing/2014/main" id="{8FC91C9D-FCC0-417E-95AE-25521B007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40" y="1349375"/>
              <a:ext cx="6115050" cy="5372100"/>
            </a:xfrm>
            <a:prstGeom prst="rect">
              <a:avLst/>
            </a:prstGeom>
            <a:noFill/>
            <a:extLst>
              <a:ext uri="{909E8E84-426E-40DD-AFC4-6F175D3DCCD1}">
                <a14:hiddenFill xmlns:a14="http://schemas.microsoft.com/office/drawing/2010/main">
                  <a:solidFill>
                    <a:srgbClr val="FFFFFF"/>
                  </a:solidFill>
                </a14:hiddenFill>
              </a:ext>
            </a:extLst>
          </p:spPr>
        </p:pic>
        <p:sp>
          <p:nvSpPr>
            <p:cNvPr id="7" name="&quot;Not Allowed&quot; Symbol 6">
              <a:extLst>
                <a:ext uri="{FF2B5EF4-FFF2-40B4-BE49-F238E27FC236}">
                  <a16:creationId xmlns:a16="http://schemas.microsoft.com/office/drawing/2014/main" id="{E1C8B4D7-35A3-4489-B007-9E6584F7C2B6}"/>
                </a:ext>
              </a:extLst>
            </p:cNvPr>
            <p:cNvSpPr/>
            <p:nvPr/>
          </p:nvSpPr>
          <p:spPr>
            <a:xfrm>
              <a:off x="1688939" y="2442397"/>
              <a:ext cx="3084653" cy="3084653"/>
            </a:xfrm>
            <a:prstGeom prst="noSmoking">
              <a:avLst>
                <a:gd name="adj" fmla="val 13345"/>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Arrow: Right 7">
            <a:extLst>
              <a:ext uri="{FF2B5EF4-FFF2-40B4-BE49-F238E27FC236}">
                <a16:creationId xmlns:a16="http://schemas.microsoft.com/office/drawing/2014/main" id="{EBC9C409-6AF3-448D-9949-1A5635707412}"/>
              </a:ext>
            </a:extLst>
          </p:cNvPr>
          <p:cNvSpPr/>
          <p:nvPr/>
        </p:nvSpPr>
        <p:spPr>
          <a:xfrm>
            <a:off x="5374253" y="3570928"/>
            <a:ext cx="1670795" cy="827590"/>
          </a:xfrm>
          <a:prstGeom prst="rightArrow">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E95B85C-4BB3-4813-8D91-920ABF148DC5}"/>
              </a:ext>
            </a:extLst>
          </p:cNvPr>
          <p:cNvSpPr txBox="1"/>
          <p:nvPr/>
        </p:nvSpPr>
        <p:spPr>
          <a:xfrm>
            <a:off x="5329411" y="2999960"/>
            <a:ext cx="1721418" cy="584775"/>
          </a:xfrm>
          <a:prstGeom prst="rect">
            <a:avLst/>
          </a:prstGeom>
          <a:noFill/>
        </p:spPr>
        <p:txBody>
          <a:bodyPr wrap="square" rtlCol="0">
            <a:spAutoFit/>
          </a:bodyPr>
          <a:lstStyle/>
          <a:p>
            <a:pPr algn="ctr"/>
            <a:r>
              <a:rPr lang="en-US" sz="3200" dirty="0" err="1"/>
              <a:t>LiquID</a:t>
            </a:r>
            <a:endParaRPr lang="en-US" sz="3200" dirty="0"/>
          </a:p>
        </p:txBody>
      </p:sp>
      <p:sp>
        <p:nvSpPr>
          <p:cNvPr id="19" name="Rectangle 18">
            <a:extLst>
              <a:ext uri="{FF2B5EF4-FFF2-40B4-BE49-F238E27FC236}">
                <a16:creationId xmlns:a16="http://schemas.microsoft.com/office/drawing/2014/main" id="{83259A91-AEB1-4619-84D5-68196667BC76}"/>
              </a:ext>
            </a:extLst>
          </p:cNvPr>
          <p:cNvSpPr/>
          <p:nvPr/>
        </p:nvSpPr>
        <p:spPr>
          <a:xfrm>
            <a:off x="838200" y="327165"/>
            <a:ext cx="4582459" cy="944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616F1-48DF-4221-AA60-79ED90D906A8}"/>
              </a:ext>
            </a:extLst>
          </p:cNvPr>
          <p:cNvSpPr>
            <a:spLocks noGrp="1"/>
          </p:cNvSpPr>
          <p:nvPr>
            <p:ph type="title"/>
          </p:nvPr>
        </p:nvSpPr>
        <p:spPr/>
        <p:txBody>
          <a:bodyPr/>
          <a:lstStyle/>
          <a:p>
            <a:r>
              <a:rPr lang="en-US" dirty="0"/>
              <a:t>Airport Security</a:t>
            </a:r>
          </a:p>
        </p:txBody>
      </p:sp>
    </p:spTree>
    <p:extLst>
      <p:ext uri="{BB962C8B-B14F-4D97-AF65-F5344CB8AC3E}">
        <p14:creationId xmlns:p14="http://schemas.microsoft.com/office/powerpoint/2010/main" val="180026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18D7A3AD-BF40-48BF-B760-2DA5EBFF5688}"/>
              </a:ext>
            </a:extLst>
          </p:cNvPr>
          <p:cNvGrpSpPr/>
          <p:nvPr/>
        </p:nvGrpSpPr>
        <p:grpSpPr>
          <a:xfrm>
            <a:off x="5617112" y="1476744"/>
            <a:ext cx="5071036" cy="5071036"/>
            <a:chOff x="2862723" y="1462088"/>
            <a:chExt cx="5071036" cy="5071036"/>
          </a:xfrm>
        </p:grpSpPr>
        <p:sp>
          <p:nvSpPr>
            <p:cNvPr id="44" name="Trapezoid 43">
              <a:extLst>
                <a:ext uri="{FF2B5EF4-FFF2-40B4-BE49-F238E27FC236}">
                  <a16:creationId xmlns:a16="http://schemas.microsoft.com/office/drawing/2014/main" id="{C07F1C47-10FB-48B7-8B25-A219B73CBA3B}"/>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Image result for glass of water image transparent">
              <a:extLst>
                <a:ext uri="{FF2B5EF4-FFF2-40B4-BE49-F238E27FC236}">
                  <a16:creationId xmlns:a16="http://schemas.microsoft.com/office/drawing/2014/main" id="{B11032E1-640E-47E8-985C-137BF8CE8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B3E51971-1D30-4C6A-BD79-3D387892C46D}"/>
              </a:ext>
            </a:extLst>
          </p:cNvPr>
          <p:cNvSpPr>
            <a:spLocks noGrp="1"/>
          </p:cNvSpPr>
          <p:nvPr>
            <p:ph type="title"/>
          </p:nvPr>
        </p:nvSpPr>
        <p:spPr/>
        <p:txBody>
          <a:bodyPr/>
          <a:lstStyle/>
          <a:p>
            <a:r>
              <a:rPr lang="en-US" dirty="0"/>
              <a:t>Refractive Index – Snell’s Law?</a:t>
            </a:r>
          </a:p>
        </p:txBody>
      </p:sp>
      <p:sp>
        <p:nvSpPr>
          <p:cNvPr id="4" name="Slide Number Placeholder 3">
            <a:extLst>
              <a:ext uri="{FF2B5EF4-FFF2-40B4-BE49-F238E27FC236}">
                <a16:creationId xmlns:a16="http://schemas.microsoft.com/office/drawing/2014/main" id="{2BB5C4C0-813A-4D0E-B8E4-86B0F2121D69}"/>
              </a:ext>
            </a:extLst>
          </p:cNvPr>
          <p:cNvSpPr>
            <a:spLocks noGrp="1"/>
          </p:cNvSpPr>
          <p:nvPr>
            <p:ph type="sldNum" sz="quarter" idx="12"/>
          </p:nvPr>
        </p:nvSpPr>
        <p:spPr/>
        <p:txBody>
          <a:bodyPr/>
          <a:lstStyle/>
          <a:p>
            <a:fld id="{2613B20D-9B73-4C13-A358-2357A5C96DDA}" type="slidenum">
              <a:rPr lang="en-US" smtClean="0"/>
              <a:t>84</a:t>
            </a:fld>
            <a:endParaRPr lang="en-US" dirty="0"/>
          </a:p>
        </p:txBody>
      </p:sp>
      <p:grpSp>
        <p:nvGrpSpPr>
          <p:cNvPr id="36" name="Group 35">
            <a:extLst>
              <a:ext uri="{FF2B5EF4-FFF2-40B4-BE49-F238E27FC236}">
                <a16:creationId xmlns:a16="http://schemas.microsoft.com/office/drawing/2014/main" id="{86FEF8B8-E516-4A6B-8E0B-4982610EC398}"/>
              </a:ext>
            </a:extLst>
          </p:cNvPr>
          <p:cNvGrpSpPr/>
          <p:nvPr/>
        </p:nvGrpSpPr>
        <p:grpSpPr>
          <a:xfrm>
            <a:off x="6151468" y="3686717"/>
            <a:ext cx="1510552" cy="1686484"/>
            <a:chOff x="3234018" y="3802157"/>
            <a:chExt cx="1510552" cy="1686484"/>
          </a:xfrm>
        </p:grpSpPr>
        <p:cxnSp>
          <p:nvCxnSpPr>
            <p:cNvPr id="14" name="Straight Arrow Connector 13">
              <a:extLst>
                <a:ext uri="{FF2B5EF4-FFF2-40B4-BE49-F238E27FC236}">
                  <a16:creationId xmlns:a16="http://schemas.microsoft.com/office/drawing/2014/main" id="{795D94D0-AFC5-4806-943F-69CBB67EAC1F}"/>
                </a:ext>
              </a:extLst>
            </p:cNvPr>
            <p:cNvCxnSpPr/>
            <p:nvPr/>
          </p:nvCxnSpPr>
          <p:spPr>
            <a:xfrm flipV="1">
              <a:off x="3234018" y="3802157"/>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8624CA7-50FC-4BF0-A17F-423434FAA549}"/>
                </a:ext>
              </a:extLst>
            </p:cNvPr>
            <p:cNvCxnSpPr/>
            <p:nvPr/>
          </p:nvCxnSpPr>
          <p:spPr>
            <a:xfrm flipV="1">
              <a:off x="3234018" y="3954557"/>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0B7496-BF7E-4FCD-9C1E-E3B207AE9375}"/>
                </a:ext>
              </a:extLst>
            </p:cNvPr>
            <p:cNvCxnSpPr/>
            <p:nvPr/>
          </p:nvCxnSpPr>
          <p:spPr>
            <a:xfrm flipV="1">
              <a:off x="3234018" y="4106957"/>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0CC4FBF-47C9-4DFD-96E2-3F9144621990}"/>
                </a:ext>
              </a:extLst>
            </p:cNvPr>
            <p:cNvCxnSpPr/>
            <p:nvPr/>
          </p:nvCxnSpPr>
          <p:spPr>
            <a:xfrm flipV="1">
              <a:off x="3234018" y="4259357"/>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7968C35-F3A6-4516-A112-870D105C4286}"/>
                </a:ext>
              </a:extLst>
            </p:cNvPr>
            <p:cNvCxnSpPr/>
            <p:nvPr/>
          </p:nvCxnSpPr>
          <p:spPr>
            <a:xfrm flipV="1">
              <a:off x="3234018" y="4411757"/>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C1A299D-8977-4ED3-BACB-4192E1573345}"/>
                </a:ext>
              </a:extLst>
            </p:cNvPr>
            <p:cNvCxnSpPr/>
            <p:nvPr/>
          </p:nvCxnSpPr>
          <p:spPr>
            <a:xfrm flipV="1">
              <a:off x="3234018" y="4564157"/>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0ECD6150-AE30-4152-8C80-65B0A5706020}"/>
              </a:ext>
            </a:extLst>
          </p:cNvPr>
          <p:cNvGrpSpPr/>
          <p:nvPr/>
        </p:nvGrpSpPr>
        <p:grpSpPr>
          <a:xfrm>
            <a:off x="9843248" y="2230063"/>
            <a:ext cx="1510552" cy="1686484"/>
            <a:chOff x="7447429" y="2082066"/>
            <a:chExt cx="1510552" cy="1686484"/>
          </a:xfrm>
        </p:grpSpPr>
        <p:cxnSp>
          <p:nvCxnSpPr>
            <p:cNvPr id="23" name="Straight Arrow Connector 22">
              <a:extLst>
                <a:ext uri="{FF2B5EF4-FFF2-40B4-BE49-F238E27FC236}">
                  <a16:creationId xmlns:a16="http://schemas.microsoft.com/office/drawing/2014/main" id="{2B927EF1-B314-4AAC-94F7-76391DD0FFC4}"/>
                </a:ext>
              </a:extLst>
            </p:cNvPr>
            <p:cNvCxnSpPr/>
            <p:nvPr/>
          </p:nvCxnSpPr>
          <p:spPr>
            <a:xfrm flipV="1">
              <a:off x="7447429" y="2082066"/>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88E7478-485B-4D4F-98BF-132831EA6273}"/>
                </a:ext>
              </a:extLst>
            </p:cNvPr>
            <p:cNvCxnSpPr/>
            <p:nvPr/>
          </p:nvCxnSpPr>
          <p:spPr>
            <a:xfrm flipV="1">
              <a:off x="7447429" y="2234466"/>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84C067D-1EF5-4895-BE68-CEA01F49A39F}"/>
                </a:ext>
              </a:extLst>
            </p:cNvPr>
            <p:cNvCxnSpPr/>
            <p:nvPr/>
          </p:nvCxnSpPr>
          <p:spPr>
            <a:xfrm flipV="1">
              <a:off x="7447429" y="2386866"/>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8D5F11-A9B9-46DF-8FEC-0F3049A854C8}"/>
                </a:ext>
              </a:extLst>
            </p:cNvPr>
            <p:cNvCxnSpPr/>
            <p:nvPr/>
          </p:nvCxnSpPr>
          <p:spPr>
            <a:xfrm flipV="1">
              <a:off x="7447429" y="2539266"/>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52E5B44-57E4-4774-A9AC-D6B951C0B844}"/>
                </a:ext>
              </a:extLst>
            </p:cNvPr>
            <p:cNvCxnSpPr/>
            <p:nvPr/>
          </p:nvCxnSpPr>
          <p:spPr>
            <a:xfrm flipV="1">
              <a:off x="7447429" y="2691666"/>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6048878-7C19-41B7-A1FE-9594CEEE5E5C}"/>
                </a:ext>
              </a:extLst>
            </p:cNvPr>
            <p:cNvCxnSpPr/>
            <p:nvPr/>
          </p:nvCxnSpPr>
          <p:spPr>
            <a:xfrm flipV="1">
              <a:off x="7447429" y="2844066"/>
              <a:ext cx="1510552" cy="92448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D9B3A0C-C468-4E46-AB38-07B6AAA7B7FD}"/>
              </a:ext>
            </a:extLst>
          </p:cNvPr>
          <p:cNvGrpSpPr/>
          <p:nvPr/>
        </p:nvGrpSpPr>
        <p:grpSpPr>
          <a:xfrm rot="418343">
            <a:off x="7749077" y="3034631"/>
            <a:ext cx="2023783" cy="1557607"/>
            <a:chOff x="4744570" y="3006550"/>
            <a:chExt cx="2702859" cy="1557607"/>
          </a:xfrm>
        </p:grpSpPr>
        <p:cxnSp>
          <p:nvCxnSpPr>
            <p:cNvPr id="30" name="Straight Arrow Connector 29">
              <a:extLst>
                <a:ext uri="{FF2B5EF4-FFF2-40B4-BE49-F238E27FC236}">
                  <a16:creationId xmlns:a16="http://schemas.microsoft.com/office/drawing/2014/main" id="{3AF33B9A-68E2-43EE-BD4E-9B921AA2D8B4}"/>
                </a:ext>
              </a:extLst>
            </p:cNvPr>
            <p:cNvCxnSpPr/>
            <p:nvPr/>
          </p:nvCxnSpPr>
          <p:spPr>
            <a:xfrm flipV="1">
              <a:off x="4744570" y="3006550"/>
              <a:ext cx="2702859" cy="795607"/>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777F21-D9C5-4245-9AE3-6064B173F1D0}"/>
                </a:ext>
              </a:extLst>
            </p:cNvPr>
            <p:cNvCxnSpPr/>
            <p:nvPr/>
          </p:nvCxnSpPr>
          <p:spPr>
            <a:xfrm flipV="1">
              <a:off x="4744570" y="3158950"/>
              <a:ext cx="2702859" cy="795607"/>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1FA195-3277-41B6-A1DF-7D1F54D7908A}"/>
                </a:ext>
              </a:extLst>
            </p:cNvPr>
            <p:cNvCxnSpPr/>
            <p:nvPr/>
          </p:nvCxnSpPr>
          <p:spPr>
            <a:xfrm flipV="1">
              <a:off x="4744570" y="3311350"/>
              <a:ext cx="2702859" cy="795607"/>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6CDDC76-190E-4278-9CE1-20D8DC240140}"/>
                </a:ext>
              </a:extLst>
            </p:cNvPr>
            <p:cNvCxnSpPr/>
            <p:nvPr/>
          </p:nvCxnSpPr>
          <p:spPr>
            <a:xfrm flipV="1">
              <a:off x="4744570" y="3463750"/>
              <a:ext cx="2702859" cy="795607"/>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16E8D0A-9054-4A14-821B-DCBA7DE8D779}"/>
                </a:ext>
              </a:extLst>
            </p:cNvPr>
            <p:cNvCxnSpPr/>
            <p:nvPr/>
          </p:nvCxnSpPr>
          <p:spPr>
            <a:xfrm flipV="1">
              <a:off x="4744570" y="3616150"/>
              <a:ext cx="2702859" cy="795607"/>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F3B3A30-C424-4498-B1DE-CC52584EC6C7}"/>
                </a:ext>
              </a:extLst>
            </p:cNvPr>
            <p:cNvCxnSpPr/>
            <p:nvPr/>
          </p:nvCxnSpPr>
          <p:spPr>
            <a:xfrm flipV="1">
              <a:off x="4744570" y="3768550"/>
              <a:ext cx="2702859" cy="795607"/>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39" name="Content Placeholder 2">
            <a:extLst>
              <a:ext uri="{FF2B5EF4-FFF2-40B4-BE49-F238E27FC236}">
                <a16:creationId xmlns:a16="http://schemas.microsoft.com/office/drawing/2014/main" id="{226791B3-94C9-487D-B0B1-A6DC06BF108E}"/>
              </a:ext>
            </a:extLst>
          </p:cNvPr>
          <p:cNvSpPr>
            <a:spLocks noGrp="1"/>
          </p:cNvSpPr>
          <p:nvPr>
            <p:ph idx="1"/>
          </p:nvPr>
        </p:nvSpPr>
        <p:spPr>
          <a:xfrm>
            <a:off x="838200" y="1825625"/>
            <a:ext cx="4601135" cy="4351338"/>
          </a:xfrm>
        </p:spPr>
        <p:txBody>
          <a:bodyPr/>
          <a:lstStyle/>
          <a:p>
            <a:r>
              <a:rPr lang="en-US" dirty="0"/>
              <a:t>Measured using light beams and Snell’s law</a:t>
            </a:r>
          </a:p>
          <a:p>
            <a:endParaRPr lang="en-US" dirty="0"/>
          </a:p>
          <a:p>
            <a:r>
              <a:rPr lang="en-US" dirty="0"/>
              <a:t>A similar approach with wireless would require impractical pencil beams</a:t>
            </a:r>
          </a:p>
        </p:txBody>
      </p:sp>
    </p:spTree>
    <p:extLst>
      <p:ext uri="{BB962C8B-B14F-4D97-AF65-F5344CB8AC3E}">
        <p14:creationId xmlns:p14="http://schemas.microsoft.com/office/powerpoint/2010/main" val="1608667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0BD551B-2304-4AD6-B221-6637A9AAEF93}"/>
              </a:ext>
            </a:extLst>
          </p:cNvPr>
          <p:cNvGrpSpPr/>
          <p:nvPr/>
        </p:nvGrpSpPr>
        <p:grpSpPr>
          <a:xfrm>
            <a:off x="4212616" y="-2371760"/>
            <a:ext cx="4625137" cy="7743867"/>
            <a:chOff x="4212616" y="-2371760"/>
            <a:chExt cx="4625137" cy="7743867"/>
          </a:xfrm>
        </p:grpSpPr>
        <p:pic>
          <p:nvPicPr>
            <p:cNvPr id="18" name="Picture 17">
              <a:extLst>
                <a:ext uri="{FF2B5EF4-FFF2-40B4-BE49-F238E27FC236}">
                  <a16:creationId xmlns:a16="http://schemas.microsoft.com/office/drawing/2014/main" id="{2FF344FA-0DC3-4DB5-B71C-7B43CA148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616" y="-2371760"/>
              <a:ext cx="4625137" cy="7743867"/>
            </a:xfrm>
            <a:prstGeom prst="rect">
              <a:avLst/>
            </a:prstGeom>
          </p:spPr>
        </p:pic>
        <p:sp>
          <p:nvSpPr>
            <p:cNvPr id="21" name="Rectangle 20">
              <a:extLst>
                <a:ext uri="{FF2B5EF4-FFF2-40B4-BE49-F238E27FC236}">
                  <a16:creationId xmlns:a16="http://schemas.microsoft.com/office/drawing/2014/main" id="{C7D51497-3215-4FB0-8FB5-3EA1D6213AEB}"/>
                </a:ext>
              </a:extLst>
            </p:cNvPr>
            <p:cNvSpPr/>
            <p:nvPr/>
          </p:nvSpPr>
          <p:spPr>
            <a:xfrm rot="5400000">
              <a:off x="4582902" y="723608"/>
              <a:ext cx="4166535" cy="2723429"/>
            </a:xfrm>
            <a:prstGeom prst="rect">
              <a:avLst/>
            </a:prstGeom>
            <a:gradFill>
              <a:gsLst>
                <a:gs pos="60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18A009D5-0ABB-4A5A-8E3E-449ADD73FFD8}"/>
              </a:ext>
            </a:extLst>
          </p:cNvPr>
          <p:cNvPicPr>
            <a:picLocks noChangeAspect="1"/>
          </p:cNvPicPr>
          <p:nvPr/>
        </p:nvPicPr>
        <p:blipFill rotWithShape="1">
          <a:blip r:embed="rId4">
            <a:extLst>
              <a:ext uri="{28A0092B-C50C-407E-A947-70E740481C1C}">
                <a14:useLocalDpi xmlns:a14="http://schemas.microsoft.com/office/drawing/2010/main" val="0"/>
              </a:ext>
            </a:extLst>
          </a:blip>
          <a:srcRect l="25252"/>
          <a:stretch/>
        </p:blipFill>
        <p:spPr>
          <a:xfrm>
            <a:off x="-833723" y="4529699"/>
            <a:ext cx="2770094" cy="1395722"/>
          </a:xfrm>
          <a:prstGeom prst="rect">
            <a:avLst/>
          </a:prstGeom>
        </p:spPr>
      </p:pic>
      <p:sp>
        <p:nvSpPr>
          <p:cNvPr id="2" name="Title 1">
            <a:extLst>
              <a:ext uri="{FF2B5EF4-FFF2-40B4-BE49-F238E27FC236}">
                <a16:creationId xmlns:a16="http://schemas.microsoft.com/office/drawing/2014/main" id="{E9B64ADA-7B4C-4062-A350-2453FAE203E8}"/>
              </a:ext>
            </a:extLst>
          </p:cNvPr>
          <p:cNvSpPr>
            <a:spLocks noGrp="1"/>
          </p:cNvSpPr>
          <p:nvPr>
            <p:ph type="title"/>
          </p:nvPr>
        </p:nvSpPr>
        <p:spPr/>
        <p:txBody>
          <a:bodyPr/>
          <a:lstStyle/>
          <a:p>
            <a:r>
              <a:rPr lang="en-US" dirty="0"/>
              <a:t>So near, yet so far!</a:t>
            </a:r>
          </a:p>
        </p:txBody>
      </p:sp>
      <p:sp>
        <p:nvSpPr>
          <p:cNvPr id="4" name="Slide Number Placeholder 3">
            <a:extLst>
              <a:ext uri="{FF2B5EF4-FFF2-40B4-BE49-F238E27FC236}">
                <a16:creationId xmlns:a16="http://schemas.microsoft.com/office/drawing/2014/main" id="{909B9648-BC32-4D78-BB27-3EB64AB72AB5}"/>
              </a:ext>
            </a:extLst>
          </p:cNvPr>
          <p:cNvSpPr>
            <a:spLocks noGrp="1"/>
          </p:cNvSpPr>
          <p:nvPr>
            <p:ph type="sldNum" sz="quarter" idx="12"/>
          </p:nvPr>
        </p:nvSpPr>
        <p:spPr/>
        <p:txBody>
          <a:bodyPr/>
          <a:lstStyle/>
          <a:p>
            <a:fld id="{2613B20D-9B73-4C13-A358-2357A5C96DDA}" type="slidenum">
              <a:rPr lang="en-US" smtClean="0"/>
              <a:t>85</a:t>
            </a:fld>
            <a:endParaRPr lang="en-US" dirty="0"/>
          </a:p>
        </p:txBody>
      </p:sp>
      <p:pic>
        <p:nvPicPr>
          <p:cNvPr id="8" name="Picture 7">
            <a:extLst>
              <a:ext uri="{FF2B5EF4-FFF2-40B4-BE49-F238E27FC236}">
                <a16:creationId xmlns:a16="http://schemas.microsoft.com/office/drawing/2014/main" id="{821385E4-4690-48BA-B2C6-84C1F202C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6412" y="5372107"/>
            <a:ext cx="10119339" cy="844107"/>
          </a:xfrm>
          <a:prstGeom prst="rect">
            <a:avLst/>
          </a:prstGeom>
        </p:spPr>
      </p:pic>
      <p:cxnSp>
        <p:nvCxnSpPr>
          <p:cNvPr id="10" name="Straight Connector 9">
            <a:extLst>
              <a:ext uri="{FF2B5EF4-FFF2-40B4-BE49-F238E27FC236}">
                <a16:creationId xmlns:a16="http://schemas.microsoft.com/office/drawing/2014/main" id="{853FA8BB-FF14-4C48-818C-50B59DB14C24}"/>
              </a:ext>
            </a:extLst>
          </p:cNvPr>
          <p:cNvCxnSpPr>
            <a:cxnSpLocks/>
          </p:cNvCxnSpPr>
          <p:nvPr/>
        </p:nvCxnSpPr>
        <p:spPr>
          <a:xfrm>
            <a:off x="1546412" y="5083001"/>
            <a:ext cx="9957546" cy="0"/>
          </a:xfrm>
          <a:prstGeom prst="line">
            <a:avLst/>
          </a:prstGeom>
          <a:ln w="25400">
            <a:solidFill>
              <a:srgbClr val="FF0000"/>
            </a:solidFill>
            <a:tailEnd type="oval" w="lg" len="lg"/>
          </a:ln>
          <a:effectLst>
            <a:glow rad="101600">
              <a:srgbClr val="FF0000">
                <a:alpha val="40000"/>
              </a:srgbClr>
            </a:glow>
          </a:effectLst>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7FABB0-9ACC-42DF-B33A-C4C2DEE63054}"/>
              </a:ext>
            </a:extLst>
          </p:cNvPr>
          <p:cNvSpPr/>
          <p:nvPr/>
        </p:nvSpPr>
        <p:spPr>
          <a:xfrm>
            <a:off x="-914847" y="4517244"/>
            <a:ext cx="1869583" cy="1131513"/>
          </a:xfrm>
          <a:prstGeom prst="rect">
            <a:avLst/>
          </a:prstGeom>
          <a:gradFill>
            <a:gsLst>
              <a:gs pos="60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CD5050E-B0B7-4F52-B653-7FEEA21B52C7}"/>
              </a:ext>
            </a:extLst>
          </p:cNvPr>
          <p:cNvSpPr txBox="1"/>
          <p:nvPr/>
        </p:nvSpPr>
        <p:spPr>
          <a:xfrm>
            <a:off x="5220981" y="4238894"/>
            <a:ext cx="2608406" cy="523220"/>
          </a:xfrm>
          <a:prstGeom prst="rect">
            <a:avLst/>
          </a:prstGeom>
          <a:noFill/>
        </p:spPr>
        <p:txBody>
          <a:bodyPr wrap="none" rtlCol="0">
            <a:spAutoFit/>
          </a:bodyPr>
          <a:lstStyle/>
          <a:p>
            <a:r>
              <a:rPr lang="en-US" sz="2800" dirty="0"/>
              <a:t>1 </a:t>
            </a:r>
            <a:r>
              <a:rPr lang="en-US" sz="2800" i="1" dirty="0"/>
              <a:t>nanosecond</a:t>
            </a:r>
          </a:p>
        </p:txBody>
      </p:sp>
      <p:sp>
        <p:nvSpPr>
          <p:cNvPr id="25" name="TextBox 24">
            <a:extLst>
              <a:ext uri="{FF2B5EF4-FFF2-40B4-BE49-F238E27FC236}">
                <a16:creationId xmlns:a16="http://schemas.microsoft.com/office/drawing/2014/main" id="{4E942D5A-1448-4F77-B47D-7000747F6C92}"/>
              </a:ext>
            </a:extLst>
          </p:cNvPr>
          <p:cNvSpPr txBox="1"/>
          <p:nvPr/>
        </p:nvSpPr>
        <p:spPr>
          <a:xfrm>
            <a:off x="5182430" y="1606976"/>
            <a:ext cx="2967479" cy="523220"/>
          </a:xfrm>
          <a:prstGeom prst="rect">
            <a:avLst/>
          </a:prstGeom>
          <a:noFill/>
        </p:spPr>
        <p:txBody>
          <a:bodyPr wrap="none" rtlCol="0">
            <a:spAutoFit/>
          </a:bodyPr>
          <a:lstStyle/>
          <a:p>
            <a:r>
              <a:rPr lang="en-US" sz="2800" dirty="0"/>
              <a:t>~10 </a:t>
            </a:r>
            <a:r>
              <a:rPr lang="en-US" sz="2800" i="1" dirty="0"/>
              <a:t>picoseconds</a:t>
            </a:r>
          </a:p>
        </p:txBody>
      </p:sp>
    </p:spTree>
    <p:extLst>
      <p:ext uri="{BB962C8B-B14F-4D97-AF65-F5344CB8AC3E}">
        <p14:creationId xmlns:p14="http://schemas.microsoft.com/office/powerpoint/2010/main" val="285695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childTnLst>
                          </p:cTn>
                        </p:par>
                        <p:par>
                          <p:cTn id="7" fill="hold">
                            <p:stCondLst>
                              <p:cond delay="0"/>
                            </p:stCondLst>
                            <p:childTnLst>
                              <p:par>
                                <p:cTn id="8" presetID="47" presetClass="entr" presetSubtype="0"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C86C-A5BF-4EE3-AE2D-5B041E5151A3}"/>
              </a:ext>
            </a:extLst>
          </p:cNvPr>
          <p:cNvSpPr>
            <a:spLocks noGrp="1"/>
          </p:cNvSpPr>
          <p:nvPr>
            <p:ph type="title"/>
          </p:nvPr>
        </p:nvSpPr>
        <p:spPr/>
        <p:txBody>
          <a:bodyPr/>
          <a:lstStyle/>
          <a:p>
            <a:r>
              <a:rPr lang="en-US" dirty="0"/>
              <a:t>Opportunity</a:t>
            </a:r>
          </a:p>
        </p:txBody>
      </p:sp>
      <p:sp>
        <p:nvSpPr>
          <p:cNvPr id="3" name="Content Placeholder 2">
            <a:extLst>
              <a:ext uri="{FF2B5EF4-FFF2-40B4-BE49-F238E27FC236}">
                <a16:creationId xmlns:a16="http://schemas.microsoft.com/office/drawing/2014/main" id="{144061F1-7B35-46A0-844C-7ACFA7CFE706}"/>
              </a:ext>
            </a:extLst>
          </p:cNvPr>
          <p:cNvSpPr>
            <a:spLocks noGrp="1"/>
          </p:cNvSpPr>
          <p:nvPr>
            <p:ph idx="1"/>
          </p:nvPr>
        </p:nvSpPr>
        <p:spPr>
          <a:xfrm>
            <a:off x="838200" y="1825625"/>
            <a:ext cx="7095565" cy="4351338"/>
          </a:xfrm>
        </p:spPr>
        <p:txBody>
          <a:bodyPr/>
          <a:lstStyle/>
          <a:p>
            <a:r>
              <a:rPr lang="en-US" dirty="0"/>
              <a:t>Ultra-wideband radios give </a:t>
            </a:r>
            <a:r>
              <a:rPr lang="en-US" dirty="0" err="1"/>
              <a:t>ToF</a:t>
            </a:r>
            <a:r>
              <a:rPr lang="en-US" dirty="0"/>
              <a:t> in nanoseconds</a:t>
            </a:r>
          </a:p>
          <a:p>
            <a:pPr lvl="1"/>
            <a:r>
              <a:rPr lang="en-US" dirty="0"/>
              <a:t>Can we do better?</a:t>
            </a:r>
          </a:p>
          <a:p>
            <a:pPr lvl="1"/>
            <a:r>
              <a:rPr lang="en-US" dirty="0"/>
              <a:t>Understanding the internals of UWB may hold the answer</a:t>
            </a:r>
          </a:p>
          <a:p>
            <a:pPr lvl="1"/>
            <a:endParaRPr lang="en-US" dirty="0"/>
          </a:p>
          <a:p>
            <a:r>
              <a:rPr lang="en-US" dirty="0"/>
              <a:t>Use the phase of the receive signal</a:t>
            </a:r>
          </a:p>
          <a:p>
            <a:pPr lvl="1"/>
            <a:r>
              <a:rPr lang="en-US" dirty="0"/>
              <a:t>Phase change is a function of the slowdown</a:t>
            </a:r>
          </a:p>
          <a:p>
            <a:pPr lvl="1"/>
            <a:r>
              <a:rPr lang="en-US" dirty="0"/>
              <a:t>However, phase wraps</a:t>
            </a:r>
          </a:p>
        </p:txBody>
      </p:sp>
      <p:sp>
        <p:nvSpPr>
          <p:cNvPr id="4" name="Slide Number Placeholder 3">
            <a:extLst>
              <a:ext uri="{FF2B5EF4-FFF2-40B4-BE49-F238E27FC236}">
                <a16:creationId xmlns:a16="http://schemas.microsoft.com/office/drawing/2014/main" id="{06EE1787-F01D-4F35-908F-D6408308EA8E}"/>
              </a:ext>
            </a:extLst>
          </p:cNvPr>
          <p:cNvSpPr>
            <a:spLocks noGrp="1"/>
          </p:cNvSpPr>
          <p:nvPr>
            <p:ph type="sldNum" sz="quarter" idx="12"/>
          </p:nvPr>
        </p:nvSpPr>
        <p:spPr/>
        <p:txBody>
          <a:bodyPr/>
          <a:lstStyle/>
          <a:p>
            <a:fld id="{2613B20D-9B73-4C13-A358-2357A5C96DDA}" type="slidenum">
              <a:rPr lang="en-US" smtClean="0"/>
              <a:t>86</a:t>
            </a:fld>
            <a:endParaRPr lang="en-US" dirty="0"/>
          </a:p>
        </p:txBody>
      </p:sp>
    </p:spTree>
    <p:extLst>
      <p:ext uri="{BB962C8B-B14F-4D97-AF65-F5344CB8AC3E}">
        <p14:creationId xmlns:p14="http://schemas.microsoft.com/office/powerpoint/2010/main" val="14874900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36DA20-71EC-4D27-8319-93B58784E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260" y="3564727"/>
            <a:ext cx="4340944" cy="865758"/>
          </a:xfrm>
          <a:prstGeom prst="rect">
            <a:avLst/>
          </a:prstGeom>
        </p:spPr>
      </p:pic>
      <p:pic>
        <p:nvPicPr>
          <p:cNvPr id="8" name="Picture 7">
            <a:extLst>
              <a:ext uri="{FF2B5EF4-FFF2-40B4-BE49-F238E27FC236}">
                <a16:creationId xmlns:a16="http://schemas.microsoft.com/office/drawing/2014/main" id="{B623442F-A5D7-4234-8045-3F805FBFE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837" y="2889652"/>
            <a:ext cx="4340944" cy="2169773"/>
          </a:xfrm>
          <a:prstGeom prst="rect">
            <a:avLst/>
          </a:prstGeom>
        </p:spPr>
      </p:pic>
      <p:sp>
        <p:nvSpPr>
          <p:cNvPr id="2" name="Title 1">
            <a:extLst>
              <a:ext uri="{FF2B5EF4-FFF2-40B4-BE49-F238E27FC236}">
                <a16:creationId xmlns:a16="http://schemas.microsoft.com/office/drawing/2014/main" id="{C1F08F7F-22C3-4C8A-B230-485078C07C46}"/>
              </a:ext>
            </a:extLst>
          </p:cNvPr>
          <p:cNvSpPr>
            <a:spLocks noGrp="1"/>
          </p:cNvSpPr>
          <p:nvPr>
            <p:ph type="title"/>
          </p:nvPr>
        </p:nvSpPr>
        <p:spPr/>
        <p:txBody>
          <a:bodyPr/>
          <a:lstStyle/>
          <a:p>
            <a:r>
              <a:rPr lang="en-US" dirty="0"/>
              <a:t>Key Properties of Liquid</a:t>
            </a:r>
          </a:p>
        </p:txBody>
      </p:sp>
      <p:sp>
        <p:nvSpPr>
          <p:cNvPr id="4" name="Slide Number Placeholder 3">
            <a:extLst>
              <a:ext uri="{FF2B5EF4-FFF2-40B4-BE49-F238E27FC236}">
                <a16:creationId xmlns:a16="http://schemas.microsoft.com/office/drawing/2014/main" id="{891E62FB-2FD8-46CF-B83D-0F02C6F97C6C}"/>
              </a:ext>
            </a:extLst>
          </p:cNvPr>
          <p:cNvSpPr>
            <a:spLocks noGrp="1"/>
          </p:cNvSpPr>
          <p:nvPr>
            <p:ph type="sldNum" sz="quarter" idx="12"/>
          </p:nvPr>
        </p:nvSpPr>
        <p:spPr/>
        <p:txBody>
          <a:bodyPr/>
          <a:lstStyle/>
          <a:p>
            <a:fld id="{2613B20D-9B73-4C13-A358-2357A5C96DDA}" type="slidenum">
              <a:rPr lang="en-US" smtClean="0"/>
              <a:t>87</a:t>
            </a:fld>
            <a:endParaRPr lang="en-US" dirty="0"/>
          </a:p>
        </p:txBody>
      </p:sp>
      <p:sp>
        <p:nvSpPr>
          <p:cNvPr id="17" name="TextBox 16">
            <a:extLst>
              <a:ext uri="{FF2B5EF4-FFF2-40B4-BE49-F238E27FC236}">
                <a16:creationId xmlns:a16="http://schemas.microsoft.com/office/drawing/2014/main" id="{56DEBBB8-ADAC-4CB1-981E-FCDA92EAF9F5}"/>
              </a:ext>
            </a:extLst>
          </p:cNvPr>
          <p:cNvSpPr txBox="1"/>
          <p:nvPr/>
        </p:nvSpPr>
        <p:spPr>
          <a:xfrm>
            <a:off x="2223712" y="2520320"/>
            <a:ext cx="2471194" cy="461665"/>
          </a:xfrm>
          <a:prstGeom prst="rect">
            <a:avLst/>
          </a:prstGeom>
          <a:noFill/>
        </p:spPr>
        <p:txBody>
          <a:bodyPr wrap="square" rtlCol="0">
            <a:spAutoFit/>
          </a:bodyPr>
          <a:lstStyle/>
          <a:p>
            <a:pPr algn="ctr"/>
            <a:r>
              <a:rPr lang="en-IN" sz="2400" dirty="0"/>
              <a:t>Velocity </a:t>
            </a:r>
            <a:r>
              <a:rPr lang="en-IN" sz="2400" i="1" dirty="0"/>
              <a:t>c</a:t>
            </a:r>
            <a:endParaRPr lang="en-US" sz="2400" i="1" dirty="0"/>
          </a:p>
        </p:txBody>
      </p:sp>
      <p:sp>
        <p:nvSpPr>
          <p:cNvPr id="18" name="TextBox 17">
            <a:extLst>
              <a:ext uri="{FF2B5EF4-FFF2-40B4-BE49-F238E27FC236}">
                <a16:creationId xmlns:a16="http://schemas.microsoft.com/office/drawing/2014/main" id="{A6899C24-361A-431F-B3A5-99FCAFA36091}"/>
              </a:ext>
            </a:extLst>
          </p:cNvPr>
          <p:cNvSpPr txBox="1"/>
          <p:nvPr/>
        </p:nvSpPr>
        <p:spPr>
          <a:xfrm>
            <a:off x="7375003" y="2520320"/>
            <a:ext cx="2471194" cy="461665"/>
          </a:xfrm>
          <a:prstGeom prst="rect">
            <a:avLst/>
          </a:prstGeom>
          <a:noFill/>
        </p:spPr>
        <p:txBody>
          <a:bodyPr wrap="square" rtlCol="0">
            <a:spAutoFit/>
          </a:bodyPr>
          <a:lstStyle/>
          <a:p>
            <a:pPr algn="ctr"/>
            <a:r>
              <a:rPr lang="en-IN" sz="2400" dirty="0"/>
              <a:t>Velocity </a:t>
            </a:r>
            <a:r>
              <a:rPr lang="en-IN" sz="2400" i="1" dirty="0"/>
              <a:t>c</a:t>
            </a:r>
            <a:endParaRPr lang="en-US" sz="2400" i="1" dirty="0"/>
          </a:p>
        </p:txBody>
      </p:sp>
      <p:pic>
        <p:nvPicPr>
          <p:cNvPr id="20" name="Picture 19">
            <a:extLst>
              <a:ext uri="{FF2B5EF4-FFF2-40B4-BE49-F238E27FC236}">
                <a16:creationId xmlns:a16="http://schemas.microsoft.com/office/drawing/2014/main" id="{65B71881-112C-4DCF-BD2E-84C2A9652E9B}"/>
              </a:ext>
            </a:extLst>
          </p:cNvPr>
          <p:cNvPicPr>
            <a:picLocks noChangeAspect="1"/>
          </p:cNvPicPr>
          <p:nvPr/>
        </p:nvPicPr>
        <p:blipFill rotWithShape="1">
          <a:blip r:embed="rId3">
            <a:extLst>
              <a:ext uri="{28A0092B-C50C-407E-A947-70E740481C1C}">
                <a14:useLocalDpi xmlns:a14="http://schemas.microsoft.com/office/drawing/2010/main" val="0"/>
              </a:ext>
            </a:extLst>
          </a:blip>
          <a:srcRect l="31253" r="17393"/>
          <a:stretch/>
        </p:blipFill>
        <p:spPr>
          <a:xfrm>
            <a:off x="4853589" y="3564728"/>
            <a:ext cx="2229226" cy="865758"/>
          </a:xfrm>
          <a:prstGeom prst="rect">
            <a:avLst/>
          </a:prstGeom>
        </p:spPr>
      </p:pic>
      <p:sp>
        <p:nvSpPr>
          <p:cNvPr id="5" name="Trapezoid 4">
            <a:extLst>
              <a:ext uri="{FF2B5EF4-FFF2-40B4-BE49-F238E27FC236}">
                <a16:creationId xmlns:a16="http://schemas.microsoft.com/office/drawing/2014/main" id="{A4EFF4E5-F5ED-4AAC-AA41-A8361FFE374F}"/>
              </a:ext>
            </a:extLst>
          </p:cNvPr>
          <p:cNvSpPr/>
          <p:nvPr/>
        </p:nvSpPr>
        <p:spPr>
          <a:xfrm rot="10800000">
            <a:off x="4876795" y="2235386"/>
            <a:ext cx="2229224" cy="3478307"/>
          </a:xfrm>
          <a:prstGeom prst="trapezoid">
            <a:avLst>
              <a:gd name="adj" fmla="val 10203"/>
            </a:avLst>
          </a:prstGeom>
          <a:solidFill>
            <a:schemeClr val="accent1">
              <a:alpha val="5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glass of water image transparent">
            <a:extLst>
              <a:ext uri="{FF2B5EF4-FFF2-40B4-BE49-F238E27FC236}">
                <a16:creationId xmlns:a16="http://schemas.microsoft.com/office/drawing/2014/main" id="{BFA5ADD2-6FCC-4C6E-8383-27C444F6C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58C3FB0-B2FF-4C58-9F87-54768544A9B5}"/>
              </a:ext>
            </a:extLst>
          </p:cNvPr>
          <p:cNvSpPr txBox="1"/>
          <p:nvPr/>
        </p:nvSpPr>
        <p:spPr>
          <a:xfrm>
            <a:off x="5139753" y="2517057"/>
            <a:ext cx="1703306" cy="461665"/>
          </a:xfrm>
          <a:prstGeom prst="rect">
            <a:avLst/>
          </a:prstGeom>
          <a:noFill/>
        </p:spPr>
        <p:txBody>
          <a:bodyPr wrap="square" rtlCol="0">
            <a:spAutoFit/>
          </a:bodyPr>
          <a:lstStyle/>
          <a:p>
            <a:pPr algn="ctr"/>
            <a:r>
              <a:rPr lang="en-IN" sz="2400" dirty="0">
                <a:effectLst/>
              </a:rPr>
              <a:t>Velocity </a:t>
            </a:r>
            <a:r>
              <a:rPr lang="en-IN" sz="2400" i="1" dirty="0">
                <a:effectLst/>
              </a:rPr>
              <a:t>v</a:t>
            </a:r>
            <a:endParaRPr lang="en-US" sz="2400" i="1" dirty="0">
              <a:effectLst/>
            </a:endParaRPr>
          </a:p>
        </p:txBody>
      </p:sp>
      <p:sp>
        <p:nvSpPr>
          <p:cNvPr id="23" name="TextBox 22">
            <a:extLst>
              <a:ext uri="{FF2B5EF4-FFF2-40B4-BE49-F238E27FC236}">
                <a16:creationId xmlns:a16="http://schemas.microsoft.com/office/drawing/2014/main" id="{58332C01-DC49-42CC-9F5B-A6571BA04454}"/>
              </a:ext>
            </a:extLst>
          </p:cNvPr>
          <p:cNvSpPr txBox="1"/>
          <p:nvPr/>
        </p:nvSpPr>
        <p:spPr>
          <a:xfrm>
            <a:off x="5139753" y="4551311"/>
            <a:ext cx="1703306" cy="461665"/>
          </a:xfrm>
          <a:prstGeom prst="rect">
            <a:avLst/>
          </a:prstGeom>
          <a:noFill/>
        </p:spPr>
        <p:txBody>
          <a:bodyPr wrap="square" rtlCol="0">
            <a:spAutoFit/>
          </a:bodyPr>
          <a:lstStyle/>
          <a:p>
            <a:pPr algn="ctr"/>
            <a:r>
              <a:rPr lang="en-IN" sz="2400" dirty="0">
                <a:effectLst/>
              </a:rPr>
              <a:t>Absorbed</a:t>
            </a:r>
            <a:endParaRPr lang="en-US" sz="2400" i="1" dirty="0">
              <a:effectLst/>
            </a:endParaRPr>
          </a:p>
        </p:txBody>
      </p:sp>
    </p:spTree>
    <p:extLst>
      <p:ext uri="{BB962C8B-B14F-4D97-AF65-F5344CB8AC3E}">
        <p14:creationId xmlns:p14="http://schemas.microsoft.com/office/powerpoint/2010/main" val="202911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10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18D7A3AD-BF40-48BF-B760-2DA5EBFF5688}"/>
              </a:ext>
            </a:extLst>
          </p:cNvPr>
          <p:cNvGrpSpPr/>
          <p:nvPr/>
        </p:nvGrpSpPr>
        <p:grpSpPr>
          <a:xfrm>
            <a:off x="5617112" y="1476744"/>
            <a:ext cx="5071036" cy="5071036"/>
            <a:chOff x="2862723" y="1462088"/>
            <a:chExt cx="5071036" cy="5071036"/>
          </a:xfrm>
        </p:grpSpPr>
        <p:sp>
          <p:nvSpPr>
            <p:cNvPr id="44" name="Trapezoid 43">
              <a:extLst>
                <a:ext uri="{FF2B5EF4-FFF2-40B4-BE49-F238E27FC236}">
                  <a16:creationId xmlns:a16="http://schemas.microsoft.com/office/drawing/2014/main" id="{C07F1C47-10FB-48B7-8B25-A219B73CBA3B}"/>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Image result for glass of water image transparent">
              <a:extLst>
                <a:ext uri="{FF2B5EF4-FFF2-40B4-BE49-F238E27FC236}">
                  <a16:creationId xmlns:a16="http://schemas.microsoft.com/office/drawing/2014/main" id="{B11032E1-640E-47E8-985C-137BF8CE8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B3E51971-1D30-4C6A-BD79-3D387892C46D}"/>
              </a:ext>
            </a:extLst>
          </p:cNvPr>
          <p:cNvSpPr>
            <a:spLocks noGrp="1"/>
          </p:cNvSpPr>
          <p:nvPr>
            <p:ph type="title"/>
          </p:nvPr>
        </p:nvSpPr>
        <p:spPr/>
        <p:txBody>
          <a:bodyPr/>
          <a:lstStyle/>
          <a:p>
            <a:r>
              <a:rPr lang="en-US" dirty="0"/>
              <a:t>Refractive Index – Snell’s Law?</a:t>
            </a:r>
          </a:p>
        </p:txBody>
      </p:sp>
      <p:sp>
        <p:nvSpPr>
          <p:cNvPr id="4" name="Slide Number Placeholder 3">
            <a:extLst>
              <a:ext uri="{FF2B5EF4-FFF2-40B4-BE49-F238E27FC236}">
                <a16:creationId xmlns:a16="http://schemas.microsoft.com/office/drawing/2014/main" id="{2BB5C4C0-813A-4D0E-B8E4-86B0F2121D69}"/>
              </a:ext>
            </a:extLst>
          </p:cNvPr>
          <p:cNvSpPr>
            <a:spLocks noGrp="1"/>
          </p:cNvSpPr>
          <p:nvPr>
            <p:ph type="sldNum" sz="quarter" idx="12"/>
          </p:nvPr>
        </p:nvSpPr>
        <p:spPr/>
        <p:txBody>
          <a:bodyPr/>
          <a:lstStyle/>
          <a:p>
            <a:fld id="{2613B20D-9B73-4C13-A358-2357A5C96DDA}" type="slidenum">
              <a:rPr lang="en-US" smtClean="0"/>
              <a:t>88</a:t>
            </a:fld>
            <a:endParaRPr lang="en-US" dirty="0"/>
          </a:p>
        </p:txBody>
      </p:sp>
      <p:cxnSp>
        <p:nvCxnSpPr>
          <p:cNvPr id="14" name="Straight Arrow Connector 13">
            <a:extLst>
              <a:ext uri="{FF2B5EF4-FFF2-40B4-BE49-F238E27FC236}">
                <a16:creationId xmlns:a16="http://schemas.microsoft.com/office/drawing/2014/main" id="{795D94D0-AFC5-4806-943F-69CBB67EAC1F}"/>
              </a:ext>
            </a:extLst>
          </p:cNvPr>
          <p:cNvCxnSpPr>
            <a:cxnSpLocks/>
          </p:cNvCxnSpPr>
          <p:nvPr/>
        </p:nvCxnSpPr>
        <p:spPr>
          <a:xfrm flipV="1">
            <a:off x="6317878" y="3746182"/>
            <a:ext cx="1313306" cy="141772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F33B9A-68E2-43EE-BD4E-9B921AA2D8B4}"/>
              </a:ext>
            </a:extLst>
          </p:cNvPr>
          <p:cNvCxnSpPr/>
          <p:nvPr/>
        </p:nvCxnSpPr>
        <p:spPr>
          <a:xfrm rot="418343" flipV="1">
            <a:off x="7795327" y="3037449"/>
            <a:ext cx="2023783" cy="795607"/>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226791B3-94C9-487D-B0B1-A6DC06BF108E}"/>
              </a:ext>
            </a:extLst>
          </p:cNvPr>
          <p:cNvSpPr>
            <a:spLocks noGrp="1"/>
          </p:cNvSpPr>
          <p:nvPr>
            <p:ph idx="1"/>
          </p:nvPr>
        </p:nvSpPr>
        <p:spPr>
          <a:xfrm>
            <a:off x="838200" y="1777280"/>
            <a:ext cx="5171727" cy="4872376"/>
          </a:xfrm>
        </p:spPr>
        <p:txBody>
          <a:bodyPr>
            <a:normAutofit/>
          </a:bodyPr>
          <a:lstStyle/>
          <a:p>
            <a:r>
              <a:rPr lang="en-US" dirty="0"/>
              <a:t>Measured using bending light beams and Snell’s law</a:t>
            </a:r>
          </a:p>
          <a:p>
            <a:pPr marL="0" indent="0">
              <a:buNone/>
            </a:pPr>
            <a:endParaRPr lang="en-US" dirty="0"/>
          </a:p>
          <a:p>
            <a:pPr marL="0" indent="0">
              <a:buNone/>
            </a:pPr>
            <a:r>
              <a:rPr lang="en-US" dirty="0"/>
              <a:t>“the general case of arbitrary dielectrics and oblique incidence is of great complexity” </a:t>
            </a:r>
            <a:r>
              <a:rPr lang="en-US" dirty="0">
                <a:solidFill>
                  <a:schemeClr val="bg2">
                    <a:lumMod val="50000"/>
                  </a:schemeClr>
                </a:solidFill>
              </a:rPr>
              <a:t>–Von Hippel</a:t>
            </a:r>
          </a:p>
        </p:txBody>
      </p:sp>
      <p:cxnSp>
        <p:nvCxnSpPr>
          <p:cNvPr id="5" name="Straight Connector 4">
            <a:extLst>
              <a:ext uri="{FF2B5EF4-FFF2-40B4-BE49-F238E27FC236}">
                <a16:creationId xmlns:a16="http://schemas.microsoft.com/office/drawing/2014/main" id="{95E0F22E-B175-40F6-AD5B-047CC700C721}"/>
              </a:ext>
            </a:extLst>
          </p:cNvPr>
          <p:cNvCxnSpPr>
            <a:cxnSpLocks/>
          </p:cNvCxnSpPr>
          <p:nvPr/>
        </p:nvCxnSpPr>
        <p:spPr>
          <a:xfrm>
            <a:off x="6151468" y="3709865"/>
            <a:ext cx="4016891"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4EDED03-D84B-416D-BEDA-90C3B6DAC30D}"/>
              </a:ext>
            </a:extLst>
          </p:cNvPr>
          <p:cNvCxnSpPr/>
          <p:nvPr/>
        </p:nvCxnSpPr>
        <p:spPr>
          <a:xfrm>
            <a:off x="8293641" y="3150868"/>
            <a:ext cx="277261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049B5C-EC74-41A2-9B6A-720BA2FE2BA8}"/>
              </a:ext>
            </a:extLst>
          </p:cNvPr>
          <p:cNvCxnSpPr>
            <a:cxnSpLocks/>
          </p:cNvCxnSpPr>
          <p:nvPr/>
        </p:nvCxnSpPr>
        <p:spPr>
          <a:xfrm flipV="1">
            <a:off x="9860408" y="1733148"/>
            <a:ext cx="1313306" cy="141772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A1795FA5-02FC-4768-B9ED-657A1A410880}"/>
              </a:ext>
            </a:extLst>
          </p:cNvPr>
          <p:cNvSpPr/>
          <p:nvPr/>
        </p:nvSpPr>
        <p:spPr>
          <a:xfrm rot="11360665">
            <a:off x="6826774" y="3375614"/>
            <a:ext cx="839164" cy="839164"/>
          </a:xfrm>
          <a:prstGeom prst="arc">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F7C59234-E2C1-490F-8D30-B8A921E65B91}"/>
              </a:ext>
            </a:extLst>
          </p:cNvPr>
          <p:cNvSpPr/>
          <p:nvPr/>
        </p:nvSpPr>
        <p:spPr>
          <a:xfrm rot="3124049">
            <a:off x="7966675" y="3215990"/>
            <a:ext cx="839164" cy="839164"/>
          </a:xfrm>
          <a:prstGeom prst="arc">
            <a:avLst>
              <a:gd name="adj1" fmla="val 16971248"/>
              <a:gd name="adj2" fmla="val 19022869"/>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4DF6C3E-47CC-4430-82B2-8902108B2144}"/>
              </a:ext>
            </a:extLst>
          </p:cNvPr>
          <p:cNvSpPr txBox="1"/>
          <p:nvPr/>
        </p:nvSpPr>
        <p:spPr>
          <a:xfrm>
            <a:off x="8902737" y="3280014"/>
            <a:ext cx="360996" cy="461665"/>
          </a:xfrm>
          <a:prstGeom prst="rect">
            <a:avLst/>
          </a:prstGeom>
          <a:noFill/>
        </p:spPr>
        <p:txBody>
          <a:bodyPr wrap="none" rtlCol="0">
            <a:spAutoFit/>
          </a:bodyPr>
          <a:lstStyle/>
          <a:p>
            <a:r>
              <a:rPr lang="el-GR" sz="2400" dirty="0">
                <a:latin typeface="Arial" panose="020B0604020202020204" pitchFamily="34" charset="0"/>
                <a:cs typeface="Arial" panose="020B0604020202020204" pitchFamily="34" charset="0"/>
              </a:rPr>
              <a:t>β</a:t>
            </a:r>
            <a:endParaRPr lang="en-US" sz="2400" dirty="0"/>
          </a:p>
        </p:txBody>
      </p:sp>
      <p:sp>
        <p:nvSpPr>
          <p:cNvPr id="46" name="TextBox 45">
            <a:extLst>
              <a:ext uri="{FF2B5EF4-FFF2-40B4-BE49-F238E27FC236}">
                <a16:creationId xmlns:a16="http://schemas.microsoft.com/office/drawing/2014/main" id="{0CFE9256-4E7A-4075-B44B-BED44AD1E8CB}"/>
              </a:ext>
            </a:extLst>
          </p:cNvPr>
          <p:cNvSpPr txBox="1"/>
          <p:nvPr/>
        </p:nvSpPr>
        <p:spPr>
          <a:xfrm>
            <a:off x="6440169" y="3795196"/>
            <a:ext cx="389850" cy="523220"/>
          </a:xfrm>
          <a:prstGeom prst="rect">
            <a:avLst/>
          </a:prstGeom>
          <a:noFill/>
        </p:spPr>
        <p:txBody>
          <a:bodyPr wrap="none" rtlCol="0">
            <a:spAutoFit/>
          </a:bodyPr>
          <a:lstStyle/>
          <a:p>
            <a:r>
              <a:rPr lang="el-GR" sz="2800" i="1" dirty="0">
                <a:latin typeface="Arial" panose="020B0604020202020204" pitchFamily="34" charset="0"/>
                <a:cs typeface="Arial" panose="020B0604020202020204" pitchFamily="34" charset="0"/>
              </a:rPr>
              <a:t>α</a:t>
            </a:r>
            <a:endParaRPr lang="en-US" sz="2800" i="1" dirty="0"/>
          </a:p>
        </p:txBody>
      </p:sp>
    </p:spTree>
    <p:extLst>
      <p:ext uri="{BB962C8B-B14F-4D97-AF65-F5344CB8AC3E}">
        <p14:creationId xmlns:p14="http://schemas.microsoft.com/office/powerpoint/2010/main" val="41341109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36DA20-71EC-4D27-8319-93B58784E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260" y="3564727"/>
            <a:ext cx="4340944" cy="865758"/>
          </a:xfrm>
          <a:prstGeom prst="rect">
            <a:avLst/>
          </a:prstGeom>
        </p:spPr>
      </p:pic>
      <p:pic>
        <p:nvPicPr>
          <p:cNvPr id="8" name="Picture 7">
            <a:extLst>
              <a:ext uri="{FF2B5EF4-FFF2-40B4-BE49-F238E27FC236}">
                <a16:creationId xmlns:a16="http://schemas.microsoft.com/office/drawing/2014/main" id="{B623442F-A5D7-4234-8045-3F805FBFE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837" y="2889652"/>
            <a:ext cx="4340944" cy="2169773"/>
          </a:xfrm>
          <a:prstGeom prst="rect">
            <a:avLst/>
          </a:prstGeom>
        </p:spPr>
      </p:pic>
      <p:sp>
        <p:nvSpPr>
          <p:cNvPr id="2" name="Title 1">
            <a:extLst>
              <a:ext uri="{FF2B5EF4-FFF2-40B4-BE49-F238E27FC236}">
                <a16:creationId xmlns:a16="http://schemas.microsoft.com/office/drawing/2014/main" id="{C1F08F7F-22C3-4C8A-B230-485078C07C46}"/>
              </a:ext>
            </a:extLst>
          </p:cNvPr>
          <p:cNvSpPr>
            <a:spLocks noGrp="1"/>
          </p:cNvSpPr>
          <p:nvPr>
            <p:ph type="title"/>
          </p:nvPr>
        </p:nvSpPr>
        <p:spPr/>
        <p:txBody>
          <a:bodyPr/>
          <a:lstStyle/>
          <a:p>
            <a:r>
              <a:rPr lang="en-US" dirty="0"/>
              <a:t>Attenuation Factor</a:t>
            </a:r>
          </a:p>
        </p:txBody>
      </p:sp>
      <p:sp>
        <p:nvSpPr>
          <p:cNvPr id="4" name="Slide Number Placeholder 3">
            <a:extLst>
              <a:ext uri="{FF2B5EF4-FFF2-40B4-BE49-F238E27FC236}">
                <a16:creationId xmlns:a16="http://schemas.microsoft.com/office/drawing/2014/main" id="{891E62FB-2FD8-46CF-B83D-0F02C6F97C6C}"/>
              </a:ext>
            </a:extLst>
          </p:cNvPr>
          <p:cNvSpPr>
            <a:spLocks noGrp="1"/>
          </p:cNvSpPr>
          <p:nvPr>
            <p:ph type="sldNum" sz="quarter" idx="12"/>
          </p:nvPr>
        </p:nvSpPr>
        <p:spPr/>
        <p:txBody>
          <a:bodyPr/>
          <a:lstStyle/>
          <a:p>
            <a:fld id="{2613B20D-9B73-4C13-A358-2357A5C96DDA}" type="slidenum">
              <a:rPr lang="en-US" smtClean="0"/>
              <a:t>89</a:t>
            </a:fld>
            <a:endParaRPr lang="en-US" dirty="0"/>
          </a:p>
        </p:txBody>
      </p:sp>
      <p:sp>
        <p:nvSpPr>
          <p:cNvPr id="22" name="TextBox 21">
            <a:extLst>
              <a:ext uri="{FF2B5EF4-FFF2-40B4-BE49-F238E27FC236}">
                <a16:creationId xmlns:a16="http://schemas.microsoft.com/office/drawing/2014/main" id="{8A3E56C4-FB74-49AD-A91C-F7E60815FF5C}"/>
              </a:ext>
            </a:extLst>
          </p:cNvPr>
          <p:cNvSpPr txBox="1"/>
          <p:nvPr/>
        </p:nvSpPr>
        <p:spPr>
          <a:xfrm>
            <a:off x="7375003" y="4850528"/>
            <a:ext cx="2471194" cy="830997"/>
          </a:xfrm>
          <a:prstGeom prst="rect">
            <a:avLst/>
          </a:prstGeom>
          <a:noFill/>
        </p:spPr>
        <p:txBody>
          <a:bodyPr wrap="square" rtlCol="0">
            <a:spAutoFit/>
          </a:bodyPr>
          <a:lstStyle/>
          <a:p>
            <a:pPr algn="ctr"/>
            <a:r>
              <a:rPr lang="en-IN" sz="2400" dirty="0"/>
              <a:t>Reduced</a:t>
            </a:r>
          </a:p>
          <a:p>
            <a:pPr algn="ctr"/>
            <a:r>
              <a:rPr lang="en-IN" sz="2400" dirty="0"/>
              <a:t>signal strength</a:t>
            </a:r>
            <a:endParaRPr lang="en-US" sz="2400" i="1" dirty="0"/>
          </a:p>
        </p:txBody>
      </p:sp>
      <p:pic>
        <p:nvPicPr>
          <p:cNvPr id="20" name="Picture 19">
            <a:extLst>
              <a:ext uri="{FF2B5EF4-FFF2-40B4-BE49-F238E27FC236}">
                <a16:creationId xmlns:a16="http://schemas.microsoft.com/office/drawing/2014/main" id="{65B71881-112C-4DCF-BD2E-84C2A9652E9B}"/>
              </a:ext>
            </a:extLst>
          </p:cNvPr>
          <p:cNvPicPr>
            <a:picLocks noChangeAspect="1"/>
          </p:cNvPicPr>
          <p:nvPr/>
        </p:nvPicPr>
        <p:blipFill rotWithShape="1">
          <a:blip r:embed="rId3">
            <a:extLst>
              <a:ext uri="{28A0092B-C50C-407E-A947-70E740481C1C}">
                <a14:useLocalDpi xmlns:a14="http://schemas.microsoft.com/office/drawing/2010/main" val="0"/>
              </a:ext>
            </a:extLst>
          </a:blip>
          <a:srcRect l="31253" r="17393"/>
          <a:stretch/>
        </p:blipFill>
        <p:spPr>
          <a:xfrm>
            <a:off x="4853589" y="3564728"/>
            <a:ext cx="2229226" cy="865758"/>
          </a:xfrm>
          <a:prstGeom prst="rect">
            <a:avLst/>
          </a:prstGeom>
        </p:spPr>
      </p:pic>
      <p:sp>
        <p:nvSpPr>
          <p:cNvPr id="5" name="Trapezoid 4">
            <a:extLst>
              <a:ext uri="{FF2B5EF4-FFF2-40B4-BE49-F238E27FC236}">
                <a16:creationId xmlns:a16="http://schemas.microsoft.com/office/drawing/2014/main" id="{A4EFF4E5-F5ED-4AAC-AA41-A8361FFE374F}"/>
              </a:ext>
            </a:extLst>
          </p:cNvPr>
          <p:cNvSpPr/>
          <p:nvPr/>
        </p:nvSpPr>
        <p:spPr>
          <a:xfrm rot="10800000">
            <a:off x="4876795" y="2235386"/>
            <a:ext cx="2229224" cy="3478307"/>
          </a:xfrm>
          <a:prstGeom prst="trapezoid">
            <a:avLst>
              <a:gd name="adj" fmla="val 10203"/>
            </a:avLst>
          </a:prstGeom>
          <a:solidFill>
            <a:schemeClr val="accent1">
              <a:alpha val="5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glass of water image transparent">
            <a:extLst>
              <a:ext uri="{FF2B5EF4-FFF2-40B4-BE49-F238E27FC236}">
                <a16:creationId xmlns:a16="http://schemas.microsoft.com/office/drawing/2014/main" id="{BFA5ADD2-6FCC-4C6E-8383-27C444F6C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8332C01-DC49-42CC-9F5B-A6571BA04454}"/>
              </a:ext>
            </a:extLst>
          </p:cNvPr>
          <p:cNvSpPr txBox="1"/>
          <p:nvPr/>
        </p:nvSpPr>
        <p:spPr>
          <a:xfrm>
            <a:off x="5139753" y="4551311"/>
            <a:ext cx="1703306" cy="461665"/>
          </a:xfrm>
          <a:prstGeom prst="rect">
            <a:avLst/>
          </a:prstGeom>
          <a:noFill/>
        </p:spPr>
        <p:txBody>
          <a:bodyPr wrap="square" rtlCol="0">
            <a:spAutoFit/>
          </a:bodyPr>
          <a:lstStyle/>
          <a:p>
            <a:pPr algn="ctr"/>
            <a:r>
              <a:rPr lang="en-IN" sz="2400" dirty="0">
                <a:effectLst/>
              </a:rPr>
              <a:t>Absorbed</a:t>
            </a:r>
            <a:endParaRPr lang="en-US" sz="2400" i="1" dirty="0">
              <a:effectLst/>
            </a:endParaRPr>
          </a:p>
        </p:txBody>
      </p:sp>
    </p:spTree>
    <p:extLst>
      <p:ext uri="{BB962C8B-B14F-4D97-AF65-F5344CB8AC3E}">
        <p14:creationId xmlns:p14="http://schemas.microsoft.com/office/powerpoint/2010/main" val="389020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3F64-7421-4487-968A-B545CE0094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BFC289-E2DC-4A47-BDDE-B7DEED0203B6}"/>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C3A8E901-4B9B-4D72-9405-6308EF7BA00D}"/>
              </a:ext>
            </a:extLst>
          </p:cNvPr>
          <p:cNvSpPr>
            <a:spLocks noGrp="1"/>
          </p:cNvSpPr>
          <p:nvPr>
            <p:ph type="sldNum" sz="quarter" idx="12"/>
          </p:nvPr>
        </p:nvSpPr>
        <p:spPr/>
        <p:txBody>
          <a:bodyPr/>
          <a:lstStyle/>
          <a:p>
            <a:fld id="{2613B20D-9B73-4C13-A358-2357A5C96DDA}" type="slidenum">
              <a:rPr lang="en-US" smtClean="0"/>
              <a:t>9</a:t>
            </a:fld>
            <a:endParaRPr lang="en-US" dirty="0"/>
          </a:p>
        </p:txBody>
      </p:sp>
      <p:sp>
        <p:nvSpPr>
          <p:cNvPr id="5" name="Rectangle 4">
            <a:extLst>
              <a:ext uri="{FF2B5EF4-FFF2-40B4-BE49-F238E27FC236}">
                <a16:creationId xmlns:a16="http://schemas.microsoft.com/office/drawing/2014/main" id="{4631CBEC-F9BC-49D0-8112-F5C669724AAF}"/>
              </a:ext>
            </a:extLst>
          </p:cNvPr>
          <p:cNvSpPr/>
          <p:nvPr/>
        </p:nvSpPr>
        <p:spPr>
          <a:xfrm>
            <a:off x="0" y="2767106"/>
            <a:ext cx="121920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Applications</a:t>
            </a:r>
          </a:p>
        </p:txBody>
      </p:sp>
    </p:spTree>
    <p:extLst>
      <p:ext uri="{BB962C8B-B14F-4D97-AF65-F5344CB8AC3E}">
        <p14:creationId xmlns:p14="http://schemas.microsoft.com/office/powerpoint/2010/main" val="165265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86F5-2BEF-4D35-8669-6FA56B9E7F5C}"/>
              </a:ext>
            </a:extLst>
          </p:cNvPr>
          <p:cNvSpPr>
            <a:spLocks noGrp="1"/>
          </p:cNvSpPr>
          <p:nvPr>
            <p:ph type="title"/>
          </p:nvPr>
        </p:nvSpPr>
        <p:spPr/>
        <p:txBody>
          <a:bodyPr/>
          <a:lstStyle/>
          <a:p>
            <a:r>
              <a:rPr lang="en-IN" dirty="0" err="1"/>
              <a:t>ToF</a:t>
            </a:r>
            <a:r>
              <a:rPr lang="en-IN" dirty="0"/>
              <a:t> gives Refractive Index</a:t>
            </a:r>
            <a:endParaRPr lang="en-US" dirty="0"/>
          </a:p>
        </p:txBody>
      </p:sp>
      <p:sp>
        <p:nvSpPr>
          <p:cNvPr id="4" name="Slide Number Placeholder 3">
            <a:extLst>
              <a:ext uri="{FF2B5EF4-FFF2-40B4-BE49-F238E27FC236}">
                <a16:creationId xmlns:a16="http://schemas.microsoft.com/office/drawing/2014/main" id="{B12B68CF-4D43-4E51-91FC-C1AF2D7C1F5D}"/>
              </a:ext>
            </a:extLst>
          </p:cNvPr>
          <p:cNvSpPr>
            <a:spLocks noGrp="1"/>
          </p:cNvSpPr>
          <p:nvPr>
            <p:ph type="sldNum" sz="quarter" idx="12"/>
          </p:nvPr>
        </p:nvSpPr>
        <p:spPr/>
        <p:txBody>
          <a:bodyPr/>
          <a:lstStyle/>
          <a:p>
            <a:fld id="{2613B20D-9B73-4C13-A358-2357A5C96DDA}" type="slidenum">
              <a:rPr lang="en-US" smtClean="0"/>
              <a:t>90</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943813-5D65-4E04-9644-1FB0A701F292}"/>
                  </a:ext>
                </a:extLst>
              </p:cNvPr>
              <p:cNvSpPr txBox="1"/>
              <p:nvPr/>
            </p:nvSpPr>
            <p:spPr>
              <a:xfrm>
                <a:off x="3762283" y="2889942"/>
                <a:ext cx="5414752" cy="1078116"/>
              </a:xfrm>
              <a:prstGeom prst="rect">
                <a:avLst/>
              </a:prstGeom>
              <a:noFill/>
            </p:spPr>
            <p:txBody>
              <a:bodyPr wrap="none" lIns="0" tIns="0" rIns="0" bIns="0" rtlCol="0">
                <a:spAutoFit/>
              </a:bodyPr>
              <a:lstStyle/>
              <a:p>
                <a14:m>
                  <m:oMath xmlns:m="http://schemas.openxmlformats.org/officeDocument/2006/math">
                    <m:r>
                      <a:rPr lang="en-IN" sz="4000" b="0" i="1" smtClean="0">
                        <a:latin typeface="Cambria Math" panose="02040503050406030204" pitchFamily="18" charset="0"/>
                      </a:rPr>
                      <m:t>𝑇𝑜</m:t>
                    </m:r>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𝐹</m:t>
                        </m:r>
                      </m:e>
                      <m:sub>
                        <m:r>
                          <a:rPr lang="en-IN" sz="4000" b="0" i="1" smtClean="0">
                            <a:latin typeface="Cambria Math" panose="02040503050406030204" pitchFamily="18" charset="0"/>
                          </a:rPr>
                          <m:t>𝑙𝑖𝑞</m:t>
                        </m:r>
                      </m:sub>
                    </m:sSub>
                    <m:r>
                      <a:rPr lang="en-US" sz="4000" b="0" i="1" smtClean="0">
                        <a:latin typeface="Cambria Math" panose="02040503050406030204" pitchFamily="18" charset="0"/>
                      </a:rPr>
                      <m:t>−</m:t>
                    </m:r>
                    <m:r>
                      <a:rPr lang="en-US" sz="4000" b="0" i="1" smtClean="0">
                        <a:latin typeface="Cambria Math" panose="02040503050406030204" pitchFamily="18" charset="0"/>
                      </a:rPr>
                      <m:t>𝑇𝑜</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𝐹</m:t>
                        </m:r>
                      </m:e>
                      <m:sub>
                        <m:r>
                          <a:rPr lang="en-US" sz="4000" b="0" i="1" smtClean="0">
                            <a:latin typeface="Cambria Math" panose="02040503050406030204" pitchFamily="18" charset="0"/>
                          </a:rPr>
                          <m:t>𝑎𝑖𝑟</m:t>
                        </m:r>
                      </m:sub>
                    </m:sSub>
                    <m:r>
                      <a:rPr lang="en-IN" sz="4000" b="0" i="1" smtClean="0">
                        <a:latin typeface="Cambria Math" panose="02040503050406030204" pitchFamily="18" charset="0"/>
                      </a:rPr>
                      <m:t>=</m:t>
                    </m:r>
                  </m:oMath>
                </a14:m>
                <a:r>
                  <a:rPr lang="en-US" sz="4000" b="1" dirty="0"/>
                  <a:t> </a:t>
                </a:r>
                <a14:m>
                  <m:oMath xmlns:m="http://schemas.openxmlformats.org/officeDocument/2006/math">
                    <m:f>
                      <m:fPr>
                        <m:ctrlPr>
                          <a:rPr lang="en-US" sz="4800" b="1" i="1">
                            <a:latin typeface="Cambria Math" panose="02040503050406030204" pitchFamily="18" charset="0"/>
                          </a:rPr>
                        </m:ctrlPr>
                      </m:fPr>
                      <m:num>
                        <m:r>
                          <a:rPr lang="en-US" sz="4800" b="1" i="1">
                            <a:solidFill>
                              <a:schemeClr val="accent6">
                                <a:lumMod val="75000"/>
                              </a:schemeClr>
                            </a:solidFill>
                            <a:latin typeface="Cambria Math" panose="02040503050406030204" pitchFamily="18" charset="0"/>
                          </a:rPr>
                          <m:t>𝒅</m:t>
                        </m:r>
                      </m:num>
                      <m:den>
                        <m:r>
                          <a:rPr lang="en-US" sz="4800" b="1" i="1">
                            <a:solidFill>
                              <a:srgbClr val="FF0000"/>
                            </a:solidFill>
                            <a:latin typeface="Cambria Math" panose="02040503050406030204" pitchFamily="18" charset="0"/>
                          </a:rPr>
                          <m:t>𝒗</m:t>
                        </m:r>
                      </m:den>
                    </m:f>
                    <m:r>
                      <a:rPr lang="en-US" sz="4800" b="1" i="1">
                        <a:latin typeface="Cambria Math" panose="02040503050406030204" pitchFamily="18" charset="0"/>
                      </a:rPr>
                      <m:t>−</m:t>
                    </m:r>
                    <m:f>
                      <m:fPr>
                        <m:ctrlPr>
                          <a:rPr lang="en-US" sz="4800" b="1" i="1">
                            <a:latin typeface="Cambria Math" panose="02040503050406030204" pitchFamily="18" charset="0"/>
                          </a:rPr>
                        </m:ctrlPr>
                      </m:fPr>
                      <m:num>
                        <m:r>
                          <a:rPr lang="en-US" sz="4800" b="1" i="1">
                            <a:solidFill>
                              <a:schemeClr val="accent6">
                                <a:lumMod val="75000"/>
                              </a:schemeClr>
                            </a:solidFill>
                            <a:latin typeface="Cambria Math" panose="02040503050406030204" pitchFamily="18" charset="0"/>
                          </a:rPr>
                          <m:t>𝒅</m:t>
                        </m:r>
                      </m:num>
                      <m:den>
                        <m:r>
                          <a:rPr lang="en-US" sz="4800" b="1" i="1">
                            <a:solidFill>
                              <a:schemeClr val="accent6">
                                <a:lumMod val="75000"/>
                              </a:schemeClr>
                            </a:solidFill>
                            <a:latin typeface="Cambria Math" panose="02040503050406030204" pitchFamily="18" charset="0"/>
                          </a:rPr>
                          <m:t>𝒄</m:t>
                        </m:r>
                      </m:den>
                    </m:f>
                  </m:oMath>
                </a14:m>
                <a:endParaRPr lang="en-IN" sz="4000" b="0" dirty="0"/>
              </a:p>
            </p:txBody>
          </p:sp>
        </mc:Choice>
        <mc:Fallback xmlns="">
          <p:sp>
            <p:nvSpPr>
              <p:cNvPr id="5" name="TextBox 4">
                <a:extLst>
                  <a:ext uri="{FF2B5EF4-FFF2-40B4-BE49-F238E27FC236}">
                    <a16:creationId xmlns:a16="http://schemas.microsoft.com/office/drawing/2014/main" id="{D9943813-5D65-4E04-9644-1FB0A701F292}"/>
                  </a:ext>
                </a:extLst>
              </p:cNvPr>
              <p:cNvSpPr txBox="1">
                <a:spLocks noRot="1" noChangeAspect="1" noMove="1" noResize="1" noEditPoints="1" noAdjustHandles="1" noChangeArrowheads="1" noChangeShapeType="1" noTextEdit="1"/>
              </p:cNvSpPr>
              <p:nvPr/>
            </p:nvSpPr>
            <p:spPr>
              <a:xfrm>
                <a:off x="3762283" y="2889942"/>
                <a:ext cx="5414752" cy="10781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DDF676E-4F52-46D0-A11B-D3088602BA15}"/>
                  </a:ext>
                </a:extLst>
              </p:cNvPr>
              <p:cNvSpPr txBox="1"/>
              <p:nvPr/>
            </p:nvSpPr>
            <p:spPr>
              <a:xfrm>
                <a:off x="1585519" y="5730732"/>
                <a:ext cx="9768281" cy="935769"/>
              </a:xfrm>
              <a:prstGeom prst="rect">
                <a:avLst/>
              </a:prstGeom>
              <a:solidFill>
                <a:schemeClr val="bg1">
                  <a:lumMod val="85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𝑅𝑒𝑓𝑟𝑎𝑐𝑡𝑖𝑣𝑒</m:t>
                      </m:r>
                      <m:r>
                        <a:rPr lang="en-IN" sz="3200" b="0" i="1" smtClean="0">
                          <a:latin typeface="Cambria Math" panose="02040503050406030204" pitchFamily="18" charset="0"/>
                        </a:rPr>
                        <m:t> </m:t>
                      </m:r>
                      <m:r>
                        <a:rPr lang="en-IN" sz="3200" b="0" i="1" smtClean="0">
                          <a:latin typeface="Cambria Math" panose="02040503050406030204" pitchFamily="18" charset="0"/>
                        </a:rPr>
                        <m:t>𝐼𝑛𝑑𝑒𝑥</m:t>
                      </m:r>
                      <m:r>
                        <a:rPr lang="en-IN" sz="3200" b="0" i="1" smtClean="0">
                          <a:latin typeface="Cambria Math" panose="02040503050406030204" pitchFamily="18" charset="0"/>
                        </a:rPr>
                        <m:t>=</m:t>
                      </m:r>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𝑐</m:t>
                          </m:r>
                        </m:num>
                        <m:den>
                          <m:r>
                            <a:rPr lang="en-IN" sz="3200" b="0" i="1" smtClean="0">
                              <a:latin typeface="Cambria Math" panose="02040503050406030204" pitchFamily="18" charset="0"/>
                            </a:rPr>
                            <m:t>𝑣</m:t>
                          </m:r>
                        </m:den>
                      </m:f>
                    </m:oMath>
                  </m:oMathPara>
                </a14:m>
                <a:endParaRPr lang="en-US" sz="3200" dirty="0"/>
              </a:p>
            </p:txBody>
          </p:sp>
        </mc:Choice>
        <mc:Fallback xmlns="">
          <p:sp>
            <p:nvSpPr>
              <p:cNvPr id="31" name="TextBox 30">
                <a:extLst>
                  <a:ext uri="{FF2B5EF4-FFF2-40B4-BE49-F238E27FC236}">
                    <a16:creationId xmlns:a16="http://schemas.microsoft.com/office/drawing/2014/main" id="{BDDF676E-4F52-46D0-A11B-D3088602BA15}"/>
                  </a:ext>
                </a:extLst>
              </p:cNvPr>
              <p:cNvSpPr txBox="1">
                <a:spLocks noRot="1" noChangeAspect="1" noMove="1" noResize="1" noEditPoints="1" noAdjustHandles="1" noChangeArrowheads="1" noChangeShapeType="1" noTextEdit="1"/>
              </p:cNvSpPr>
              <p:nvPr/>
            </p:nvSpPr>
            <p:spPr>
              <a:xfrm>
                <a:off x="1585519" y="5730732"/>
                <a:ext cx="9768281" cy="935769"/>
              </a:xfrm>
              <a:prstGeom prst="rect">
                <a:avLst/>
              </a:prstGeom>
              <a:blipFill>
                <a:blip r:embed="rId4"/>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C937929-EFFC-49E1-8537-2CEC87839479}"/>
              </a:ext>
            </a:extLst>
          </p:cNvPr>
          <p:cNvCxnSpPr>
            <a:cxnSpLocks/>
          </p:cNvCxnSpPr>
          <p:nvPr/>
        </p:nvCxnSpPr>
        <p:spPr>
          <a:xfrm>
            <a:off x="7974419" y="4097079"/>
            <a:ext cx="636181" cy="361507"/>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EB8EA3B-AEB7-48D4-834B-A76871AC24F9}"/>
              </a:ext>
            </a:extLst>
          </p:cNvPr>
          <p:cNvSpPr txBox="1"/>
          <p:nvPr/>
        </p:nvSpPr>
        <p:spPr>
          <a:xfrm>
            <a:off x="8610600" y="4458586"/>
            <a:ext cx="2395207" cy="461665"/>
          </a:xfrm>
          <a:prstGeom prst="rect">
            <a:avLst/>
          </a:prstGeom>
          <a:noFill/>
        </p:spPr>
        <p:txBody>
          <a:bodyPr wrap="none" rtlCol="0">
            <a:spAutoFit/>
          </a:bodyPr>
          <a:lstStyle/>
          <a:p>
            <a:r>
              <a:rPr lang="en-US" sz="2400" dirty="0"/>
              <a:t>Only Unknown</a:t>
            </a:r>
          </a:p>
        </p:txBody>
      </p:sp>
    </p:spTree>
    <p:extLst>
      <p:ext uri="{BB962C8B-B14F-4D97-AF65-F5344CB8AC3E}">
        <p14:creationId xmlns:p14="http://schemas.microsoft.com/office/powerpoint/2010/main" val="40824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Related image">
            <a:extLst>
              <a:ext uri="{FF2B5EF4-FFF2-40B4-BE49-F238E27FC236}">
                <a16:creationId xmlns:a16="http://schemas.microsoft.com/office/drawing/2014/main" id="{DAAC102A-89CA-4891-8A96-2D5304C3E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214" y="-685385"/>
            <a:ext cx="6409940" cy="563116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88EE4B5-CF17-4B01-A851-A50BD6A3EDC3}"/>
              </a:ext>
            </a:extLst>
          </p:cNvPr>
          <p:cNvSpPr/>
          <p:nvPr/>
        </p:nvSpPr>
        <p:spPr>
          <a:xfrm rot="5400000">
            <a:off x="4582902" y="723608"/>
            <a:ext cx="4166535" cy="2723429"/>
          </a:xfrm>
          <a:prstGeom prst="rect">
            <a:avLst/>
          </a:prstGeom>
          <a:gradFill>
            <a:gsLst>
              <a:gs pos="60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8A009D5-0ABB-4A5A-8E3E-449ADD73FFD8}"/>
              </a:ext>
            </a:extLst>
          </p:cNvPr>
          <p:cNvPicPr>
            <a:picLocks noChangeAspect="1"/>
          </p:cNvPicPr>
          <p:nvPr/>
        </p:nvPicPr>
        <p:blipFill rotWithShape="1">
          <a:blip r:embed="rId4">
            <a:extLst>
              <a:ext uri="{28A0092B-C50C-407E-A947-70E740481C1C}">
                <a14:useLocalDpi xmlns:a14="http://schemas.microsoft.com/office/drawing/2010/main" val="0"/>
              </a:ext>
            </a:extLst>
          </a:blip>
          <a:srcRect l="25252"/>
          <a:stretch/>
        </p:blipFill>
        <p:spPr>
          <a:xfrm>
            <a:off x="-833723" y="4529699"/>
            <a:ext cx="2770094" cy="1395722"/>
          </a:xfrm>
          <a:prstGeom prst="rect">
            <a:avLst/>
          </a:prstGeom>
        </p:spPr>
      </p:pic>
      <p:sp>
        <p:nvSpPr>
          <p:cNvPr id="2" name="Title 1">
            <a:extLst>
              <a:ext uri="{FF2B5EF4-FFF2-40B4-BE49-F238E27FC236}">
                <a16:creationId xmlns:a16="http://schemas.microsoft.com/office/drawing/2014/main" id="{E9B64ADA-7B4C-4062-A350-2453FAE203E8}"/>
              </a:ext>
            </a:extLst>
          </p:cNvPr>
          <p:cNvSpPr>
            <a:spLocks noGrp="1"/>
          </p:cNvSpPr>
          <p:nvPr>
            <p:ph type="title"/>
          </p:nvPr>
        </p:nvSpPr>
        <p:spPr/>
        <p:txBody>
          <a:bodyPr/>
          <a:lstStyle/>
          <a:p>
            <a:r>
              <a:rPr lang="en-US" dirty="0"/>
              <a:t>So near, yet so far!</a:t>
            </a:r>
          </a:p>
        </p:txBody>
      </p:sp>
      <p:sp>
        <p:nvSpPr>
          <p:cNvPr id="4" name="Slide Number Placeholder 3">
            <a:extLst>
              <a:ext uri="{FF2B5EF4-FFF2-40B4-BE49-F238E27FC236}">
                <a16:creationId xmlns:a16="http://schemas.microsoft.com/office/drawing/2014/main" id="{909B9648-BC32-4D78-BB27-3EB64AB72AB5}"/>
              </a:ext>
            </a:extLst>
          </p:cNvPr>
          <p:cNvSpPr>
            <a:spLocks noGrp="1"/>
          </p:cNvSpPr>
          <p:nvPr>
            <p:ph type="sldNum" sz="quarter" idx="12"/>
          </p:nvPr>
        </p:nvSpPr>
        <p:spPr/>
        <p:txBody>
          <a:bodyPr/>
          <a:lstStyle/>
          <a:p>
            <a:fld id="{2613B20D-9B73-4C13-A358-2357A5C96DDA}" type="slidenum">
              <a:rPr lang="en-US" smtClean="0"/>
              <a:t>91</a:t>
            </a:fld>
            <a:endParaRPr lang="en-US" dirty="0"/>
          </a:p>
        </p:txBody>
      </p:sp>
      <p:pic>
        <p:nvPicPr>
          <p:cNvPr id="8" name="Picture 7">
            <a:extLst>
              <a:ext uri="{FF2B5EF4-FFF2-40B4-BE49-F238E27FC236}">
                <a16:creationId xmlns:a16="http://schemas.microsoft.com/office/drawing/2014/main" id="{821385E4-4690-48BA-B2C6-84C1F202C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6412" y="5372107"/>
            <a:ext cx="10119339" cy="844107"/>
          </a:xfrm>
          <a:prstGeom prst="rect">
            <a:avLst/>
          </a:prstGeom>
        </p:spPr>
      </p:pic>
      <p:cxnSp>
        <p:nvCxnSpPr>
          <p:cNvPr id="10" name="Straight Connector 9">
            <a:extLst>
              <a:ext uri="{FF2B5EF4-FFF2-40B4-BE49-F238E27FC236}">
                <a16:creationId xmlns:a16="http://schemas.microsoft.com/office/drawing/2014/main" id="{853FA8BB-FF14-4C48-818C-50B59DB14C24}"/>
              </a:ext>
            </a:extLst>
          </p:cNvPr>
          <p:cNvCxnSpPr>
            <a:cxnSpLocks/>
          </p:cNvCxnSpPr>
          <p:nvPr/>
        </p:nvCxnSpPr>
        <p:spPr>
          <a:xfrm>
            <a:off x="1546412" y="5083001"/>
            <a:ext cx="9957546" cy="0"/>
          </a:xfrm>
          <a:prstGeom prst="line">
            <a:avLst/>
          </a:prstGeom>
          <a:ln w="25400">
            <a:solidFill>
              <a:srgbClr val="FF0000"/>
            </a:solidFill>
            <a:tailEnd type="oval" w="lg" len="lg"/>
          </a:ln>
          <a:effectLst>
            <a:glow rad="101600">
              <a:srgbClr val="FF0000">
                <a:alpha val="40000"/>
              </a:srgbClr>
            </a:glow>
          </a:effectLst>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7FABB0-9ACC-42DF-B33A-C4C2DEE63054}"/>
              </a:ext>
            </a:extLst>
          </p:cNvPr>
          <p:cNvSpPr/>
          <p:nvPr/>
        </p:nvSpPr>
        <p:spPr>
          <a:xfrm>
            <a:off x="-914847" y="4517244"/>
            <a:ext cx="1869583" cy="1131513"/>
          </a:xfrm>
          <a:prstGeom prst="rect">
            <a:avLst/>
          </a:prstGeom>
          <a:gradFill>
            <a:gsLst>
              <a:gs pos="60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CD5050E-B0B7-4F52-B653-7FEEA21B52C7}"/>
              </a:ext>
            </a:extLst>
          </p:cNvPr>
          <p:cNvSpPr txBox="1"/>
          <p:nvPr/>
        </p:nvSpPr>
        <p:spPr>
          <a:xfrm>
            <a:off x="5220981" y="4238894"/>
            <a:ext cx="2608406" cy="523220"/>
          </a:xfrm>
          <a:prstGeom prst="rect">
            <a:avLst/>
          </a:prstGeom>
          <a:noFill/>
        </p:spPr>
        <p:txBody>
          <a:bodyPr wrap="none" rtlCol="0">
            <a:spAutoFit/>
          </a:bodyPr>
          <a:lstStyle/>
          <a:p>
            <a:r>
              <a:rPr lang="en-US" sz="2800" dirty="0"/>
              <a:t>1 </a:t>
            </a:r>
            <a:r>
              <a:rPr lang="en-US" sz="2800" i="1" dirty="0"/>
              <a:t>nanosecond</a:t>
            </a:r>
          </a:p>
        </p:txBody>
      </p:sp>
      <p:sp>
        <p:nvSpPr>
          <p:cNvPr id="5" name="TextBox 4">
            <a:extLst>
              <a:ext uri="{FF2B5EF4-FFF2-40B4-BE49-F238E27FC236}">
                <a16:creationId xmlns:a16="http://schemas.microsoft.com/office/drawing/2014/main" id="{1A43934D-E247-4EA1-AB98-B53283AA13C3}"/>
              </a:ext>
            </a:extLst>
          </p:cNvPr>
          <p:cNvSpPr txBox="1"/>
          <p:nvPr/>
        </p:nvSpPr>
        <p:spPr>
          <a:xfrm>
            <a:off x="5241765" y="3513983"/>
            <a:ext cx="2728632" cy="584775"/>
          </a:xfrm>
          <a:prstGeom prst="rect">
            <a:avLst/>
          </a:prstGeom>
          <a:noFill/>
        </p:spPr>
        <p:txBody>
          <a:bodyPr wrap="none" rtlCol="0">
            <a:spAutoFit/>
          </a:bodyPr>
          <a:lstStyle/>
          <a:p>
            <a:r>
              <a:rPr lang="en-US" sz="3200" dirty="0"/>
              <a:t>Soybean Oil?</a:t>
            </a:r>
          </a:p>
        </p:txBody>
      </p:sp>
      <p:sp>
        <p:nvSpPr>
          <p:cNvPr id="23" name="TextBox 22">
            <a:extLst>
              <a:ext uri="{FF2B5EF4-FFF2-40B4-BE49-F238E27FC236}">
                <a16:creationId xmlns:a16="http://schemas.microsoft.com/office/drawing/2014/main" id="{56E37188-CDDF-4A8F-A582-619798246FF8}"/>
              </a:ext>
            </a:extLst>
          </p:cNvPr>
          <p:cNvSpPr txBox="1"/>
          <p:nvPr/>
        </p:nvSpPr>
        <p:spPr>
          <a:xfrm>
            <a:off x="5182430" y="1606976"/>
            <a:ext cx="2967479" cy="523220"/>
          </a:xfrm>
          <a:prstGeom prst="rect">
            <a:avLst/>
          </a:prstGeom>
          <a:noFill/>
        </p:spPr>
        <p:txBody>
          <a:bodyPr wrap="none" rtlCol="0">
            <a:spAutoFit/>
          </a:bodyPr>
          <a:lstStyle/>
          <a:p>
            <a:r>
              <a:rPr lang="en-US" sz="2800" dirty="0"/>
              <a:t>~10 </a:t>
            </a:r>
            <a:r>
              <a:rPr lang="en-US" sz="2800" i="1" dirty="0"/>
              <a:t>picoseconds</a:t>
            </a:r>
          </a:p>
        </p:txBody>
      </p:sp>
    </p:spTree>
    <p:extLst>
      <p:ext uri="{BB962C8B-B14F-4D97-AF65-F5344CB8AC3E}">
        <p14:creationId xmlns:p14="http://schemas.microsoft.com/office/powerpoint/2010/main" val="27223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P spid="5" grpId="0"/>
      <p:bldP spid="2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1F5A-B3B9-489B-A1AE-47BFCC46FD94}"/>
              </a:ext>
            </a:extLst>
          </p:cNvPr>
          <p:cNvSpPr>
            <a:spLocks noGrp="1"/>
          </p:cNvSpPr>
          <p:nvPr>
            <p:ph type="title"/>
          </p:nvPr>
        </p:nvSpPr>
        <p:spPr/>
        <p:txBody>
          <a:bodyPr/>
          <a:lstStyle/>
          <a:p>
            <a:r>
              <a:rPr lang="en-US" dirty="0"/>
              <a:t>Our Contributions</a:t>
            </a:r>
          </a:p>
        </p:txBody>
      </p:sp>
      <p:sp>
        <p:nvSpPr>
          <p:cNvPr id="3" name="Content Placeholder 2">
            <a:extLst>
              <a:ext uri="{FF2B5EF4-FFF2-40B4-BE49-F238E27FC236}">
                <a16:creationId xmlns:a16="http://schemas.microsoft.com/office/drawing/2014/main" id="{90BCDEB6-6B5F-4040-880D-C3EA413CD42F}"/>
              </a:ext>
            </a:extLst>
          </p:cNvPr>
          <p:cNvSpPr>
            <a:spLocks noGrp="1"/>
          </p:cNvSpPr>
          <p:nvPr>
            <p:ph idx="1"/>
          </p:nvPr>
        </p:nvSpPr>
        <p:spPr>
          <a:xfrm>
            <a:off x="838200" y="1825625"/>
            <a:ext cx="6618194" cy="4351338"/>
          </a:xfrm>
        </p:spPr>
        <p:txBody>
          <a:bodyPr/>
          <a:lstStyle/>
          <a:p>
            <a:r>
              <a:rPr lang="en-US" dirty="0"/>
              <a:t>Architecture to improve </a:t>
            </a:r>
            <a:r>
              <a:rPr lang="en-US" dirty="0" err="1"/>
              <a:t>ToF</a:t>
            </a:r>
            <a:endParaRPr lang="en-US" dirty="0"/>
          </a:p>
          <a:p>
            <a:pPr lvl="1"/>
            <a:r>
              <a:rPr lang="en-US" dirty="0"/>
              <a:t>Creates a reference path </a:t>
            </a:r>
          </a:p>
          <a:p>
            <a:pPr lvl="1"/>
            <a:r>
              <a:rPr lang="en-US" dirty="0"/>
              <a:t>Cancels out hardware variabilities</a:t>
            </a:r>
          </a:p>
          <a:p>
            <a:pPr lvl="1"/>
            <a:endParaRPr lang="en-US" dirty="0"/>
          </a:p>
          <a:p>
            <a:endParaRPr lang="en-US" dirty="0"/>
          </a:p>
          <a:p>
            <a:r>
              <a:rPr lang="en-US" dirty="0"/>
              <a:t>Jointly solve phase and </a:t>
            </a:r>
            <a:r>
              <a:rPr lang="en-US" dirty="0" err="1"/>
              <a:t>ToF</a:t>
            </a:r>
            <a:endParaRPr lang="en-US" dirty="0"/>
          </a:p>
          <a:p>
            <a:pPr lvl="1"/>
            <a:r>
              <a:rPr lang="en-US" dirty="0"/>
              <a:t>Resolve the phase integer ambiguity</a:t>
            </a:r>
          </a:p>
          <a:p>
            <a:pPr lvl="1"/>
            <a:r>
              <a:rPr lang="en-US" dirty="0"/>
              <a:t>Allows even better </a:t>
            </a:r>
            <a:r>
              <a:rPr lang="en-US" dirty="0" err="1"/>
              <a:t>ToF</a:t>
            </a:r>
            <a:r>
              <a:rPr lang="en-US" dirty="0"/>
              <a:t> precision</a:t>
            </a:r>
          </a:p>
        </p:txBody>
      </p:sp>
      <p:sp>
        <p:nvSpPr>
          <p:cNvPr id="4" name="Slide Number Placeholder 3">
            <a:extLst>
              <a:ext uri="{FF2B5EF4-FFF2-40B4-BE49-F238E27FC236}">
                <a16:creationId xmlns:a16="http://schemas.microsoft.com/office/drawing/2014/main" id="{47406B3D-CC07-42E0-977F-A766B519D725}"/>
              </a:ext>
            </a:extLst>
          </p:cNvPr>
          <p:cNvSpPr>
            <a:spLocks noGrp="1"/>
          </p:cNvSpPr>
          <p:nvPr>
            <p:ph type="sldNum" sz="quarter" idx="12"/>
          </p:nvPr>
        </p:nvSpPr>
        <p:spPr/>
        <p:txBody>
          <a:bodyPr/>
          <a:lstStyle/>
          <a:p>
            <a:fld id="{2613B20D-9B73-4C13-A358-2357A5C96DDA}" type="slidenum">
              <a:rPr lang="en-US" smtClean="0"/>
              <a:t>92</a:t>
            </a:fld>
            <a:endParaRPr lang="en-US" dirty="0"/>
          </a:p>
        </p:txBody>
      </p:sp>
      <p:grpSp>
        <p:nvGrpSpPr>
          <p:cNvPr id="5" name="Group 4">
            <a:extLst>
              <a:ext uri="{FF2B5EF4-FFF2-40B4-BE49-F238E27FC236}">
                <a16:creationId xmlns:a16="http://schemas.microsoft.com/office/drawing/2014/main" id="{9DBEFBE3-D649-4777-8B49-0F286AC61AEB}"/>
              </a:ext>
            </a:extLst>
          </p:cNvPr>
          <p:cNvGrpSpPr/>
          <p:nvPr/>
        </p:nvGrpSpPr>
        <p:grpSpPr>
          <a:xfrm>
            <a:off x="8032407" y="1092734"/>
            <a:ext cx="3321393" cy="4899771"/>
            <a:chOff x="7433269" y="1200310"/>
            <a:chExt cx="3321393" cy="4899771"/>
          </a:xfrm>
        </p:grpSpPr>
        <p:grpSp>
          <p:nvGrpSpPr>
            <p:cNvPr id="6" name="Group 5">
              <a:extLst>
                <a:ext uri="{FF2B5EF4-FFF2-40B4-BE49-F238E27FC236}">
                  <a16:creationId xmlns:a16="http://schemas.microsoft.com/office/drawing/2014/main" id="{3DCA517C-3C93-48B4-AA50-1C86863022A5}"/>
                </a:ext>
              </a:extLst>
            </p:cNvPr>
            <p:cNvGrpSpPr/>
            <p:nvPr/>
          </p:nvGrpSpPr>
          <p:grpSpPr>
            <a:xfrm>
              <a:off x="7433269" y="1397063"/>
              <a:ext cx="3321393" cy="4703018"/>
              <a:chOff x="1657492" y="1933510"/>
              <a:chExt cx="2983014" cy="3852926"/>
            </a:xfrm>
          </p:grpSpPr>
          <p:grpSp>
            <p:nvGrpSpPr>
              <p:cNvPr id="11" name="Group 10">
                <a:extLst>
                  <a:ext uri="{FF2B5EF4-FFF2-40B4-BE49-F238E27FC236}">
                    <a16:creationId xmlns:a16="http://schemas.microsoft.com/office/drawing/2014/main" id="{4D9C0D5A-FDBA-473F-A750-691164927C04}"/>
                  </a:ext>
                </a:extLst>
              </p:cNvPr>
              <p:cNvGrpSpPr/>
              <p:nvPr/>
            </p:nvGrpSpPr>
            <p:grpSpPr>
              <a:xfrm>
                <a:off x="2265896" y="2293469"/>
                <a:ext cx="488920" cy="556098"/>
                <a:chOff x="2452430" y="2403007"/>
                <a:chExt cx="488920" cy="556098"/>
              </a:xfrm>
            </p:grpSpPr>
            <p:sp>
              <p:nvSpPr>
                <p:cNvPr id="23" name="Isosceles Triangle 22">
                  <a:extLst>
                    <a:ext uri="{FF2B5EF4-FFF2-40B4-BE49-F238E27FC236}">
                      <a16:creationId xmlns:a16="http://schemas.microsoft.com/office/drawing/2014/main" id="{AB6E6E65-B53F-4037-AC39-B0002FFAE221}"/>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BC7275B-4171-4641-9D49-B215823AE170}"/>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9A1C9DA-F068-4E12-8D16-B23B5E22DECE}"/>
                  </a:ext>
                </a:extLst>
              </p:cNvPr>
              <p:cNvGrpSpPr/>
              <p:nvPr/>
            </p:nvGrpSpPr>
            <p:grpSpPr>
              <a:xfrm rot="10800000">
                <a:off x="3573071" y="2293469"/>
                <a:ext cx="488920" cy="556098"/>
                <a:chOff x="2452430" y="2403007"/>
                <a:chExt cx="488920" cy="556098"/>
              </a:xfrm>
            </p:grpSpPr>
            <p:sp>
              <p:nvSpPr>
                <p:cNvPr id="21" name="Isosceles Triangle 20">
                  <a:extLst>
                    <a:ext uri="{FF2B5EF4-FFF2-40B4-BE49-F238E27FC236}">
                      <a16:creationId xmlns:a16="http://schemas.microsoft.com/office/drawing/2014/main" id="{6A4AC8EF-064A-4840-8975-A2A3BC49A01F}"/>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30D261A-3116-42B2-8CEA-5ABB5CD25418}"/>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1203CE8B-750D-45B2-B9D3-2F077EBA5A79}"/>
                  </a:ext>
                </a:extLst>
              </p:cNvPr>
              <p:cNvSpPr/>
              <p:nvPr/>
            </p:nvSpPr>
            <p:spPr>
              <a:xfrm>
                <a:off x="2909091" y="1933510"/>
                <a:ext cx="485775" cy="1304462"/>
              </a:xfrm>
              <a:prstGeom prst="rect">
                <a:avLst/>
              </a:prstGeom>
              <a:pattFill prst="dashHorz">
                <a:fgClr>
                  <a:schemeClr val="tx1"/>
                </a:fgClr>
                <a:bgClr>
                  <a:schemeClr val="bg1">
                    <a:lumMod val="95000"/>
                  </a:schemeClr>
                </a:bgClr>
              </a:patt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8816F08-19DA-4428-AD74-0B0427137613}"/>
                  </a:ext>
                </a:extLst>
              </p:cNvPr>
              <p:cNvCxnSpPr>
                <a:cxnSpLocks/>
                <a:stCxn id="23" idx="0"/>
              </p:cNvCxnSpPr>
              <p:nvPr/>
            </p:nvCxnSpPr>
            <p:spPr>
              <a:xfrm flipH="1">
                <a:off x="2093132" y="2571518"/>
                <a:ext cx="1822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95FFE-AD36-413D-9C50-0687403CF29C}"/>
                  </a:ext>
                </a:extLst>
              </p:cNvPr>
              <p:cNvCxnSpPr>
                <a:cxnSpLocks/>
                <a:stCxn id="16" idx="0"/>
              </p:cNvCxnSpPr>
              <p:nvPr/>
            </p:nvCxnSpPr>
            <p:spPr>
              <a:xfrm flipV="1">
                <a:off x="2093132"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0175089-F7E9-424D-99C1-DD7F76401816}"/>
                  </a:ext>
                </a:extLst>
              </p:cNvPr>
              <p:cNvSpPr/>
              <p:nvPr/>
            </p:nvSpPr>
            <p:spPr>
              <a:xfrm>
                <a:off x="1657492"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Tx</a:t>
                </a:r>
              </a:p>
            </p:txBody>
          </p:sp>
          <p:cxnSp>
            <p:nvCxnSpPr>
              <p:cNvPr id="17" name="Straight Connector 16">
                <a:extLst>
                  <a:ext uri="{FF2B5EF4-FFF2-40B4-BE49-F238E27FC236}">
                    <a16:creationId xmlns:a16="http://schemas.microsoft.com/office/drawing/2014/main" id="{238FF6B5-66E2-4177-B943-1890142168A4}"/>
                  </a:ext>
                </a:extLst>
              </p:cNvPr>
              <p:cNvCxnSpPr>
                <a:cxnSpLocks/>
                <a:stCxn id="18" idx="0"/>
              </p:cNvCxnSpPr>
              <p:nvPr/>
            </p:nvCxnSpPr>
            <p:spPr>
              <a:xfrm flipV="1">
                <a:off x="4204866"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00D59C0E-2D36-4020-A12C-1996CAF6C145}"/>
                  </a:ext>
                </a:extLst>
              </p:cNvPr>
              <p:cNvSpPr/>
              <p:nvPr/>
            </p:nvSpPr>
            <p:spPr>
              <a:xfrm>
                <a:off x="3769226"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Rx</a:t>
                </a:r>
              </a:p>
            </p:txBody>
          </p:sp>
          <p:cxnSp>
            <p:nvCxnSpPr>
              <p:cNvPr id="19" name="Straight Connector 18">
                <a:extLst>
                  <a:ext uri="{FF2B5EF4-FFF2-40B4-BE49-F238E27FC236}">
                    <a16:creationId xmlns:a16="http://schemas.microsoft.com/office/drawing/2014/main" id="{E965BFCF-E229-48DC-B0C5-F6613B9558FE}"/>
                  </a:ext>
                </a:extLst>
              </p:cNvPr>
              <p:cNvCxnSpPr>
                <a:cxnSpLocks/>
                <a:endCxn id="21" idx="0"/>
              </p:cNvCxnSpPr>
              <p:nvPr/>
            </p:nvCxnSpPr>
            <p:spPr>
              <a:xfrm flipH="1">
                <a:off x="4052466" y="2571518"/>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6AE887-40CE-47D4-96F9-86585D04E69D}"/>
                  </a:ext>
                </a:extLst>
              </p:cNvPr>
              <p:cNvSpPr txBox="1"/>
              <p:nvPr/>
            </p:nvSpPr>
            <p:spPr>
              <a:xfrm>
                <a:off x="2440218" y="3329581"/>
                <a:ext cx="1329007" cy="523220"/>
              </a:xfrm>
              <a:prstGeom prst="rect">
                <a:avLst/>
              </a:prstGeom>
              <a:noFill/>
            </p:spPr>
            <p:txBody>
              <a:bodyPr wrap="square" rtlCol="0">
                <a:spAutoFit/>
              </a:bodyPr>
              <a:lstStyle/>
              <a:p>
                <a:pPr algn="ctr"/>
                <a:r>
                  <a:rPr lang="en-US" sz="2800" dirty="0"/>
                  <a:t>Liquid</a:t>
                </a:r>
              </a:p>
            </p:txBody>
          </p:sp>
        </p:grpSp>
        <p:cxnSp>
          <p:nvCxnSpPr>
            <p:cNvPr id="7" name="Straight Connector 6">
              <a:extLst>
                <a:ext uri="{FF2B5EF4-FFF2-40B4-BE49-F238E27FC236}">
                  <a16:creationId xmlns:a16="http://schemas.microsoft.com/office/drawing/2014/main" id="{311CB14B-8358-4D7D-BE99-41C53E51BEE7}"/>
                </a:ext>
              </a:extLst>
            </p:cNvPr>
            <p:cNvCxnSpPr>
              <a:cxnSpLocks/>
            </p:cNvCxnSpPr>
            <p:nvPr/>
          </p:nvCxnSpPr>
          <p:spPr>
            <a:xfrm>
              <a:off x="7918326" y="4844955"/>
              <a:ext cx="2351279" cy="0"/>
            </a:xfrm>
            <a:prstGeom prst="line">
              <a:avLst/>
            </a:prstGeom>
            <a:ln w="381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CE90589-BAF4-4C82-B5B2-90D039819FBE}"/>
                </a:ext>
              </a:extLst>
            </p:cNvPr>
            <p:cNvSpPr txBox="1"/>
            <p:nvPr/>
          </p:nvSpPr>
          <p:spPr>
            <a:xfrm>
              <a:off x="8354083" y="4796098"/>
              <a:ext cx="1479763" cy="523220"/>
            </a:xfrm>
            <a:prstGeom prst="rect">
              <a:avLst/>
            </a:prstGeom>
            <a:noFill/>
          </p:spPr>
          <p:txBody>
            <a:bodyPr wrap="square" rtlCol="0">
              <a:spAutoFit/>
            </a:bodyPr>
            <a:lstStyle/>
            <a:p>
              <a:pPr algn="ctr"/>
              <a:r>
                <a:rPr lang="en-US" sz="2800" dirty="0">
                  <a:solidFill>
                    <a:srgbClr val="FF0000"/>
                  </a:solidFill>
                </a:rPr>
                <a:t>Wire</a:t>
              </a:r>
            </a:p>
          </p:txBody>
        </p:sp>
        <p:cxnSp>
          <p:nvCxnSpPr>
            <p:cNvPr id="9" name="Straight Connector 8">
              <a:extLst>
                <a:ext uri="{FF2B5EF4-FFF2-40B4-BE49-F238E27FC236}">
                  <a16:creationId xmlns:a16="http://schemas.microsoft.com/office/drawing/2014/main" id="{EFFFA4D7-E085-4B7C-91EE-59D9B09F5C45}"/>
                </a:ext>
              </a:extLst>
            </p:cNvPr>
            <p:cNvCxnSpPr>
              <a:cxnSpLocks/>
            </p:cNvCxnSpPr>
            <p:nvPr/>
          </p:nvCxnSpPr>
          <p:spPr>
            <a:xfrm flipH="1" flipV="1">
              <a:off x="8812976" y="1201682"/>
              <a:ext cx="7234" cy="1799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1C139A4-385F-4502-94EB-F8655CE3EBD4}"/>
                </a:ext>
              </a:extLst>
            </p:cNvPr>
            <p:cNvCxnSpPr>
              <a:cxnSpLocks/>
            </p:cNvCxnSpPr>
            <p:nvPr/>
          </p:nvCxnSpPr>
          <p:spPr>
            <a:xfrm flipH="1" flipV="1">
              <a:off x="9374255" y="1200310"/>
              <a:ext cx="7234" cy="1799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2B2431DE-899A-41C8-AE3A-88AEA7DF8E74}"/>
              </a:ext>
            </a:extLst>
          </p:cNvPr>
          <p:cNvSpPr/>
          <p:nvPr/>
        </p:nvSpPr>
        <p:spPr>
          <a:xfrm>
            <a:off x="581247" y="2324986"/>
            <a:ext cx="6679182" cy="956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BBA844-6D3D-428C-9812-4252D88A050D}"/>
              </a:ext>
            </a:extLst>
          </p:cNvPr>
          <p:cNvSpPr/>
          <p:nvPr/>
        </p:nvSpPr>
        <p:spPr>
          <a:xfrm>
            <a:off x="382354" y="4471667"/>
            <a:ext cx="6679182" cy="956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87E195E-B885-46A0-A880-9B36FA0B7481}"/>
              </a:ext>
            </a:extLst>
          </p:cNvPr>
          <p:cNvSpPr/>
          <p:nvPr/>
        </p:nvSpPr>
        <p:spPr>
          <a:xfrm>
            <a:off x="531249" y="3856074"/>
            <a:ext cx="6679182" cy="60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E51AAED-8504-4BE0-B8E0-31A588054F20}"/>
              </a:ext>
            </a:extLst>
          </p:cNvPr>
          <p:cNvSpPr/>
          <p:nvPr/>
        </p:nvSpPr>
        <p:spPr>
          <a:xfrm>
            <a:off x="284155" y="1770580"/>
            <a:ext cx="6679182" cy="60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1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64BD-8D26-4BEB-AA6A-667DB4BF53C4}"/>
              </a:ext>
            </a:extLst>
          </p:cNvPr>
          <p:cNvSpPr>
            <a:spLocks noGrp="1"/>
          </p:cNvSpPr>
          <p:nvPr>
            <p:ph type="title"/>
          </p:nvPr>
        </p:nvSpPr>
        <p:spPr/>
        <p:txBody>
          <a:bodyPr/>
          <a:lstStyle/>
          <a:p>
            <a:r>
              <a:rPr lang="en-US" dirty="0"/>
              <a:t>Limitations and Future Work</a:t>
            </a:r>
          </a:p>
        </p:txBody>
      </p:sp>
      <p:sp>
        <p:nvSpPr>
          <p:cNvPr id="3" name="Slide Number Placeholder 2">
            <a:extLst>
              <a:ext uri="{FF2B5EF4-FFF2-40B4-BE49-F238E27FC236}">
                <a16:creationId xmlns:a16="http://schemas.microsoft.com/office/drawing/2014/main" id="{15F9CB1B-3A92-40A7-A756-08105D03B952}"/>
              </a:ext>
            </a:extLst>
          </p:cNvPr>
          <p:cNvSpPr>
            <a:spLocks noGrp="1"/>
          </p:cNvSpPr>
          <p:nvPr>
            <p:ph type="sldNum" sz="quarter" idx="12"/>
          </p:nvPr>
        </p:nvSpPr>
        <p:spPr/>
        <p:txBody>
          <a:bodyPr/>
          <a:lstStyle/>
          <a:p>
            <a:fld id="{2613B20D-9B73-4C13-A358-2357A5C96DDA}" type="slidenum">
              <a:rPr lang="en-US" smtClean="0"/>
              <a:t>93</a:t>
            </a:fld>
            <a:endParaRPr lang="en-US" dirty="0"/>
          </a:p>
        </p:txBody>
      </p:sp>
      <p:sp>
        <p:nvSpPr>
          <p:cNvPr id="6" name="Content Placeholder 2">
            <a:extLst>
              <a:ext uri="{FF2B5EF4-FFF2-40B4-BE49-F238E27FC236}">
                <a16:creationId xmlns:a16="http://schemas.microsoft.com/office/drawing/2014/main" id="{C98280AC-228D-4825-92A6-A0BA800A6218}"/>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Identification of trace adulteration is a challenge</a:t>
            </a:r>
          </a:p>
          <a:p>
            <a:r>
              <a:rPr lang="en-US" dirty="0"/>
              <a:t>Circular and any-shaped container compensation</a:t>
            </a:r>
          </a:p>
          <a:p>
            <a:endParaRPr lang="en-US" dirty="0"/>
          </a:p>
          <a:p>
            <a:r>
              <a:rPr lang="en-US" dirty="0"/>
              <a:t>Extend to solids – detect various layers</a:t>
            </a:r>
          </a:p>
          <a:p>
            <a:r>
              <a:rPr lang="en-US" dirty="0"/>
              <a:t>Extend to many frequencies – provide better identification</a:t>
            </a:r>
          </a:p>
          <a:p>
            <a:r>
              <a:rPr lang="en-US" dirty="0"/>
              <a:t>Realize the applications – simplify airport security</a:t>
            </a:r>
          </a:p>
          <a:p>
            <a:endParaRPr lang="en-US" dirty="0"/>
          </a:p>
        </p:txBody>
      </p:sp>
    </p:spTree>
    <p:extLst>
      <p:ext uri="{BB962C8B-B14F-4D97-AF65-F5344CB8AC3E}">
        <p14:creationId xmlns:p14="http://schemas.microsoft.com/office/powerpoint/2010/main" val="28927613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932C3-8E3F-4FF3-815E-18E165C70F2F}"/>
              </a:ext>
            </a:extLst>
          </p:cNvPr>
          <p:cNvSpPr>
            <a:spLocks noGrp="1"/>
          </p:cNvSpPr>
          <p:nvPr>
            <p:ph type="title"/>
          </p:nvPr>
        </p:nvSpPr>
        <p:spPr/>
        <p:txBody>
          <a:bodyPr/>
          <a:lstStyle/>
          <a:p>
            <a:r>
              <a:rPr lang="en-US" dirty="0"/>
              <a:t>Conclusion</a:t>
            </a:r>
            <a:endParaRPr lang="en-US" dirty="0">
              <a:solidFill>
                <a:srgbClr val="FF0000"/>
              </a:solidFill>
            </a:endParaRPr>
          </a:p>
        </p:txBody>
      </p:sp>
      <p:sp>
        <p:nvSpPr>
          <p:cNvPr id="3" name="Content Placeholder 2">
            <a:extLst>
              <a:ext uri="{FF2B5EF4-FFF2-40B4-BE49-F238E27FC236}">
                <a16:creationId xmlns:a16="http://schemas.microsoft.com/office/drawing/2014/main" id="{9E71449D-0F4D-469A-A6C4-C1FDD388AD69}"/>
              </a:ext>
            </a:extLst>
          </p:cNvPr>
          <p:cNvSpPr>
            <a:spLocks noGrp="1"/>
          </p:cNvSpPr>
          <p:nvPr>
            <p:ph idx="1"/>
          </p:nvPr>
        </p:nvSpPr>
        <p:spPr/>
        <p:txBody>
          <a:bodyPr>
            <a:normAutofit/>
          </a:bodyPr>
          <a:lstStyle/>
          <a:p>
            <a:r>
              <a:rPr lang="en-US" dirty="0"/>
              <a:t>Determining permittivity enables liquid identification</a:t>
            </a:r>
          </a:p>
          <a:p>
            <a:endParaRPr lang="en-US" dirty="0"/>
          </a:p>
          <a:p>
            <a:r>
              <a:rPr lang="en-US" dirty="0" err="1"/>
              <a:t>LiquID</a:t>
            </a:r>
            <a:r>
              <a:rPr lang="en-US" dirty="0"/>
              <a:t> performs precise time of flight measurements using UWB radios </a:t>
            </a:r>
          </a:p>
          <a:p>
            <a:endParaRPr lang="en-US" dirty="0"/>
          </a:p>
          <a:p>
            <a:r>
              <a:rPr lang="en-US" dirty="0" err="1"/>
              <a:t>LiquID</a:t>
            </a:r>
            <a:r>
              <a:rPr lang="en-US" dirty="0"/>
              <a:t> achieves the required precision for measuring two basic physical properties of liquids leading to identification</a:t>
            </a:r>
          </a:p>
        </p:txBody>
      </p:sp>
      <p:sp>
        <p:nvSpPr>
          <p:cNvPr id="4" name="Slide Number Placeholder 3">
            <a:extLst>
              <a:ext uri="{FF2B5EF4-FFF2-40B4-BE49-F238E27FC236}">
                <a16:creationId xmlns:a16="http://schemas.microsoft.com/office/drawing/2014/main" id="{232234AA-DFDC-46B3-A2A7-A250962F6427}"/>
              </a:ext>
            </a:extLst>
          </p:cNvPr>
          <p:cNvSpPr>
            <a:spLocks noGrp="1"/>
          </p:cNvSpPr>
          <p:nvPr>
            <p:ph type="sldNum" sz="quarter" idx="12"/>
          </p:nvPr>
        </p:nvSpPr>
        <p:spPr/>
        <p:txBody>
          <a:bodyPr/>
          <a:lstStyle/>
          <a:p>
            <a:fld id="{2613B20D-9B73-4C13-A358-2357A5C96DDA}" type="slidenum">
              <a:rPr lang="en-US" smtClean="0"/>
              <a:t>94</a:t>
            </a:fld>
            <a:endParaRPr lang="en-US" dirty="0"/>
          </a:p>
        </p:txBody>
      </p:sp>
    </p:spTree>
    <p:extLst>
      <p:ext uri="{BB962C8B-B14F-4D97-AF65-F5344CB8AC3E}">
        <p14:creationId xmlns:p14="http://schemas.microsoft.com/office/powerpoint/2010/main" val="23887687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8F7F-22C3-4C8A-B230-485078C07C46}"/>
              </a:ext>
            </a:extLst>
          </p:cNvPr>
          <p:cNvSpPr>
            <a:spLocks noGrp="1"/>
          </p:cNvSpPr>
          <p:nvPr>
            <p:ph type="title"/>
          </p:nvPr>
        </p:nvSpPr>
        <p:spPr/>
        <p:txBody>
          <a:bodyPr/>
          <a:lstStyle/>
          <a:p>
            <a:r>
              <a:rPr lang="en-US" dirty="0"/>
              <a:t>Key Properties of Liquid</a:t>
            </a:r>
          </a:p>
        </p:txBody>
      </p:sp>
      <p:sp>
        <p:nvSpPr>
          <p:cNvPr id="4" name="Slide Number Placeholder 3">
            <a:extLst>
              <a:ext uri="{FF2B5EF4-FFF2-40B4-BE49-F238E27FC236}">
                <a16:creationId xmlns:a16="http://schemas.microsoft.com/office/drawing/2014/main" id="{891E62FB-2FD8-46CF-B83D-0F02C6F97C6C}"/>
              </a:ext>
            </a:extLst>
          </p:cNvPr>
          <p:cNvSpPr>
            <a:spLocks noGrp="1"/>
          </p:cNvSpPr>
          <p:nvPr>
            <p:ph type="sldNum" sz="quarter" idx="12"/>
          </p:nvPr>
        </p:nvSpPr>
        <p:spPr/>
        <p:txBody>
          <a:bodyPr/>
          <a:lstStyle/>
          <a:p>
            <a:fld id="{2613B20D-9B73-4C13-A358-2357A5C96DDA}" type="slidenum">
              <a:rPr lang="en-US" smtClean="0"/>
              <a:t>95</a:t>
            </a:fld>
            <a:endParaRPr lang="en-US" dirty="0"/>
          </a:p>
        </p:txBody>
      </p:sp>
      <p:grpSp>
        <p:nvGrpSpPr>
          <p:cNvPr id="24" name="Group 23">
            <a:extLst>
              <a:ext uri="{FF2B5EF4-FFF2-40B4-BE49-F238E27FC236}">
                <a16:creationId xmlns:a16="http://schemas.microsoft.com/office/drawing/2014/main" id="{9A7E3622-9435-44CA-8941-0503E13CEA38}"/>
              </a:ext>
            </a:extLst>
          </p:cNvPr>
          <p:cNvGrpSpPr/>
          <p:nvPr/>
        </p:nvGrpSpPr>
        <p:grpSpPr>
          <a:xfrm>
            <a:off x="2862723" y="1462088"/>
            <a:ext cx="5071036" cy="5071036"/>
            <a:chOff x="2862723" y="1462088"/>
            <a:chExt cx="5071036" cy="5071036"/>
          </a:xfrm>
        </p:grpSpPr>
        <p:sp>
          <p:nvSpPr>
            <p:cNvPr id="25" name="Trapezoid 24">
              <a:extLst>
                <a:ext uri="{FF2B5EF4-FFF2-40B4-BE49-F238E27FC236}">
                  <a16:creationId xmlns:a16="http://schemas.microsoft.com/office/drawing/2014/main" id="{1E16C4F8-3AF7-4E36-80E3-E96F5BC3E106}"/>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Image result for glass of water image transparent">
              <a:extLst>
                <a:ext uri="{FF2B5EF4-FFF2-40B4-BE49-F238E27FC236}">
                  <a16:creationId xmlns:a16="http://schemas.microsoft.com/office/drawing/2014/main" id="{D8ABC44F-87CD-4564-BA4E-39A00337B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C58C3FB0-B2FF-4C58-9F87-54768544A9B5}"/>
              </a:ext>
            </a:extLst>
          </p:cNvPr>
          <p:cNvSpPr txBox="1"/>
          <p:nvPr/>
        </p:nvSpPr>
        <p:spPr>
          <a:xfrm>
            <a:off x="5139753" y="2517057"/>
            <a:ext cx="5194312" cy="461665"/>
          </a:xfrm>
          <a:prstGeom prst="rect">
            <a:avLst/>
          </a:prstGeom>
          <a:solidFill>
            <a:schemeClr val="bg1">
              <a:alpha val="32000"/>
            </a:schemeClr>
          </a:solidFill>
          <a:ln>
            <a:solidFill>
              <a:schemeClr val="tx1"/>
            </a:solidFill>
          </a:ln>
        </p:spPr>
        <p:txBody>
          <a:bodyPr wrap="square" rtlCol="0">
            <a:spAutoFit/>
          </a:bodyPr>
          <a:lstStyle/>
          <a:p>
            <a:r>
              <a:rPr lang="en-IN" sz="2400" dirty="0">
                <a:effectLst/>
              </a:rPr>
              <a:t>Bending</a:t>
            </a:r>
            <a:r>
              <a:rPr lang="en-IN" sz="2400" i="1" dirty="0">
                <a:effectLst/>
              </a:rPr>
              <a:t>         </a:t>
            </a:r>
            <a:r>
              <a:rPr lang="en-US" sz="2400" dirty="0">
                <a:sym typeface="Wingdings" panose="05000000000000000000" pitchFamily="2" charset="2"/>
              </a:rPr>
              <a:t> Refractive Index</a:t>
            </a:r>
            <a:endParaRPr lang="en-US" sz="2400" dirty="0"/>
          </a:p>
        </p:txBody>
      </p:sp>
      <p:sp>
        <p:nvSpPr>
          <p:cNvPr id="23" name="TextBox 22">
            <a:extLst>
              <a:ext uri="{FF2B5EF4-FFF2-40B4-BE49-F238E27FC236}">
                <a16:creationId xmlns:a16="http://schemas.microsoft.com/office/drawing/2014/main" id="{58332C01-DC49-42CC-9F5B-A6571BA04454}"/>
              </a:ext>
            </a:extLst>
          </p:cNvPr>
          <p:cNvSpPr txBox="1"/>
          <p:nvPr/>
        </p:nvSpPr>
        <p:spPr>
          <a:xfrm>
            <a:off x="5107112" y="4608883"/>
            <a:ext cx="5653293" cy="461665"/>
          </a:xfrm>
          <a:prstGeom prst="rect">
            <a:avLst/>
          </a:prstGeom>
          <a:solidFill>
            <a:schemeClr val="bg1">
              <a:alpha val="32000"/>
            </a:schemeClr>
          </a:solidFill>
          <a:ln>
            <a:solidFill>
              <a:schemeClr val="tx1"/>
            </a:solidFill>
          </a:ln>
        </p:spPr>
        <p:txBody>
          <a:bodyPr wrap="square" rtlCol="0">
            <a:spAutoFit/>
          </a:bodyPr>
          <a:lstStyle>
            <a:defPPr>
              <a:defRPr lang="en-US"/>
            </a:defPPr>
            <a:lvl1pPr>
              <a:defRPr sz="2400">
                <a:solidFill>
                  <a:schemeClr val="bg1"/>
                </a:solidFill>
                <a:effectLst/>
              </a:defRPr>
            </a:lvl1pPr>
          </a:lstStyle>
          <a:p>
            <a:r>
              <a:rPr lang="en-IN" dirty="0">
                <a:solidFill>
                  <a:schemeClr val="tx1"/>
                </a:solidFill>
              </a:rPr>
              <a:t>Absorption    </a:t>
            </a:r>
            <a:r>
              <a:rPr lang="en-IN" dirty="0">
                <a:solidFill>
                  <a:schemeClr val="tx1"/>
                </a:solidFill>
                <a:sym typeface="Wingdings" panose="05000000000000000000" pitchFamily="2" charset="2"/>
              </a:rPr>
              <a:t> Attenuation Factor</a:t>
            </a:r>
            <a:endParaRPr lang="en-US" dirty="0">
              <a:solidFill>
                <a:schemeClr val="tx1"/>
              </a:solidFill>
            </a:endParaRPr>
          </a:p>
        </p:txBody>
      </p:sp>
    </p:spTree>
    <p:extLst>
      <p:ext uri="{BB962C8B-B14F-4D97-AF65-F5344CB8AC3E}">
        <p14:creationId xmlns:p14="http://schemas.microsoft.com/office/powerpoint/2010/main" val="12172183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DD83-F2DF-4836-B155-D4E5F4859A80}"/>
              </a:ext>
            </a:extLst>
          </p:cNvPr>
          <p:cNvSpPr>
            <a:spLocks noGrp="1"/>
          </p:cNvSpPr>
          <p:nvPr>
            <p:ph type="title"/>
          </p:nvPr>
        </p:nvSpPr>
        <p:spPr/>
        <p:txBody>
          <a:bodyPr/>
          <a:lstStyle/>
          <a:p>
            <a:r>
              <a:rPr lang="en-US" dirty="0"/>
              <a:t>Refractive Indices at 4GHz</a:t>
            </a:r>
          </a:p>
        </p:txBody>
      </p:sp>
      <p:sp>
        <p:nvSpPr>
          <p:cNvPr id="4" name="Slide Number Placeholder 3">
            <a:extLst>
              <a:ext uri="{FF2B5EF4-FFF2-40B4-BE49-F238E27FC236}">
                <a16:creationId xmlns:a16="http://schemas.microsoft.com/office/drawing/2014/main" id="{5D026EDB-BF89-42C0-846C-19BA5AE3A157}"/>
              </a:ext>
            </a:extLst>
          </p:cNvPr>
          <p:cNvSpPr>
            <a:spLocks noGrp="1"/>
          </p:cNvSpPr>
          <p:nvPr>
            <p:ph type="sldNum" sz="quarter" idx="12"/>
          </p:nvPr>
        </p:nvSpPr>
        <p:spPr/>
        <p:txBody>
          <a:bodyPr/>
          <a:lstStyle/>
          <a:p>
            <a:fld id="{2613B20D-9B73-4C13-A358-2357A5C96DDA}" type="slidenum">
              <a:rPr lang="en-US" smtClean="0"/>
              <a:t>96</a:t>
            </a:fld>
            <a:endParaRPr lang="en-US" dirty="0"/>
          </a:p>
        </p:txBody>
      </p:sp>
      <p:grpSp>
        <p:nvGrpSpPr>
          <p:cNvPr id="10" name="Group 9">
            <a:extLst>
              <a:ext uri="{FF2B5EF4-FFF2-40B4-BE49-F238E27FC236}">
                <a16:creationId xmlns:a16="http://schemas.microsoft.com/office/drawing/2014/main" id="{81DA19E9-5A9A-4E1A-B7C3-BADBC6A4CF35}"/>
              </a:ext>
            </a:extLst>
          </p:cNvPr>
          <p:cNvGrpSpPr/>
          <p:nvPr/>
        </p:nvGrpSpPr>
        <p:grpSpPr>
          <a:xfrm>
            <a:off x="1177303" y="2695936"/>
            <a:ext cx="9837394" cy="2568797"/>
            <a:chOff x="463924" y="2191873"/>
            <a:chExt cx="9837394" cy="2568797"/>
          </a:xfrm>
        </p:grpSpPr>
        <p:sp>
          <p:nvSpPr>
            <p:cNvPr id="30" name="Rectangle 29">
              <a:extLst>
                <a:ext uri="{FF2B5EF4-FFF2-40B4-BE49-F238E27FC236}">
                  <a16:creationId xmlns:a16="http://schemas.microsoft.com/office/drawing/2014/main" id="{FB436F32-1F5B-48F3-A623-D47EB1741C84}"/>
                </a:ext>
              </a:extLst>
            </p:cNvPr>
            <p:cNvSpPr/>
            <p:nvPr/>
          </p:nvSpPr>
          <p:spPr>
            <a:xfrm>
              <a:off x="463924" y="4214380"/>
              <a:ext cx="9837383" cy="5462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299675-0B76-4648-828A-F7A4218C0332}"/>
                </a:ext>
              </a:extLst>
            </p:cNvPr>
            <p:cNvSpPr/>
            <p:nvPr/>
          </p:nvSpPr>
          <p:spPr>
            <a:xfrm>
              <a:off x="463924" y="2191873"/>
              <a:ext cx="9837383" cy="546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78ABD7-0550-430E-8FFC-C766CDA8AF19}"/>
                </a:ext>
              </a:extLst>
            </p:cNvPr>
            <p:cNvSpPr txBox="1"/>
            <p:nvPr/>
          </p:nvSpPr>
          <p:spPr>
            <a:xfrm>
              <a:off x="1229082" y="3070661"/>
              <a:ext cx="1560042" cy="830997"/>
            </a:xfrm>
            <a:prstGeom prst="rect">
              <a:avLst/>
            </a:prstGeom>
            <a:noFill/>
          </p:spPr>
          <p:txBody>
            <a:bodyPr wrap="none" rtlCol="0">
              <a:spAutoFit/>
            </a:bodyPr>
            <a:lstStyle/>
            <a:p>
              <a:r>
                <a:rPr lang="en-US" sz="2400" dirty="0"/>
                <a:t>Vacuum/</a:t>
              </a:r>
            </a:p>
            <a:p>
              <a:r>
                <a:rPr lang="en-US" sz="2400" dirty="0"/>
                <a:t>Air</a:t>
              </a:r>
            </a:p>
          </p:txBody>
        </p:sp>
        <p:sp>
          <p:nvSpPr>
            <p:cNvPr id="7" name="TextBox 6">
              <a:extLst>
                <a:ext uri="{FF2B5EF4-FFF2-40B4-BE49-F238E27FC236}">
                  <a16:creationId xmlns:a16="http://schemas.microsoft.com/office/drawing/2014/main" id="{8F0034B5-B553-48DF-BC24-1E5BACE5F6C2}"/>
                </a:ext>
              </a:extLst>
            </p:cNvPr>
            <p:cNvSpPr txBox="1"/>
            <p:nvPr/>
          </p:nvSpPr>
          <p:spPr>
            <a:xfrm>
              <a:off x="2928105" y="3339192"/>
              <a:ext cx="1595309" cy="461665"/>
            </a:xfrm>
            <a:prstGeom prst="rect">
              <a:avLst/>
            </a:prstGeom>
            <a:noFill/>
          </p:spPr>
          <p:txBody>
            <a:bodyPr wrap="none" rtlCol="0">
              <a:spAutoFit/>
            </a:bodyPr>
            <a:lstStyle/>
            <a:p>
              <a:r>
                <a:rPr lang="en-US" sz="2400" dirty="0" err="1"/>
                <a:t>Syth</a:t>
              </a:r>
              <a:r>
                <a:rPr lang="en-US" sz="2400" dirty="0"/>
                <a:t>. Oils</a:t>
              </a:r>
            </a:p>
          </p:txBody>
        </p:sp>
        <p:sp>
          <p:nvSpPr>
            <p:cNvPr id="8" name="TextBox 7">
              <a:extLst>
                <a:ext uri="{FF2B5EF4-FFF2-40B4-BE49-F238E27FC236}">
                  <a16:creationId xmlns:a16="http://schemas.microsoft.com/office/drawing/2014/main" id="{7DC4C6D2-0C07-4072-B37D-4D4D0C456E7B}"/>
                </a:ext>
              </a:extLst>
            </p:cNvPr>
            <p:cNvSpPr txBox="1"/>
            <p:nvPr/>
          </p:nvSpPr>
          <p:spPr>
            <a:xfrm>
              <a:off x="3119548" y="2997408"/>
              <a:ext cx="1776448" cy="461665"/>
            </a:xfrm>
            <a:prstGeom prst="rect">
              <a:avLst/>
            </a:prstGeom>
            <a:noFill/>
          </p:spPr>
          <p:txBody>
            <a:bodyPr wrap="none" rtlCol="0">
              <a:spAutoFit/>
            </a:bodyPr>
            <a:lstStyle/>
            <a:p>
              <a:r>
                <a:rPr lang="en-US" sz="2400" dirty="0"/>
                <a:t>Edible Oils</a:t>
              </a:r>
            </a:p>
          </p:txBody>
        </p:sp>
        <p:sp>
          <p:nvSpPr>
            <p:cNvPr id="9" name="TextBox 8">
              <a:extLst>
                <a:ext uri="{FF2B5EF4-FFF2-40B4-BE49-F238E27FC236}">
                  <a16:creationId xmlns:a16="http://schemas.microsoft.com/office/drawing/2014/main" id="{BEA02AAB-99BA-418B-860E-BD1E474B148D}"/>
                </a:ext>
              </a:extLst>
            </p:cNvPr>
            <p:cNvSpPr txBox="1"/>
            <p:nvPr/>
          </p:nvSpPr>
          <p:spPr>
            <a:xfrm>
              <a:off x="4895996" y="3240195"/>
              <a:ext cx="1484702" cy="461665"/>
            </a:xfrm>
            <a:prstGeom prst="rect">
              <a:avLst/>
            </a:prstGeom>
            <a:noFill/>
          </p:spPr>
          <p:txBody>
            <a:bodyPr wrap="none" rtlCol="0">
              <a:spAutoFit/>
            </a:bodyPr>
            <a:lstStyle/>
            <a:p>
              <a:r>
                <a:rPr lang="en-US" sz="2400" dirty="0"/>
                <a:t>Alcohols</a:t>
              </a:r>
            </a:p>
          </p:txBody>
        </p:sp>
        <p:sp>
          <p:nvSpPr>
            <p:cNvPr id="11" name="TextBox 10">
              <a:extLst>
                <a:ext uri="{FF2B5EF4-FFF2-40B4-BE49-F238E27FC236}">
                  <a16:creationId xmlns:a16="http://schemas.microsoft.com/office/drawing/2014/main" id="{178C47DD-7A17-4C56-BCFE-AFCD1BFFD083}"/>
                </a:ext>
              </a:extLst>
            </p:cNvPr>
            <p:cNvSpPr txBox="1"/>
            <p:nvPr/>
          </p:nvSpPr>
          <p:spPr>
            <a:xfrm>
              <a:off x="9246221" y="3380579"/>
              <a:ext cx="1055097" cy="461665"/>
            </a:xfrm>
            <a:prstGeom prst="rect">
              <a:avLst/>
            </a:prstGeom>
            <a:noFill/>
          </p:spPr>
          <p:txBody>
            <a:bodyPr wrap="none" rtlCol="0">
              <a:spAutoFit/>
            </a:bodyPr>
            <a:lstStyle/>
            <a:p>
              <a:r>
                <a:rPr lang="en-US" sz="2400" dirty="0"/>
                <a:t>Water</a:t>
              </a:r>
            </a:p>
          </p:txBody>
        </p:sp>
        <p:sp>
          <p:nvSpPr>
            <p:cNvPr id="12" name="TextBox 11">
              <a:extLst>
                <a:ext uri="{FF2B5EF4-FFF2-40B4-BE49-F238E27FC236}">
                  <a16:creationId xmlns:a16="http://schemas.microsoft.com/office/drawing/2014/main" id="{54331F4E-4876-40DD-AC05-BBAD7047313B}"/>
                </a:ext>
              </a:extLst>
            </p:cNvPr>
            <p:cNvSpPr txBox="1"/>
            <p:nvPr/>
          </p:nvSpPr>
          <p:spPr>
            <a:xfrm>
              <a:off x="6495966" y="3266848"/>
              <a:ext cx="2541080" cy="461665"/>
            </a:xfrm>
            <a:prstGeom prst="rect">
              <a:avLst/>
            </a:prstGeom>
            <a:noFill/>
          </p:spPr>
          <p:txBody>
            <a:bodyPr wrap="none" rtlCol="0">
              <a:spAutoFit/>
            </a:bodyPr>
            <a:lstStyle/>
            <a:p>
              <a:r>
                <a:rPr lang="en-US" sz="2400" dirty="0"/>
                <a:t>Water Solutions</a:t>
              </a:r>
            </a:p>
          </p:txBody>
        </p:sp>
        <p:cxnSp>
          <p:nvCxnSpPr>
            <p:cNvPr id="13" name="Straight Connector 12">
              <a:extLst>
                <a:ext uri="{FF2B5EF4-FFF2-40B4-BE49-F238E27FC236}">
                  <a16:creationId xmlns:a16="http://schemas.microsoft.com/office/drawing/2014/main" id="{BF8CA6F4-4144-4F31-AD0F-71AA1408E0E1}"/>
                </a:ext>
              </a:extLst>
            </p:cNvPr>
            <p:cNvCxnSpPr>
              <a:cxnSpLocks/>
            </p:cNvCxnSpPr>
            <p:nvPr/>
          </p:nvCxnSpPr>
          <p:spPr>
            <a:xfrm>
              <a:off x="2830686" y="2950264"/>
              <a:ext cx="0" cy="86063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4B1CA19-8B4D-4D86-9173-3DC00DFDBD54}"/>
                </a:ext>
              </a:extLst>
            </p:cNvPr>
            <p:cNvPicPr>
              <a:picLocks noChangeAspect="1"/>
            </p:cNvPicPr>
            <p:nvPr/>
          </p:nvPicPr>
          <p:blipFill rotWithShape="1">
            <a:blip r:embed="rId3">
              <a:extLst>
                <a:ext uri="{28A0092B-C50C-407E-A947-70E740481C1C}">
                  <a14:useLocalDpi xmlns:a14="http://schemas.microsoft.com/office/drawing/2010/main" val="0"/>
                </a:ext>
              </a:extLst>
            </a:blip>
            <a:srcRect l="2825" r="69046" b="84196"/>
            <a:stretch/>
          </p:blipFill>
          <p:spPr>
            <a:xfrm>
              <a:off x="2700714" y="3854199"/>
              <a:ext cx="7120191" cy="333669"/>
            </a:xfrm>
            <a:prstGeom prst="rect">
              <a:avLst/>
            </a:prstGeom>
          </p:spPr>
        </p:pic>
        <p:cxnSp>
          <p:nvCxnSpPr>
            <p:cNvPr id="15" name="Straight Connector 14">
              <a:extLst>
                <a:ext uri="{FF2B5EF4-FFF2-40B4-BE49-F238E27FC236}">
                  <a16:creationId xmlns:a16="http://schemas.microsoft.com/office/drawing/2014/main" id="{6037F70F-679B-4A82-AF1C-26708C074543}"/>
                </a:ext>
              </a:extLst>
            </p:cNvPr>
            <p:cNvCxnSpPr>
              <a:cxnSpLocks/>
            </p:cNvCxnSpPr>
            <p:nvPr/>
          </p:nvCxnSpPr>
          <p:spPr>
            <a:xfrm>
              <a:off x="9246221" y="2993568"/>
              <a:ext cx="0" cy="86063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35ECAF-F93D-424C-B747-B7B839E239A8}"/>
                </a:ext>
              </a:extLst>
            </p:cNvPr>
            <p:cNvSpPr txBox="1"/>
            <p:nvPr/>
          </p:nvSpPr>
          <p:spPr>
            <a:xfrm>
              <a:off x="2644577" y="4231173"/>
              <a:ext cx="372218" cy="461665"/>
            </a:xfrm>
            <a:prstGeom prst="rect">
              <a:avLst/>
            </a:prstGeom>
            <a:noFill/>
          </p:spPr>
          <p:txBody>
            <a:bodyPr wrap="none" rtlCol="0">
              <a:spAutoFit/>
            </a:bodyPr>
            <a:lstStyle/>
            <a:p>
              <a:r>
                <a:rPr lang="en-US" sz="2400" dirty="0"/>
                <a:t>1</a:t>
              </a:r>
            </a:p>
          </p:txBody>
        </p:sp>
        <p:sp>
          <p:nvSpPr>
            <p:cNvPr id="16" name="TextBox 15">
              <a:extLst>
                <a:ext uri="{FF2B5EF4-FFF2-40B4-BE49-F238E27FC236}">
                  <a16:creationId xmlns:a16="http://schemas.microsoft.com/office/drawing/2014/main" id="{76F9AD9D-48CC-4B80-B444-40E7B633909A}"/>
                </a:ext>
              </a:extLst>
            </p:cNvPr>
            <p:cNvSpPr txBox="1"/>
            <p:nvPr/>
          </p:nvSpPr>
          <p:spPr>
            <a:xfrm>
              <a:off x="4296961" y="4241210"/>
              <a:ext cx="372218" cy="461665"/>
            </a:xfrm>
            <a:prstGeom prst="rect">
              <a:avLst/>
            </a:prstGeom>
            <a:noFill/>
          </p:spPr>
          <p:txBody>
            <a:bodyPr wrap="none" rtlCol="0">
              <a:spAutoFit/>
            </a:bodyPr>
            <a:lstStyle/>
            <a:p>
              <a:r>
                <a:rPr lang="en-US" sz="2400" dirty="0"/>
                <a:t>3</a:t>
              </a:r>
            </a:p>
          </p:txBody>
        </p:sp>
        <p:sp>
          <p:nvSpPr>
            <p:cNvPr id="17" name="TextBox 16">
              <a:extLst>
                <a:ext uri="{FF2B5EF4-FFF2-40B4-BE49-F238E27FC236}">
                  <a16:creationId xmlns:a16="http://schemas.microsoft.com/office/drawing/2014/main" id="{2DC4EFDD-DAEA-4D55-876C-19F468C81040}"/>
                </a:ext>
              </a:extLst>
            </p:cNvPr>
            <p:cNvSpPr txBox="1"/>
            <p:nvPr/>
          </p:nvSpPr>
          <p:spPr>
            <a:xfrm>
              <a:off x="3454795" y="4231171"/>
              <a:ext cx="372218" cy="461665"/>
            </a:xfrm>
            <a:prstGeom prst="rect">
              <a:avLst/>
            </a:prstGeom>
            <a:noFill/>
          </p:spPr>
          <p:txBody>
            <a:bodyPr wrap="none" rtlCol="0">
              <a:spAutoFit/>
            </a:bodyPr>
            <a:lstStyle/>
            <a:p>
              <a:r>
                <a:rPr lang="en-US" sz="2400" dirty="0"/>
                <a:t>2</a:t>
              </a:r>
            </a:p>
          </p:txBody>
        </p:sp>
        <p:sp>
          <p:nvSpPr>
            <p:cNvPr id="18" name="TextBox 17">
              <a:extLst>
                <a:ext uri="{FF2B5EF4-FFF2-40B4-BE49-F238E27FC236}">
                  <a16:creationId xmlns:a16="http://schemas.microsoft.com/office/drawing/2014/main" id="{8F1CD153-132A-4C08-A3EF-99AACF32B46F}"/>
                </a:ext>
              </a:extLst>
            </p:cNvPr>
            <p:cNvSpPr txBox="1"/>
            <p:nvPr/>
          </p:nvSpPr>
          <p:spPr>
            <a:xfrm>
              <a:off x="5118955" y="4241210"/>
              <a:ext cx="372218" cy="461665"/>
            </a:xfrm>
            <a:prstGeom prst="rect">
              <a:avLst/>
            </a:prstGeom>
            <a:noFill/>
          </p:spPr>
          <p:txBody>
            <a:bodyPr wrap="none" rtlCol="0">
              <a:spAutoFit/>
            </a:bodyPr>
            <a:lstStyle/>
            <a:p>
              <a:r>
                <a:rPr lang="en-US" sz="2400" dirty="0"/>
                <a:t>4</a:t>
              </a:r>
            </a:p>
          </p:txBody>
        </p:sp>
        <p:sp>
          <p:nvSpPr>
            <p:cNvPr id="19" name="TextBox 18">
              <a:extLst>
                <a:ext uri="{FF2B5EF4-FFF2-40B4-BE49-F238E27FC236}">
                  <a16:creationId xmlns:a16="http://schemas.microsoft.com/office/drawing/2014/main" id="{4462DDEE-18C8-4B13-897B-1563D5DE34C0}"/>
                </a:ext>
              </a:extLst>
            </p:cNvPr>
            <p:cNvSpPr txBox="1"/>
            <p:nvPr/>
          </p:nvSpPr>
          <p:spPr>
            <a:xfrm>
              <a:off x="5962903" y="4231170"/>
              <a:ext cx="372218" cy="461665"/>
            </a:xfrm>
            <a:prstGeom prst="rect">
              <a:avLst/>
            </a:prstGeom>
            <a:noFill/>
          </p:spPr>
          <p:txBody>
            <a:bodyPr wrap="none" rtlCol="0">
              <a:spAutoFit/>
            </a:bodyPr>
            <a:lstStyle/>
            <a:p>
              <a:r>
                <a:rPr lang="en-US" sz="2400" dirty="0"/>
                <a:t>5</a:t>
              </a:r>
            </a:p>
          </p:txBody>
        </p:sp>
        <p:sp>
          <p:nvSpPr>
            <p:cNvPr id="20" name="TextBox 19">
              <a:extLst>
                <a:ext uri="{FF2B5EF4-FFF2-40B4-BE49-F238E27FC236}">
                  <a16:creationId xmlns:a16="http://schemas.microsoft.com/office/drawing/2014/main" id="{1FB9B9E3-776B-4C26-B982-8035B8C7D1AA}"/>
                </a:ext>
              </a:extLst>
            </p:cNvPr>
            <p:cNvSpPr txBox="1"/>
            <p:nvPr/>
          </p:nvSpPr>
          <p:spPr>
            <a:xfrm>
              <a:off x="6773121" y="4231170"/>
              <a:ext cx="372218" cy="461665"/>
            </a:xfrm>
            <a:prstGeom prst="rect">
              <a:avLst/>
            </a:prstGeom>
            <a:noFill/>
          </p:spPr>
          <p:txBody>
            <a:bodyPr wrap="none" rtlCol="0">
              <a:spAutoFit/>
            </a:bodyPr>
            <a:lstStyle/>
            <a:p>
              <a:r>
                <a:rPr lang="en-US" sz="2400" dirty="0"/>
                <a:t>6</a:t>
              </a:r>
            </a:p>
          </p:txBody>
        </p:sp>
        <p:sp>
          <p:nvSpPr>
            <p:cNvPr id="21" name="TextBox 20">
              <a:extLst>
                <a:ext uri="{FF2B5EF4-FFF2-40B4-BE49-F238E27FC236}">
                  <a16:creationId xmlns:a16="http://schemas.microsoft.com/office/drawing/2014/main" id="{C7708CF4-41D0-4BF4-8209-49B4F77E8D5A}"/>
                </a:ext>
              </a:extLst>
            </p:cNvPr>
            <p:cNvSpPr txBox="1"/>
            <p:nvPr/>
          </p:nvSpPr>
          <p:spPr>
            <a:xfrm>
              <a:off x="7627063" y="4241210"/>
              <a:ext cx="372218" cy="461665"/>
            </a:xfrm>
            <a:prstGeom prst="rect">
              <a:avLst/>
            </a:prstGeom>
            <a:noFill/>
          </p:spPr>
          <p:txBody>
            <a:bodyPr wrap="none" rtlCol="0">
              <a:spAutoFit/>
            </a:bodyPr>
            <a:lstStyle/>
            <a:p>
              <a:r>
                <a:rPr lang="en-US" sz="2400" dirty="0"/>
                <a:t>7</a:t>
              </a:r>
            </a:p>
          </p:txBody>
        </p:sp>
        <p:sp>
          <p:nvSpPr>
            <p:cNvPr id="22" name="TextBox 21">
              <a:extLst>
                <a:ext uri="{FF2B5EF4-FFF2-40B4-BE49-F238E27FC236}">
                  <a16:creationId xmlns:a16="http://schemas.microsoft.com/office/drawing/2014/main" id="{C548DCC1-E7C9-4169-82FC-7822152558F2}"/>
                </a:ext>
              </a:extLst>
            </p:cNvPr>
            <p:cNvSpPr txBox="1"/>
            <p:nvPr/>
          </p:nvSpPr>
          <p:spPr>
            <a:xfrm>
              <a:off x="8460833" y="4241209"/>
              <a:ext cx="372218" cy="461665"/>
            </a:xfrm>
            <a:prstGeom prst="rect">
              <a:avLst/>
            </a:prstGeom>
            <a:noFill/>
          </p:spPr>
          <p:txBody>
            <a:bodyPr wrap="none" rtlCol="0">
              <a:spAutoFit/>
            </a:bodyPr>
            <a:lstStyle/>
            <a:p>
              <a:r>
                <a:rPr lang="en-US" sz="2400" dirty="0"/>
                <a:t>8</a:t>
              </a:r>
            </a:p>
          </p:txBody>
        </p:sp>
        <p:sp>
          <p:nvSpPr>
            <p:cNvPr id="23" name="TextBox 22">
              <a:extLst>
                <a:ext uri="{FF2B5EF4-FFF2-40B4-BE49-F238E27FC236}">
                  <a16:creationId xmlns:a16="http://schemas.microsoft.com/office/drawing/2014/main" id="{E5BDAA14-256A-4121-B7A0-A4D18AFE7284}"/>
                </a:ext>
              </a:extLst>
            </p:cNvPr>
            <p:cNvSpPr txBox="1"/>
            <p:nvPr/>
          </p:nvSpPr>
          <p:spPr>
            <a:xfrm>
              <a:off x="9281229" y="4241209"/>
              <a:ext cx="372218" cy="461665"/>
            </a:xfrm>
            <a:prstGeom prst="rect">
              <a:avLst/>
            </a:prstGeom>
            <a:noFill/>
          </p:spPr>
          <p:txBody>
            <a:bodyPr wrap="none" rtlCol="0">
              <a:spAutoFit/>
            </a:bodyPr>
            <a:lstStyle/>
            <a:p>
              <a:r>
                <a:rPr lang="en-US" sz="2400" dirty="0"/>
                <a:t>9</a:t>
              </a:r>
            </a:p>
          </p:txBody>
        </p:sp>
        <p:sp>
          <p:nvSpPr>
            <p:cNvPr id="24" name="TextBox 23">
              <a:extLst>
                <a:ext uri="{FF2B5EF4-FFF2-40B4-BE49-F238E27FC236}">
                  <a16:creationId xmlns:a16="http://schemas.microsoft.com/office/drawing/2014/main" id="{BE4A7C78-130E-44B9-9C2E-D3F34995AA80}"/>
                </a:ext>
              </a:extLst>
            </p:cNvPr>
            <p:cNvSpPr txBox="1"/>
            <p:nvPr/>
          </p:nvSpPr>
          <p:spPr>
            <a:xfrm>
              <a:off x="544143" y="4231169"/>
              <a:ext cx="1798890" cy="461665"/>
            </a:xfrm>
            <a:prstGeom prst="rect">
              <a:avLst/>
            </a:prstGeom>
            <a:noFill/>
          </p:spPr>
          <p:txBody>
            <a:bodyPr wrap="none" rtlCol="0">
              <a:spAutoFit/>
            </a:bodyPr>
            <a:lstStyle/>
            <a:p>
              <a:r>
                <a:rPr lang="en-US" sz="2400" dirty="0"/>
                <a:t>RI at 4GHz</a:t>
              </a:r>
            </a:p>
          </p:txBody>
        </p:sp>
        <p:sp>
          <p:nvSpPr>
            <p:cNvPr id="25" name="TextBox 24">
              <a:extLst>
                <a:ext uri="{FF2B5EF4-FFF2-40B4-BE49-F238E27FC236}">
                  <a16:creationId xmlns:a16="http://schemas.microsoft.com/office/drawing/2014/main" id="{6B867A91-6EEF-41A1-BD24-98888C2C6250}"/>
                </a:ext>
              </a:extLst>
            </p:cNvPr>
            <p:cNvSpPr txBox="1"/>
            <p:nvPr/>
          </p:nvSpPr>
          <p:spPr>
            <a:xfrm>
              <a:off x="3126877" y="2242880"/>
              <a:ext cx="1197764" cy="461665"/>
            </a:xfrm>
            <a:prstGeom prst="rect">
              <a:avLst/>
            </a:prstGeom>
            <a:noFill/>
          </p:spPr>
          <p:txBody>
            <a:bodyPr wrap="none" rtlCol="0">
              <a:spAutoFit/>
            </a:bodyPr>
            <a:lstStyle/>
            <a:p>
              <a:r>
                <a:rPr lang="en-US" sz="2400" dirty="0"/>
                <a:t>1.4-1.5</a:t>
              </a:r>
            </a:p>
          </p:txBody>
        </p:sp>
        <p:sp>
          <p:nvSpPr>
            <p:cNvPr id="26" name="TextBox 25">
              <a:extLst>
                <a:ext uri="{FF2B5EF4-FFF2-40B4-BE49-F238E27FC236}">
                  <a16:creationId xmlns:a16="http://schemas.microsoft.com/office/drawing/2014/main" id="{943D7C00-9F58-4605-B2C6-96CC10D3A8F5}"/>
                </a:ext>
              </a:extLst>
            </p:cNvPr>
            <p:cNvSpPr txBox="1"/>
            <p:nvPr/>
          </p:nvSpPr>
          <p:spPr>
            <a:xfrm>
              <a:off x="9246221" y="2242879"/>
              <a:ext cx="829073" cy="461665"/>
            </a:xfrm>
            <a:prstGeom prst="rect">
              <a:avLst/>
            </a:prstGeom>
            <a:noFill/>
          </p:spPr>
          <p:txBody>
            <a:bodyPr wrap="none" rtlCol="0">
              <a:spAutoFit/>
            </a:bodyPr>
            <a:lstStyle/>
            <a:p>
              <a:r>
                <a:rPr lang="en-US" sz="2400" dirty="0"/>
                <a:t>1.33</a:t>
              </a:r>
            </a:p>
          </p:txBody>
        </p:sp>
        <p:sp>
          <p:nvSpPr>
            <p:cNvPr id="27" name="TextBox 26">
              <a:extLst>
                <a:ext uri="{FF2B5EF4-FFF2-40B4-BE49-F238E27FC236}">
                  <a16:creationId xmlns:a16="http://schemas.microsoft.com/office/drawing/2014/main" id="{F7FFE4CF-2B31-4B86-A55C-09CD61376035}"/>
                </a:ext>
              </a:extLst>
            </p:cNvPr>
            <p:cNvSpPr txBox="1"/>
            <p:nvPr/>
          </p:nvSpPr>
          <p:spPr>
            <a:xfrm>
              <a:off x="7529479" y="2242878"/>
              <a:ext cx="1197764" cy="461665"/>
            </a:xfrm>
            <a:prstGeom prst="rect">
              <a:avLst/>
            </a:prstGeom>
            <a:noFill/>
          </p:spPr>
          <p:txBody>
            <a:bodyPr wrap="none" rtlCol="0">
              <a:spAutoFit/>
            </a:bodyPr>
            <a:lstStyle/>
            <a:p>
              <a:r>
                <a:rPr lang="en-US" sz="2400" dirty="0"/>
                <a:t>1.3-1.6</a:t>
              </a:r>
            </a:p>
          </p:txBody>
        </p:sp>
        <p:sp>
          <p:nvSpPr>
            <p:cNvPr id="28" name="TextBox 27">
              <a:extLst>
                <a:ext uri="{FF2B5EF4-FFF2-40B4-BE49-F238E27FC236}">
                  <a16:creationId xmlns:a16="http://schemas.microsoft.com/office/drawing/2014/main" id="{3E2C8C1E-777A-4CC2-9917-0483BACCD412}"/>
                </a:ext>
              </a:extLst>
            </p:cNvPr>
            <p:cNvSpPr txBox="1"/>
            <p:nvPr/>
          </p:nvSpPr>
          <p:spPr>
            <a:xfrm>
              <a:off x="5137357" y="2242878"/>
              <a:ext cx="1197764" cy="461665"/>
            </a:xfrm>
            <a:prstGeom prst="rect">
              <a:avLst/>
            </a:prstGeom>
            <a:noFill/>
          </p:spPr>
          <p:txBody>
            <a:bodyPr wrap="none" rtlCol="0">
              <a:spAutoFit/>
            </a:bodyPr>
            <a:lstStyle/>
            <a:p>
              <a:r>
                <a:rPr lang="en-US" sz="2400" dirty="0"/>
                <a:t>1.3-1.4</a:t>
              </a:r>
            </a:p>
          </p:txBody>
        </p:sp>
        <p:sp>
          <p:nvSpPr>
            <p:cNvPr id="29" name="TextBox 28">
              <a:extLst>
                <a:ext uri="{FF2B5EF4-FFF2-40B4-BE49-F238E27FC236}">
                  <a16:creationId xmlns:a16="http://schemas.microsoft.com/office/drawing/2014/main" id="{2F11358A-C92F-4FA3-91AC-8B934EE5540E}"/>
                </a:ext>
              </a:extLst>
            </p:cNvPr>
            <p:cNvSpPr txBox="1"/>
            <p:nvPr/>
          </p:nvSpPr>
          <p:spPr>
            <a:xfrm>
              <a:off x="544143" y="2242878"/>
              <a:ext cx="2036135" cy="461665"/>
            </a:xfrm>
            <a:prstGeom prst="rect">
              <a:avLst/>
            </a:prstGeom>
            <a:noFill/>
          </p:spPr>
          <p:txBody>
            <a:bodyPr wrap="none" rtlCol="0">
              <a:spAutoFit/>
            </a:bodyPr>
            <a:lstStyle/>
            <a:p>
              <a:r>
                <a:rPr lang="en-US" sz="2400" dirty="0"/>
                <a:t>RI at Optical</a:t>
              </a:r>
            </a:p>
          </p:txBody>
        </p:sp>
      </p:grpSp>
    </p:spTree>
    <p:extLst>
      <p:ext uri="{BB962C8B-B14F-4D97-AF65-F5344CB8AC3E}">
        <p14:creationId xmlns:p14="http://schemas.microsoft.com/office/powerpoint/2010/main" val="26374663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Related image">
            <a:extLst>
              <a:ext uri="{FF2B5EF4-FFF2-40B4-BE49-F238E27FC236}">
                <a16:creationId xmlns:a16="http://schemas.microsoft.com/office/drawing/2014/main" id="{DAAC102A-89CA-4891-8A96-2D5304C3E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214" y="-685385"/>
            <a:ext cx="6409940" cy="563116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88EE4B5-CF17-4B01-A851-A50BD6A3EDC3}"/>
              </a:ext>
            </a:extLst>
          </p:cNvPr>
          <p:cNvSpPr/>
          <p:nvPr/>
        </p:nvSpPr>
        <p:spPr>
          <a:xfrm rot="5400000">
            <a:off x="4582902" y="723608"/>
            <a:ext cx="4166535" cy="2723429"/>
          </a:xfrm>
          <a:prstGeom prst="rect">
            <a:avLst/>
          </a:prstGeom>
          <a:gradFill>
            <a:gsLst>
              <a:gs pos="60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8A009D5-0ABB-4A5A-8E3E-449ADD73FFD8}"/>
              </a:ext>
            </a:extLst>
          </p:cNvPr>
          <p:cNvPicPr>
            <a:picLocks noChangeAspect="1"/>
          </p:cNvPicPr>
          <p:nvPr/>
        </p:nvPicPr>
        <p:blipFill rotWithShape="1">
          <a:blip r:embed="rId4">
            <a:extLst>
              <a:ext uri="{28A0092B-C50C-407E-A947-70E740481C1C}">
                <a14:useLocalDpi xmlns:a14="http://schemas.microsoft.com/office/drawing/2010/main" val="0"/>
              </a:ext>
            </a:extLst>
          </a:blip>
          <a:srcRect l="25252"/>
          <a:stretch/>
        </p:blipFill>
        <p:spPr>
          <a:xfrm>
            <a:off x="-833723" y="4529699"/>
            <a:ext cx="2770094" cy="1395722"/>
          </a:xfrm>
          <a:prstGeom prst="rect">
            <a:avLst/>
          </a:prstGeom>
        </p:spPr>
      </p:pic>
      <p:sp>
        <p:nvSpPr>
          <p:cNvPr id="2" name="Title 1">
            <a:extLst>
              <a:ext uri="{FF2B5EF4-FFF2-40B4-BE49-F238E27FC236}">
                <a16:creationId xmlns:a16="http://schemas.microsoft.com/office/drawing/2014/main" id="{E9B64ADA-7B4C-4062-A350-2453FAE203E8}"/>
              </a:ext>
            </a:extLst>
          </p:cNvPr>
          <p:cNvSpPr>
            <a:spLocks noGrp="1"/>
          </p:cNvSpPr>
          <p:nvPr>
            <p:ph type="title"/>
          </p:nvPr>
        </p:nvSpPr>
        <p:spPr/>
        <p:txBody>
          <a:bodyPr/>
          <a:lstStyle/>
          <a:p>
            <a:r>
              <a:rPr lang="en-US" dirty="0"/>
              <a:t>So near, yet so far!</a:t>
            </a:r>
          </a:p>
        </p:txBody>
      </p:sp>
      <p:sp>
        <p:nvSpPr>
          <p:cNvPr id="4" name="Slide Number Placeholder 3">
            <a:extLst>
              <a:ext uri="{FF2B5EF4-FFF2-40B4-BE49-F238E27FC236}">
                <a16:creationId xmlns:a16="http://schemas.microsoft.com/office/drawing/2014/main" id="{909B9648-BC32-4D78-BB27-3EB64AB72AB5}"/>
              </a:ext>
            </a:extLst>
          </p:cNvPr>
          <p:cNvSpPr>
            <a:spLocks noGrp="1"/>
          </p:cNvSpPr>
          <p:nvPr>
            <p:ph type="sldNum" sz="quarter" idx="12"/>
          </p:nvPr>
        </p:nvSpPr>
        <p:spPr/>
        <p:txBody>
          <a:bodyPr/>
          <a:lstStyle/>
          <a:p>
            <a:fld id="{2613B20D-9B73-4C13-A358-2357A5C96DDA}" type="slidenum">
              <a:rPr lang="en-US" smtClean="0"/>
              <a:t>97</a:t>
            </a:fld>
            <a:endParaRPr lang="en-US" dirty="0"/>
          </a:p>
        </p:txBody>
      </p:sp>
      <p:pic>
        <p:nvPicPr>
          <p:cNvPr id="8" name="Picture 7">
            <a:extLst>
              <a:ext uri="{FF2B5EF4-FFF2-40B4-BE49-F238E27FC236}">
                <a16:creationId xmlns:a16="http://schemas.microsoft.com/office/drawing/2014/main" id="{821385E4-4690-48BA-B2C6-84C1F202C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6412" y="5372107"/>
            <a:ext cx="10119339" cy="844107"/>
          </a:xfrm>
          <a:prstGeom prst="rect">
            <a:avLst/>
          </a:prstGeom>
        </p:spPr>
      </p:pic>
      <p:cxnSp>
        <p:nvCxnSpPr>
          <p:cNvPr id="10" name="Straight Connector 9">
            <a:extLst>
              <a:ext uri="{FF2B5EF4-FFF2-40B4-BE49-F238E27FC236}">
                <a16:creationId xmlns:a16="http://schemas.microsoft.com/office/drawing/2014/main" id="{853FA8BB-FF14-4C48-818C-50B59DB14C24}"/>
              </a:ext>
            </a:extLst>
          </p:cNvPr>
          <p:cNvCxnSpPr>
            <a:cxnSpLocks/>
          </p:cNvCxnSpPr>
          <p:nvPr/>
        </p:nvCxnSpPr>
        <p:spPr>
          <a:xfrm>
            <a:off x="1546412" y="5083001"/>
            <a:ext cx="9957546" cy="0"/>
          </a:xfrm>
          <a:prstGeom prst="line">
            <a:avLst/>
          </a:prstGeom>
          <a:ln w="25400">
            <a:solidFill>
              <a:srgbClr val="FF0000"/>
            </a:solidFill>
            <a:tailEnd type="oval" w="lg" len="lg"/>
          </a:ln>
          <a:effectLst>
            <a:glow rad="101600">
              <a:srgbClr val="FF0000">
                <a:alpha val="40000"/>
              </a:srgbClr>
            </a:glow>
          </a:effectLst>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7FABB0-9ACC-42DF-B33A-C4C2DEE63054}"/>
              </a:ext>
            </a:extLst>
          </p:cNvPr>
          <p:cNvSpPr/>
          <p:nvPr/>
        </p:nvSpPr>
        <p:spPr>
          <a:xfrm>
            <a:off x="-914847" y="4517244"/>
            <a:ext cx="1869583" cy="1131513"/>
          </a:xfrm>
          <a:prstGeom prst="rect">
            <a:avLst/>
          </a:prstGeom>
          <a:gradFill>
            <a:gsLst>
              <a:gs pos="60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CD5050E-B0B7-4F52-B653-7FEEA21B52C7}"/>
              </a:ext>
            </a:extLst>
          </p:cNvPr>
          <p:cNvSpPr txBox="1"/>
          <p:nvPr/>
        </p:nvSpPr>
        <p:spPr>
          <a:xfrm>
            <a:off x="5220981" y="4238894"/>
            <a:ext cx="2608406" cy="523220"/>
          </a:xfrm>
          <a:prstGeom prst="rect">
            <a:avLst/>
          </a:prstGeom>
          <a:noFill/>
        </p:spPr>
        <p:txBody>
          <a:bodyPr wrap="none" rtlCol="0">
            <a:spAutoFit/>
          </a:bodyPr>
          <a:lstStyle/>
          <a:p>
            <a:r>
              <a:rPr lang="en-US" sz="2800" dirty="0"/>
              <a:t>1 </a:t>
            </a:r>
            <a:r>
              <a:rPr lang="en-US" sz="2800" i="1" dirty="0"/>
              <a:t>nanosecond</a:t>
            </a:r>
          </a:p>
        </p:txBody>
      </p:sp>
      <p:sp>
        <p:nvSpPr>
          <p:cNvPr id="5" name="TextBox 4">
            <a:extLst>
              <a:ext uri="{FF2B5EF4-FFF2-40B4-BE49-F238E27FC236}">
                <a16:creationId xmlns:a16="http://schemas.microsoft.com/office/drawing/2014/main" id="{1A43934D-E247-4EA1-AB98-B53283AA13C3}"/>
              </a:ext>
            </a:extLst>
          </p:cNvPr>
          <p:cNvSpPr txBox="1"/>
          <p:nvPr/>
        </p:nvSpPr>
        <p:spPr>
          <a:xfrm>
            <a:off x="5241765" y="3513983"/>
            <a:ext cx="2728632" cy="584775"/>
          </a:xfrm>
          <a:prstGeom prst="rect">
            <a:avLst/>
          </a:prstGeom>
          <a:noFill/>
        </p:spPr>
        <p:txBody>
          <a:bodyPr wrap="none" rtlCol="0">
            <a:spAutoFit/>
          </a:bodyPr>
          <a:lstStyle/>
          <a:p>
            <a:r>
              <a:rPr lang="en-US" sz="3200" dirty="0"/>
              <a:t>Soybean Oil?</a:t>
            </a:r>
          </a:p>
        </p:txBody>
      </p:sp>
      <p:sp>
        <p:nvSpPr>
          <p:cNvPr id="23" name="TextBox 22">
            <a:extLst>
              <a:ext uri="{FF2B5EF4-FFF2-40B4-BE49-F238E27FC236}">
                <a16:creationId xmlns:a16="http://schemas.microsoft.com/office/drawing/2014/main" id="{56E37188-CDDF-4A8F-A582-619798246FF8}"/>
              </a:ext>
            </a:extLst>
          </p:cNvPr>
          <p:cNvSpPr txBox="1"/>
          <p:nvPr/>
        </p:nvSpPr>
        <p:spPr>
          <a:xfrm>
            <a:off x="5182430" y="1606976"/>
            <a:ext cx="2967479" cy="523220"/>
          </a:xfrm>
          <a:prstGeom prst="rect">
            <a:avLst/>
          </a:prstGeom>
          <a:noFill/>
        </p:spPr>
        <p:txBody>
          <a:bodyPr wrap="none" rtlCol="0">
            <a:spAutoFit/>
          </a:bodyPr>
          <a:lstStyle/>
          <a:p>
            <a:r>
              <a:rPr lang="en-US" sz="2800" dirty="0"/>
              <a:t>~10 </a:t>
            </a:r>
            <a:r>
              <a:rPr lang="en-US" sz="2800" i="1" dirty="0"/>
              <a:t>picoseconds</a:t>
            </a:r>
          </a:p>
        </p:txBody>
      </p:sp>
    </p:spTree>
    <p:extLst>
      <p:ext uri="{BB962C8B-B14F-4D97-AF65-F5344CB8AC3E}">
        <p14:creationId xmlns:p14="http://schemas.microsoft.com/office/powerpoint/2010/main" val="129318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22"/>
                                        </p:tgtEl>
                                        <p:attrNameLst>
                                          <p:attrName>style.visibility</p:attrName>
                                        </p:attrNameLst>
                                      </p:cBhvr>
                                      <p:to>
                                        <p:strVal val="hidden"/>
                                      </p:to>
                                    </p:set>
                                  </p:childTnLst>
                                </p:cTn>
                              </p:par>
                              <p:par>
                                <p:cTn id="14" presetID="47"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P spid="22" grpId="1"/>
      <p:bldP spid="5" grpId="0"/>
      <p:bldP spid="2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971-1D30-4C6A-BD79-3D387892C46D}"/>
              </a:ext>
            </a:extLst>
          </p:cNvPr>
          <p:cNvSpPr>
            <a:spLocks noGrp="1"/>
          </p:cNvSpPr>
          <p:nvPr>
            <p:ph type="title"/>
          </p:nvPr>
        </p:nvSpPr>
        <p:spPr/>
        <p:txBody>
          <a:bodyPr/>
          <a:lstStyle/>
          <a:p>
            <a:r>
              <a:rPr lang="en-US" dirty="0"/>
              <a:t>Refractive Index</a:t>
            </a:r>
          </a:p>
        </p:txBody>
      </p:sp>
      <p:sp>
        <p:nvSpPr>
          <p:cNvPr id="4" name="Slide Number Placeholder 3">
            <a:extLst>
              <a:ext uri="{FF2B5EF4-FFF2-40B4-BE49-F238E27FC236}">
                <a16:creationId xmlns:a16="http://schemas.microsoft.com/office/drawing/2014/main" id="{2BB5C4C0-813A-4D0E-B8E4-86B0F2121D69}"/>
              </a:ext>
            </a:extLst>
          </p:cNvPr>
          <p:cNvSpPr>
            <a:spLocks noGrp="1"/>
          </p:cNvSpPr>
          <p:nvPr>
            <p:ph type="sldNum" sz="quarter" idx="12"/>
          </p:nvPr>
        </p:nvSpPr>
        <p:spPr/>
        <p:txBody>
          <a:bodyPr/>
          <a:lstStyle/>
          <a:p>
            <a:fld id="{2613B20D-9B73-4C13-A358-2357A5C96DDA}" type="slidenum">
              <a:rPr lang="en-US" smtClean="0"/>
              <a:t>98</a:t>
            </a:fld>
            <a:endParaRPr lang="en-US" dirty="0"/>
          </a:p>
        </p:txBody>
      </p:sp>
      <p:grpSp>
        <p:nvGrpSpPr>
          <p:cNvPr id="3" name="Group 2">
            <a:extLst>
              <a:ext uri="{FF2B5EF4-FFF2-40B4-BE49-F238E27FC236}">
                <a16:creationId xmlns:a16="http://schemas.microsoft.com/office/drawing/2014/main" id="{201A6188-2B43-43AE-9929-CC341B49CFDD}"/>
              </a:ext>
            </a:extLst>
          </p:cNvPr>
          <p:cNvGrpSpPr/>
          <p:nvPr/>
        </p:nvGrpSpPr>
        <p:grpSpPr>
          <a:xfrm>
            <a:off x="-145735" y="1976504"/>
            <a:ext cx="5449142" cy="5071036"/>
            <a:chOff x="5617112" y="1476744"/>
            <a:chExt cx="5449142" cy="5071036"/>
          </a:xfrm>
        </p:grpSpPr>
        <p:grpSp>
          <p:nvGrpSpPr>
            <p:cNvPr id="43" name="Group 42">
              <a:extLst>
                <a:ext uri="{FF2B5EF4-FFF2-40B4-BE49-F238E27FC236}">
                  <a16:creationId xmlns:a16="http://schemas.microsoft.com/office/drawing/2014/main" id="{18D7A3AD-BF40-48BF-B760-2DA5EBFF5688}"/>
                </a:ext>
              </a:extLst>
            </p:cNvPr>
            <p:cNvGrpSpPr/>
            <p:nvPr/>
          </p:nvGrpSpPr>
          <p:grpSpPr>
            <a:xfrm>
              <a:off x="5617112" y="1476744"/>
              <a:ext cx="5071036" cy="5071036"/>
              <a:chOff x="2862723" y="1462088"/>
              <a:chExt cx="5071036" cy="5071036"/>
            </a:xfrm>
          </p:grpSpPr>
          <p:sp>
            <p:nvSpPr>
              <p:cNvPr id="44" name="Trapezoid 43">
                <a:extLst>
                  <a:ext uri="{FF2B5EF4-FFF2-40B4-BE49-F238E27FC236}">
                    <a16:creationId xmlns:a16="http://schemas.microsoft.com/office/drawing/2014/main" id="{C07F1C47-10FB-48B7-8B25-A219B73CBA3B}"/>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Image result for glass of water image transparent">
                <a:extLst>
                  <a:ext uri="{FF2B5EF4-FFF2-40B4-BE49-F238E27FC236}">
                    <a16:creationId xmlns:a16="http://schemas.microsoft.com/office/drawing/2014/main" id="{B11032E1-640E-47E8-985C-137BF8CE8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Arrow Connector 13">
              <a:extLst>
                <a:ext uri="{FF2B5EF4-FFF2-40B4-BE49-F238E27FC236}">
                  <a16:creationId xmlns:a16="http://schemas.microsoft.com/office/drawing/2014/main" id="{795D94D0-AFC5-4806-943F-69CBB67EAC1F}"/>
                </a:ext>
              </a:extLst>
            </p:cNvPr>
            <p:cNvCxnSpPr>
              <a:cxnSpLocks/>
            </p:cNvCxnSpPr>
            <p:nvPr/>
          </p:nvCxnSpPr>
          <p:spPr>
            <a:xfrm flipV="1">
              <a:off x="6317878" y="3746182"/>
              <a:ext cx="1313306" cy="141772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F33B9A-68E2-43EE-BD4E-9B921AA2D8B4}"/>
                </a:ext>
              </a:extLst>
            </p:cNvPr>
            <p:cNvCxnSpPr/>
            <p:nvPr/>
          </p:nvCxnSpPr>
          <p:spPr>
            <a:xfrm rot="418343" flipV="1">
              <a:off x="7795327" y="3037449"/>
              <a:ext cx="2023783" cy="795607"/>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5E0F22E-B175-40F6-AD5B-047CC700C721}"/>
                </a:ext>
              </a:extLst>
            </p:cNvPr>
            <p:cNvCxnSpPr>
              <a:cxnSpLocks/>
            </p:cNvCxnSpPr>
            <p:nvPr/>
          </p:nvCxnSpPr>
          <p:spPr>
            <a:xfrm>
              <a:off x="6151468" y="3709865"/>
              <a:ext cx="4016891"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4EDED03-D84B-416D-BEDA-90C3B6DAC30D}"/>
                </a:ext>
              </a:extLst>
            </p:cNvPr>
            <p:cNvCxnSpPr/>
            <p:nvPr/>
          </p:nvCxnSpPr>
          <p:spPr>
            <a:xfrm>
              <a:off x="8293641" y="3150868"/>
              <a:ext cx="277261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049B5C-EC74-41A2-9B6A-720BA2FE2BA8}"/>
                </a:ext>
              </a:extLst>
            </p:cNvPr>
            <p:cNvCxnSpPr>
              <a:cxnSpLocks/>
            </p:cNvCxnSpPr>
            <p:nvPr/>
          </p:nvCxnSpPr>
          <p:spPr>
            <a:xfrm flipV="1">
              <a:off x="9860408" y="2468424"/>
              <a:ext cx="632183" cy="68244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A1795FA5-02FC-4768-B9ED-657A1A410880}"/>
                </a:ext>
              </a:extLst>
            </p:cNvPr>
            <p:cNvSpPr/>
            <p:nvPr/>
          </p:nvSpPr>
          <p:spPr>
            <a:xfrm rot="11360665">
              <a:off x="6826774" y="3375614"/>
              <a:ext cx="839164" cy="839164"/>
            </a:xfrm>
            <a:prstGeom prst="arc">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F7C59234-E2C1-490F-8D30-B8A921E65B91}"/>
                </a:ext>
              </a:extLst>
            </p:cNvPr>
            <p:cNvSpPr/>
            <p:nvPr/>
          </p:nvSpPr>
          <p:spPr>
            <a:xfrm rot="3124049">
              <a:off x="7966675" y="3215990"/>
              <a:ext cx="839164" cy="839164"/>
            </a:xfrm>
            <a:prstGeom prst="arc">
              <a:avLst>
                <a:gd name="adj1" fmla="val 16971248"/>
                <a:gd name="adj2" fmla="val 19022869"/>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4DF6C3E-47CC-4430-82B2-8902108B2144}"/>
                </a:ext>
              </a:extLst>
            </p:cNvPr>
            <p:cNvSpPr txBox="1"/>
            <p:nvPr/>
          </p:nvSpPr>
          <p:spPr>
            <a:xfrm>
              <a:off x="8902737" y="3280014"/>
              <a:ext cx="360996" cy="461665"/>
            </a:xfrm>
            <a:prstGeom prst="rect">
              <a:avLst/>
            </a:prstGeom>
            <a:noFill/>
          </p:spPr>
          <p:txBody>
            <a:bodyPr wrap="none" rtlCol="0">
              <a:spAutoFit/>
            </a:bodyPr>
            <a:lstStyle/>
            <a:p>
              <a:r>
                <a:rPr lang="el-GR" sz="2400" dirty="0">
                  <a:latin typeface="Arial" panose="020B0604020202020204" pitchFamily="34" charset="0"/>
                  <a:cs typeface="Arial" panose="020B0604020202020204" pitchFamily="34" charset="0"/>
                </a:rPr>
                <a:t>β</a:t>
              </a:r>
              <a:endParaRPr lang="en-US" sz="2400" dirty="0"/>
            </a:p>
          </p:txBody>
        </p:sp>
        <p:sp>
          <p:nvSpPr>
            <p:cNvPr id="46" name="TextBox 45">
              <a:extLst>
                <a:ext uri="{FF2B5EF4-FFF2-40B4-BE49-F238E27FC236}">
                  <a16:creationId xmlns:a16="http://schemas.microsoft.com/office/drawing/2014/main" id="{0CFE9256-4E7A-4075-B44B-BED44AD1E8CB}"/>
                </a:ext>
              </a:extLst>
            </p:cNvPr>
            <p:cNvSpPr txBox="1"/>
            <p:nvPr/>
          </p:nvSpPr>
          <p:spPr>
            <a:xfrm>
              <a:off x="6440169" y="3795196"/>
              <a:ext cx="389850" cy="523220"/>
            </a:xfrm>
            <a:prstGeom prst="rect">
              <a:avLst/>
            </a:prstGeom>
            <a:noFill/>
          </p:spPr>
          <p:txBody>
            <a:bodyPr wrap="none" rtlCol="0">
              <a:spAutoFit/>
            </a:bodyPr>
            <a:lstStyle/>
            <a:p>
              <a:r>
                <a:rPr lang="el-GR" sz="2800" i="1" dirty="0">
                  <a:latin typeface="Arial" panose="020B0604020202020204" pitchFamily="34" charset="0"/>
                  <a:cs typeface="Arial" panose="020B0604020202020204" pitchFamily="34" charset="0"/>
                </a:rPr>
                <a:t>α</a:t>
              </a:r>
              <a:endParaRPr lang="en-US" sz="2800" i="1" dirty="0"/>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54CB59-0F2A-49DB-A891-CC8D6BA4DECD}"/>
                  </a:ext>
                </a:extLst>
              </p:cNvPr>
              <p:cNvSpPr txBox="1"/>
              <p:nvPr/>
            </p:nvSpPr>
            <p:spPr>
              <a:xfrm>
                <a:off x="4248983" y="1207277"/>
                <a:ext cx="2108847" cy="9685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𝐼</m:t>
                      </m:r>
                      <m:r>
                        <a:rPr lang="en-US" sz="2800" b="0" i="1" smtClean="0">
                          <a:latin typeface="Cambria Math" panose="02040503050406030204" pitchFamily="18" charset="0"/>
                        </a:rPr>
                        <m:t>. = </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𝑠𝑖𝑛</m:t>
                          </m:r>
                          <m:r>
                            <a:rPr lang="en-US" sz="2800" b="0" i="1" smtClean="0">
                              <a:latin typeface="Cambria Math" panose="02040503050406030204" pitchFamily="18" charset="0"/>
                            </a:rPr>
                            <m:t>𝛼</m:t>
                          </m:r>
                        </m:num>
                        <m:den>
                          <m:r>
                            <a:rPr lang="en-US" sz="2800" b="0" i="1" smtClean="0">
                              <a:latin typeface="Cambria Math" panose="02040503050406030204" pitchFamily="18" charset="0"/>
                            </a:rPr>
                            <m:t>𝑠𝑖𝑛</m:t>
                          </m:r>
                          <m:r>
                            <a:rPr lang="en-US" sz="2800" b="0" i="1" smtClean="0">
                              <a:latin typeface="Cambria Math" panose="02040503050406030204" pitchFamily="18" charset="0"/>
                            </a:rPr>
                            <m:t>𝛽</m:t>
                          </m:r>
                        </m:den>
                      </m:f>
                    </m:oMath>
                  </m:oMathPara>
                </a14:m>
                <a:endParaRPr lang="en-US" sz="2800" dirty="0"/>
              </a:p>
            </p:txBody>
          </p:sp>
        </mc:Choice>
        <mc:Fallback xmlns="">
          <p:sp>
            <p:nvSpPr>
              <p:cNvPr id="9" name="TextBox 8">
                <a:extLst>
                  <a:ext uri="{FF2B5EF4-FFF2-40B4-BE49-F238E27FC236}">
                    <a16:creationId xmlns:a16="http://schemas.microsoft.com/office/drawing/2014/main" id="{9554CB59-0F2A-49DB-A891-CC8D6BA4DECD}"/>
                  </a:ext>
                </a:extLst>
              </p:cNvPr>
              <p:cNvSpPr txBox="1">
                <a:spLocks noRot="1" noChangeAspect="1" noMove="1" noResize="1" noEditPoints="1" noAdjustHandles="1" noChangeArrowheads="1" noChangeShapeType="1" noTextEdit="1"/>
              </p:cNvSpPr>
              <p:nvPr/>
            </p:nvSpPr>
            <p:spPr>
              <a:xfrm>
                <a:off x="4248983" y="1207277"/>
                <a:ext cx="2108847" cy="968598"/>
              </a:xfrm>
              <a:prstGeom prst="rect">
                <a:avLst/>
              </a:prstGeom>
              <a:blipFill>
                <a:blip r:embed="rId4"/>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FFE933A3-54C7-43FC-AF9C-50A8158D49D6}"/>
              </a:ext>
            </a:extLst>
          </p:cNvPr>
          <p:cNvSpPr>
            <a:spLocks noGrp="1"/>
          </p:cNvSpPr>
          <p:nvPr>
            <p:ph idx="1"/>
          </p:nvPr>
        </p:nvSpPr>
        <p:spPr>
          <a:xfrm>
            <a:off x="6286920" y="2724671"/>
            <a:ext cx="5272076" cy="3229553"/>
          </a:xfrm>
        </p:spPr>
        <p:txBody>
          <a:bodyPr>
            <a:normAutofit/>
          </a:bodyPr>
          <a:lstStyle/>
          <a:p>
            <a:pPr marL="0" indent="0">
              <a:buNone/>
            </a:pPr>
            <a:endParaRPr lang="en-US" dirty="0"/>
          </a:p>
          <a:p>
            <a:pPr marL="0" indent="0">
              <a:buNone/>
            </a:pPr>
            <a:r>
              <a:rPr lang="en-US" dirty="0"/>
              <a:t>“the general case of arbitrary dielectrics and oblique incidence is of great complexity” </a:t>
            </a:r>
            <a:r>
              <a:rPr lang="en-US" dirty="0">
                <a:solidFill>
                  <a:schemeClr val="bg2">
                    <a:lumMod val="50000"/>
                  </a:schemeClr>
                </a:solidFill>
              </a:rPr>
              <a:t>–Von Hippel</a:t>
            </a:r>
          </a:p>
        </p:txBody>
      </p:sp>
    </p:spTree>
    <p:extLst>
      <p:ext uri="{BB962C8B-B14F-4D97-AF65-F5344CB8AC3E}">
        <p14:creationId xmlns:p14="http://schemas.microsoft.com/office/powerpoint/2010/main" val="1875256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971-1D30-4C6A-BD79-3D387892C46D}"/>
              </a:ext>
            </a:extLst>
          </p:cNvPr>
          <p:cNvSpPr>
            <a:spLocks noGrp="1"/>
          </p:cNvSpPr>
          <p:nvPr>
            <p:ph type="title"/>
          </p:nvPr>
        </p:nvSpPr>
        <p:spPr/>
        <p:txBody>
          <a:bodyPr/>
          <a:lstStyle/>
          <a:p>
            <a:r>
              <a:rPr lang="en-US" dirty="0"/>
              <a:t>Refractive Index</a:t>
            </a:r>
          </a:p>
        </p:txBody>
      </p:sp>
      <p:sp>
        <p:nvSpPr>
          <p:cNvPr id="4" name="Slide Number Placeholder 3">
            <a:extLst>
              <a:ext uri="{FF2B5EF4-FFF2-40B4-BE49-F238E27FC236}">
                <a16:creationId xmlns:a16="http://schemas.microsoft.com/office/drawing/2014/main" id="{2BB5C4C0-813A-4D0E-B8E4-86B0F2121D69}"/>
              </a:ext>
            </a:extLst>
          </p:cNvPr>
          <p:cNvSpPr>
            <a:spLocks noGrp="1"/>
          </p:cNvSpPr>
          <p:nvPr>
            <p:ph type="sldNum" sz="quarter" idx="12"/>
          </p:nvPr>
        </p:nvSpPr>
        <p:spPr/>
        <p:txBody>
          <a:bodyPr/>
          <a:lstStyle/>
          <a:p>
            <a:fld id="{2613B20D-9B73-4C13-A358-2357A5C96DDA}" type="slidenum">
              <a:rPr lang="en-US" smtClean="0"/>
              <a:t>99</a:t>
            </a:fld>
            <a:endParaRPr lang="en-US" dirty="0"/>
          </a:p>
        </p:txBody>
      </p:sp>
      <p:grpSp>
        <p:nvGrpSpPr>
          <p:cNvPr id="3" name="Group 2">
            <a:extLst>
              <a:ext uri="{FF2B5EF4-FFF2-40B4-BE49-F238E27FC236}">
                <a16:creationId xmlns:a16="http://schemas.microsoft.com/office/drawing/2014/main" id="{201A6188-2B43-43AE-9929-CC341B49CFDD}"/>
              </a:ext>
            </a:extLst>
          </p:cNvPr>
          <p:cNvGrpSpPr/>
          <p:nvPr/>
        </p:nvGrpSpPr>
        <p:grpSpPr>
          <a:xfrm>
            <a:off x="-145735" y="1976504"/>
            <a:ext cx="5449142" cy="5071036"/>
            <a:chOff x="5617112" y="1476744"/>
            <a:chExt cx="5449142" cy="5071036"/>
          </a:xfrm>
        </p:grpSpPr>
        <p:grpSp>
          <p:nvGrpSpPr>
            <p:cNvPr id="43" name="Group 42">
              <a:extLst>
                <a:ext uri="{FF2B5EF4-FFF2-40B4-BE49-F238E27FC236}">
                  <a16:creationId xmlns:a16="http://schemas.microsoft.com/office/drawing/2014/main" id="{18D7A3AD-BF40-48BF-B760-2DA5EBFF5688}"/>
                </a:ext>
              </a:extLst>
            </p:cNvPr>
            <p:cNvGrpSpPr/>
            <p:nvPr/>
          </p:nvGrpSpPr>
          <p:grpSpPr>
            <a:xfrm>
              <a:off x="5617112" y="1476744"/>
              <a:ext cx="5071036" cy="5071036"/>
              <a:chOff x="2862723" y="1462088"/>
              <a:chExt cx="5071036" cy="5071036"/>
            </a:xfrm>
          </p:grpSpPr>
          <p:sp>
            <p:nvSpPr>
              <p:cNvPr id="44" name="Trapezoid 43">
                <a:extLst>
                  <a:ext uri="{FF2B5EF4-FFF2-40B4-BE49-F238E27FC236}">
                    <a16:creationId xmlns:a16="http://schemas.microsoft.com/office/drawing/2014/main" id="{C07F1C47-10FB-48B7-8B25-A219B73CBA3B}"/>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Image result for glass of water image transparent">
                <a:extLst>
                  <a:ext uri="{FF2B5EF4-FFF2-40B4-BE49-F238E27FC236}">
                    <a16:creationId xmlns:a16="http://schemas.microsoft.com/office/drawing/2014/main" id="{B11032E1-640E-47E8-985C-137BF8CE8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Arrow Connector 13">
              <a:extLst>
                <a:ext uri="{FF2B5EF4-FFF2-40B4-BE49-F238E27FC236}">
                  <a16:creationId xmlns:a16="http://schemas.microsoft.com/office/drawing/2014/main" id="{795D94D0-AFC5-4806-943F-69CBB67EAC1F}"/>
                </a:ext>
              </a:extLst>
            </p:cNvPr>
            <p:cNvCxnSpPr>
              <a:cxnSpLocks/>
            </p:cNvCxnSpPr>
            <p:nvPr/>
          </p:nvCxnSpPr>
          <p:spPr>
            <a:xfrm flipV="1">
              <a:off x="6317878" y="3746182"/>
              <a:ext cx="1313306" cy="141772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F33B9A-68E2-43EE-BD4E-9B921AA2D8B4}"/>
                </a:ext>
              </a:extLst>
            </p:cNvPr>
            <p:cNvCxnSpPr/>
            <p:nvPr/>
          </p:nvCxnSpPr>
          <p:spPr>
            <a:xfrm rot="418343" flipV="1">
              <a:off x="7795327" y="3037449"/>
              <a:ext cx="2023783" cy="795607"/>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5E0F22E-B175-40F6-AD5B-047CC700C721}"/>
                </a:ext>
              </a:extLst>
            </p:cNvPr>
            <p:cNvCxnSpPr>
              <a:cxnSpLocks/>
            </p:cNvCxnSpPr>
            <p:nvPr/>
          </p:nvCxnSpPr>
          <p:spPr>
            <a:xfrm>
              <a:off x="6151468" y="3709865"/>
              <a:ext cx="4016891"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4EDED03-D84B-416D-BEDA-90C3B6DAC30D}"/>
                </a:ext>
              </a:extLst>
            </p:cNvPr>
            <p:cNvCxnSpPr/>
            <p:nvPr/>
          </p:nvCxnSpPr>
          <p:spPr>
            <a:xfrm>
              <a:off x="8293641" y="3150868"/>
              <a:ext cx="277261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049B5C-EC74-41A2-9B6A-720BA2FE2BA8}"/>
                </a:ext>
              </a:extLst>
            </p:cNvPr>
            <p:cNvCxnSpPr>
              <a:cxnSpLocks/>
            </p:cNvCxnSpPr>
            <p:nvPr/>
          </p:nvCxnSpPr>
          <p:spPr>
            <a:xfrm flipV="1">
              <a:off x="9860408" y="2468424"/>
              <a:ext cx="632183" cy="68244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A1795FA5-02FC-4768-B9ED-657A1A410880}"/>
                </a:ext>
              </a:extLst>
            </p:cNvPr>
            <p:cNvSpPr/>
            <p:nvPr/>
          </p:nvSpPr>
          <p:spPr>
            <a:xfrm rot="11360665">
              <a:off x="6826774" y="3375614"/>
              <a:ext cx="839164" cy="839164"/>
            </a:xfrm>
            <a:prstGeom prst="arc">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F7C59234-E2C1-490F-8D30-B8A921E65B91}"/>
                </a:ext>
              </a:extLst>
            </p:cNvPr>
            <p:cNvSpPr/>
            <p:nvPr/>
          </p:nvSpPr>
          <p:spPr>
            <a:xfrm rot="3124049">
              <a:off x="7966675" y="3215990"/>
              <a:ext cx="839164" cy="839164"/>
            </a:xfrm>
            <a:prstGeom prst="arc">
              <a:avLst>
                <a:gd name="adj1" fmla="val 16971248"/>
                <a:gd name="adj2" fmla="val 19022869"/>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4DF6C3E-47CC-4430-82B2-8902108B2144}"/>
                </a:ext>
              </a:extLst>
            </p:cNvPr>
            <p:cNvSpPr txBox="1"/>
            <p:nvPr/>
          </p:nvSpPr>
          <p:spPr>
            <a:xfrm>
              <a:off x="8902737" y="3280014"/>
              <a:ext cx="360996" cy="461665"/>
            </a:xfrm>
            <a:prstGeom prst="rect">
              <a:avLst/>
            </a:prstGeom>
            <a:noFill/>
          </p:spPr>
          <p:txBody>
            <a:bodyPr wrap="none" rtlCol="0">
              <a:spAutoFit/>
            </a:bodyPr>
            <a:lstStyle/>
            <a:p>
              <a:r>
                <a:rPr lang="el-GR" sz="2400" dirty="0">
                  <a:latin typeface="Arial" panose="020B0604020202020204" pitchFamily="34" charset="0"/>
                  <a:cs typeface="Arial" panose="020B0604020202020204" pitchFamily="34" charset="0"/>
                </a:rPr>
                <a:t>β</a:t>
              </a:r>
              <a:endParaRPr lang="en-US" sz="2400" dirty="0"/>
            </a:p>
          </p:txBody>
        </p:sp>
        <p:sp>
          <p:nvSpPr>
            <p:cNvPr id="46" name="TextBox 45">
              <a:extLst>
                <a:ext uri="{FF2B5EF4-FFF2-40B4-BE49-F238E27FC236}">
                  <a16:creationId xmlns:a16="http://schemas.microsoft.com/office/drawing/2014/main" id="{0CFE9256-4E7A-4075-B44B-BED44AD1E8CB}"/>
                </a:ext>
              </a:extLst>
            </p:cNvPr>
            <p:cNvSpPr txBox="1"/>
            <p:nvPr/>
          </p:nvSpPr>
          <p:spPr>
            <a:xfrm>
              <a:off x="6440169" y="3795196"/>
              <a:ext cx="389850" cy="523220"/>
            </a:xfrm>
            <a:prstGeom prst="rect">
              <a:avLst/>
            </a:prstGeom>
            <a:noFill/>
          </p:spPr>
          <p:txBody>
            <a:bodyPr wrap="none" rtlCol="0">
              <a:spAutoFit/>
            </a:bodyPr>
            <a:lstStyle/>
            <a:p>
              <a:r>
                <a:rPr lang="el-GR" sz="2800" i="1" dirty="0">
                  <a:latin typeface="Arial" panose="020B0604020202020204" pitchFamily="34" charset="0"/>
                  <a:cs typeface="Arial" panose="020B0604020202020204" pitchFamily="34" charset="0"/>
                </a:rPr>
                <a:t>α</a:t>
              </a:r>
              <a:endParaRPr lang="en-US" sz="2800" i="1" dirty="0"/>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54CB59-0F2A-49DB-A891-CC8D6BA4DECD}"/>
                  </a:ext>
                </a:extLst>
              </p:cNvPr>
              <p:cNvSpPr txBox="1"/>
              <p:nvPr/>
            </p:nvSpPr>
            <p:spPr>
              <a:xfrm>
                <a:off x="3766966" y="1207277"/>
                <a:ext cx="3817584" cy="968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𝐼</m:t>
                      </m:r>
                      <m:r>
                        <a:rPr lang="en-US" sz="2800" b="0" i="1" smtClean="0">
                          <a:latin typeface="Cambria Math" panose="02040503050406030204" pitchFamily="18" charset="0"/>
                        </a:rPr>
                        <m:t>. = </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𝑠𝑖𝑛</m:t>
                          </m:r>
                          <m:r>
                            <a:rPr lang="en-US" sz="2800" b="0" i="1" smtClean="0">
                              <a:latin typeface="Cambria Math" panose="02040503050406030204" pitchFamily="18" charset="0"/>
                            </a:rPr>
                            <m:t>𝛼</m:t>
                          </m:r>
                        </m:num>
                        <m:den>
                          <m:r>
                            <a:rPr lang="en-US" sz="2800" b="0" i="1" smtClean="0">
                              <a:latin typeface="Cambria Math" panose="02040503050406030204" pitchFamily="18" charset="0"/>
                            </a:rPr>
                            <m:t>𝑠𝑖𝑛</m:t>
                          </m:r>
                          <m:r>
                            <a:rPr lang="en-US" sz="2800" b="0" i="1" smtClean="0">
                              <a:latin typeface="Cambria Math" panose="02040503050406030204" pitchFamily="18" charset="0"/>
                            </a:rPr>
                            <m:t>𝛽</m:t>
                          </m:r>
                        </m:den>
                      </m:f>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𝑐</m:t>
                          </m:r>
                        </m:num>
                        <m:den>
                          <m:r>
                            <a:rPr lang="en-US" sz="2800" b="0" i="1" smtClean="0">
                              <a:latin typeface="Cambria Math" panose="02040503050406030204" pitchFamily="18" charset="0"/>
                            </a:rPr>
                            <m:t>𝑣</m:t>
                          </m:r>
                        </m:den>
                      </m:f>
                    </m:oMath>
                  </m:oMathPara>
                </a14:m>
                <a:endParaRPr lang="en-US" sz="2800" dirty="0"/>
              </a:p>
            </p:txBody>
          </p:sp>
        </mc:Choice>
        <mc:Fallback xmlns="">
          <p:sp>
            <p:nvSpPr>
              <p:cNvPr id="9" name="TextBox 8">
                <a:extLst>
                  <a:ext uri="{FF2B5EF4-FFF2-40B4-BE49-F238E27FC236}">
                    <a16:creationId xmlns:a16="http://schemas.microsoft.com/office/drawing/2014/main" id="{9554CB59-0F2A-49DB-A891-CC8D6BA4DECD}"/>
                  </a:ext>
                </a:extLst>
              </p:cNvPr>
              <p:cNvSpPr txBox="1">
                <a:spLocks noRot="1" noChangeAspect="1" noMove="1" noResize="1" noEditPoints="1" noAdjustHandles="1" noChangeArrowheads="1" noChangeShapeType="1" noTextEdit="1"/>
              </p:cNvSpPr>
              <p:nvPr/>
            </p:nvSpPr>
            <p:spPr>
              <a:xfrm>
                <a:off x="3766966" y="1207277"/>
                <a:ext cx="3817584" cy="968598"/>
              </a:xfrm>
              <a:prstGeom prst="rect">
                <a:avLst/>
              </a:prstGeom>
              <a:blipFill>
                <a:blip r:embed="rId4"/>
                <a:stretch>
                  <a:fillRect/>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135A642F-BAC5-4209-BEFE-E7609573895B}"/>
              </a:ext>
            </a:extLst>
          </p:cNvPr>
          <p:cNvGrpSpPr/>
          <p:nvPr/>
        </p:nvGrpSpPr>
        <p:grpSpPr>
          <a:xfrm>
            <a:off x="4992505" y="1976504"/>
            <a:ext cx="6766691" cy="5071036"/>
            <a:chOff x="2304053" y="1373701"/>
            <a:chExt cx="6766691" cy="5071036"/>
          </a:xfrm>
        </p:grpSpPr>
        <p:grpSp>
          <p:nvGrpSpPr>
            <p:cNvPr id="59" name="Group 58">
              <a:extLst>
                <a:ext uri="{FF2B5EF4-FFF2-40B4-BE49-F238E27FC236}">
                  <a16:creationId xmlns:a16="http://schemas.microsoft.com/office/drawing/2014/main" id="{542968BF-64AD-4044-AFFD-F0913A9E9706}"/>
                </a:ext>
              </a:extLst>
            </p:cNvPr>
            <p:cNvGrpSpPr/>
            <p:nvPr/>
          </p:nvGrpSpPr>
          <p:grpSpPr>
            <a:xfrm>
              <a:off x="2658022" y="1373701"/>
              <a:ext cx="5071036" cy="5071036"/>
              <a:chOff x="2862723" y="1462088"/>
              <a:chExt cx="5071036" cy="5071036"/>
            </a:xfrm>
          </p:grpSpPr>
          <p:sp>
            <p:nvSpPr>
              <p:cNvPr id="84" name="Trapezoid 83">
                <a:extLst>
                  <a:ext uri="{FF2B5EF4-FFF2-40B4-BE49-F238E27FC236}">
                    <a16:creationId xmlns:a16="http://schemas.microsoft.com/office/drawing/2014/main" id="{E5ACCEE9-DDFF-4F99-877A-0897889BEFAD}"/>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Image result for glass of water image transparent">
                <a:extLst>
                  <a:ext uri="{FF2B5EF4-FFF2-40B4-BE49-F238E27FC236}">
                    <a16:creationId xmlns:a16="http://schemas.microsoft.com/office/drawing/2014/main" id="{B6472711-96C2-4CC0-89F0-3AB0E3CBE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CE98065-CD11-44AD-A666-D4A64005F7DC}"/>
                </a:ext>
              </a:extLst>
            </p:cNvPr>
            <p:cNvGrpSpPr/>
            <p:nvPr/>
          </p:nvGrpSpPr>
          <p:grpSpPr>
            <a:xfrm>
              <a:off x="3700181" y="3183777"/>
              <a:ext cx="1044389" cy="762000"/>
              <a:chOff x="6096000" y="3186953"/>
              <a:chExt cx="1044389" cy="762000"/>
            </a:xfrm>
          </p:grpSpPr>
          <p:cxnSp>
            <p:nvCxnSpPr>
              <p:cNvPr id="78" name="Straight Arrow Connector 77">
                <a:extLst>
                  <a:ext uri="{FF2B5EF4-FFF2-40B4-BE49-F238E27FC236}">
                    <a16:creationId xmlns:a16="http://schemas.microsoft.com/office/drawing/2014/main" id="{AD507E8B-DD75-4833-8057-A42ECECACF7B}"/>
                  </a:ext>
                </a:extLst>
              </p:cNvPr>
              <p:cNvCxnSpPr/>
              <p:nvPr/>
            </p:nvCxnSpPr>
            <p:spPr>
              <a:xfrm>
                <a:off x="6096000"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AB5DC21-B6BD-402B-B7ED-9C926209DD3A}"/>
                  </a:ext>
                </a:extLst>
              </p:cNvPr>
              <p:cNvCxnSpPr/>
              <p:nvPr/>
            </p:nvCxnSpPr>
            <p:spPr>
              <a:xfrm>
                <a:off x="6096000"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86920A6-BE40-4448-81FC-6ABC1D357296}"/>
                  </a:ext>
                </a:extLst>
              </p:cNvPr>
              <p:cNvCxnSpPr/>
              <p:nvPr/>
            </p:nvCxnSpPr>
            <p:spPr>
              <a:xfrm>
                <a:off x="6096000"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70DF7A2-5807-475F-BCE8-C0CA0538CCE6}"/>
                  </a:ext>
                </a:extLst>
              </p:cNvPr>
              <p:cNvCxnSpPr/>
              <p:nvPr/>
            </p:nvCxnSpPr>
            <p:spPr>
              <a:xfrm>
                <a:off x="6096000"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8DD1935-805A-4E8F-A9F0-E967DDB71CDA}"/>
                  </a:ext>
                </a:extLst>
              </p:cNvPr>
              <p:cNvCxnSpPr/>
              <p:nvPr/>
            </p:nvCxnSpPr>
            <p:spPr>
              <a:xfrm>
                <a:off x="6096000"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7CC0789-2027-4BEF-BD18-8F384F84F1F0}"/>
                  </a:ext>
                </a:extLst>
              </p:cNvPr>
              <p:cNvCxnSpPr/>
              <p:nvPr/>
            </p:nvCxnSpPr>
            <p:spPr>
              <a:xfrm>
                <a:off x="6096000"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F7721ABE-F09F-459F-A166-85F38B37331D}"/>
                </a:ext>
              </a:extLst>
            </p:cNvPr>
            <p:cNvGrpSpPr/>
            <p:nvPr/>
          </p:nvGrpSpPr>
          <p:grpSpPr>
            <a:xfrm>
              <a:off x="4744571" y="3183777"/>
              <a:ext cx="2014072" cy="762000"/>
              <a:chOff x="7140389" y="3186953"/>
              <a:chExt cx="1044389" cy="762000"/>
            </a:xfrm>
          </p:grpSpPr>
          <p:cxnSp>
            <p:nvCxnSpPr>
              <p:cNvPr id="72" name="Straight Arrow Connector 71">
                <a:extLst>
                  <a:ext uri="{FF2B5EF4-FFF2-40B4-BE49-F238E27FC236}">
                    <a16:creationId xmlns:a16="http://schemas.microsoft.com/office/drawing/2014/main" id="{54533331-890B-4221-9BE4-14448251E2A9}"/>
                  </a:ext>
                </a:extLst>
              </p:cNvPr>
              <p:cNvCxnSpPr>
                <a:cxnSpLocks/>
              </p:cNvCxnSpPr>
              <p:nvPr/>
            </p:nvCxnSpPr>
            <p:spPr>
              <a:xfrm>
                <a:off x="7140389"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73D30A3-CBDC-488F-9EDF-ADF812D7DF31}"/>
                  </a:ext>
                </a:extLst>
              </p:cNvPr>
              <p:cNvCxnSpPr>
                <a:cxnSpLocks/>
              </p:cNvCxnSpPr>
              <p:nvPr/>
            </p:nvCxnSpPr>
            <p:spPr>
              <a:xfrm>
                <a:off x="7140389"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D81508C-CE03-49D7-9863-29D662D0DCBB}"/>
                  </a:ext>
                </a:extLst>
              </p:cNvPr>
              <p:cNvCxnSpPr>
                <a:cxnSpLocks/>
              </p:cNvCxnSpPr>
              <p:nvPr/>
            </p:nvCxnSpPr>
            <p:spPr>
              <a:xfrm>
                <a:off x="7140389"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5593FBA-0BE6-44FC-8D59-2553EC4F4B5B}"/>
                  </a:ext>
                </a:extLst>
              </p:cNvPr>
              <p:cNvCxnSpPr>
                <a:cxnSpLocks/>
              </p:cNvCxnSpPr>
              <p:nvPr/>
            </p:nvCxnSpPr>
            <p:spPr>
              <a:xfrm>
                <a:off x="7140389"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1B3499B-9E7B-4F95-A296-EB522E28EE8E}"/>
                  </a:ext>
                </a:extLst>
              </p:cNvPr>
              <p:cNvCxnSpPr>
                <a:cxnSpLocks/>
              </p:cNvCxnSpPr>
              <p:nvPr/>
            </p:nvCxnSpPr>
            <p:spPr>
              <a:xfrm>
                <a:off x="7140389"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D6335E3-ED50-4863-B8F2-5883F90E4429}"/>
                  </a:ext>
                </a:extLst>
              </p:cNvPr>
              <p:cNvCxnSpPr>
                <a:cxnSpLocks/>
              </p:cNvCxnSpPr>
              <p:nvPr/>
            </p:nvCxnSpPr>
            <p:spPr>
              <a:xfrm>
                <a:off x="7140389"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5AB3451-1643-43B6-A4ED-A133157B923A}"/>
                </a:ext>
              </a:extLst>
            </p:cNvPr>
            <p:cNvGrpSpPr/>
            <p:nvPr/>
          </p:nvGrpSpPr>
          <p:grpSpPr>
            <a:xfrm>
              <a:off x="6896846" y="3191412"/>
              <a:ext cx="1044389" cy="762000"/>
              <a:chOff x="6096000" y="3186953"/>
              <a:chExt cx="1044389" cy="762000"/>
            </a:xfrm>
          </p:grpSpPr>
          <p:cxnSp>
            <p:nvCxnSpPr>
              <p:cNvPr id="66" name="Straight Arrow Connector 65">
                <a:extLst>
                  <a:ext uri="{FF2B5EF4-FFF2-40B4-BE49-F238E27FC236}">
                    <a16:creationId xmlns:a16="http://schemas.microsoft.com/office/drawing/2014/main" id="{F1A53D98-D014-40CD-9FB3-E92D22F276FE}"/>
                  </a:ext>
                </a:extLst>
              </p:cNvPr>
              <p:cNvCxnSpPr/>
              <p:nvPr/>
            </p:nvCxnSpPr>
            <p:spPr>
              <a:xfrm>
                <a:off x="6096000"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439C84A-B7F0-4FC4-A1E6-9CE7C796513E}"/>
                  </a:ext>
                </a:extLst>
              </p:cNvPr>
              <p:cNvCxnSpPr/>
              <p:nvPr/>
            </p:nvCxnSpPr>
            <p:spPr>
              <a:xfrm>
                <a:off x="6096000"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F35A77-947D-4CD8-A7F7-F87A9091F742}"/>
                  </a:ext>
                </a:extLst>
              </p:cNvPr>
              <p:cNvCxnSpPr/>
              <p:nvPr/>
            </p:nvCxnSpPr>
            <p:spPr>
              <a:xfrm>
                <a:off x="6096000"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A6ACC92-D973-451E-B097-177C3C89D1FF}"/>
                  </a:ext>
                </a:extLst>
              </p:cNvPr>
              <p:cNvCxnSpPr/>
              <p:nvPr/>
            </p:nvCxnSpPr>
            <p:spPr>
              <a:xfrm>
                <a:off x="6096000"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CD8C736-6C46-49FB-A97C-567189166F53}"/>
                  </a:ext>
                </a:extLst>
              </p:cNvPr>
              <p:cNvCxnSpPr/>
              <p:nvPr/>
            </p:nvCxnSpPr>
            <p:spPr>
              <a:xfrm>
                <a:off x="6096000"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129297-70F6-4FA2-B2AB-FF25633162B3}"/>
                  </a:ext>
                </a:extLst>
              </p:cNvPr>
              <p:cNvCxnSpPr/>
              <p:nvPr/>
            </p:nvCxnSpPr>
            <p:spPr>
              <a:xfrm>
                <a:off x="6096000"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AA9F83B6-7779-4A08-B7C3-BF21E12E14E7}"/>
                </a:ext>
              </a:extLst>
            </p:cNvPr>
            <p:cNvSpPr txBox="1"/>
            <p:nvPr/>
          </p:nvSpPr>
          <p:spPr>
            <a:xfrm>
              <a:off x="2304053" y="2341112"/>
              <a:ext cx="2471194" cy="461665"/>
            </a:xfrm>
            <a:prstGeom prst="rect">
              <a:avLst/>
            </a:prstGeom>
            <a:noFill/>
          </p:spPr>
          <p:txBody>
            <a:bodyPr wrap="square" rtlCol="0">
              <a:spAutoFit/>
            </a:bodyPr>
            <a:lstStyle/>
            <a:p>
              <a:pPr algn="ctr"/>
              <a:r>
                <a:rPr lang="en-IN" sz="2400" dirty="0">
                  <a:solidFill>
                    <a:schemeClr val="tx2"/>
                  </a:solidFill>
                </a:rPr>
                <a:t>Velocity </a:t>
              </a:r>
              <a:r>
                <a:rPr lang="en-IN" sz="2400" i="1" dirty="0">
                  <a:solidFill>
                    <a:schemeClr val="tx2"/>
                  </a:solidFill>
                </a:rPr>
                <a:t>c</a:t>
              </a:r>
              <a:endParaRPr lang="en-US" sz="2400" i="1" dirty="0">
                <a:solidFill>
                  <a:schemeClr val="tx2"/>
                </a:solidFill>
              </a:endParaRPr>
            </a:p>
          </p:txBody>
        </p:sp>
        <p:sp>
          <p:nvSpPr>
            <p:cNvPr id="64" name="TextBox 63">
              <a:extLst>
                <a:ext uri="{FF2B5EF4-FFF2-40B4-BE49-F238E27FC236}">
                  <a16:creationId xmlns:a16="http://schemas.microsoft.com/office/drawing/2014/main" id="{FE2AC797-69E8-40E4-92F5-B0685AC96FEB}"/>
                </a:ext>
              </a:extLst>
            </p:cNvPr>
            <p:cNvSpPr txBox="1"/>
            <p:nvPr/>
          </p:nvSpPr>
          <p:spPr>
            <a:xfrm>
              <a:off x="6599550" y="2343098"/>
              <a:ext cx="2471194" cy="461665"/>
            </a:xfrm>
            <a:prstGeom prst="rect">
              <a:avLst/>
            </a:prstGeom>
            <a:noFill/>
          </p:spPr>
          <p:txBody>
            <a:bodyPr wrap="square" rtlCol="0">
              <a:spAutoFit/>
            </a:bodyPr>
            <a:lstStyle/>
            <a:p>
              <a:pPr algn="ctr"/>
              <a:r>
                <a:rPr lang="en-IN" sz="2400" dirty="0">
                  <a:solidFill>
                    <a:schemeClr val="tx2"/>
                  </a:solidFill>
                </a:rPr>
                <a:t>Velocity </a:t>
              </a:r>
              <a:r>
                <a:rPr lang="en-IN" sz="2400" i="1" dirty="0">
                  <a:solidFill>
                    <a:schemeClr val="tx2"/>
                  </a:solidFill>
                </a:rPr>
                <a:t>c</a:t>
              </a:r>
              <a:endParaRPr lang="en-US" sz="2400" i="1" dirty="0">
                <a:solidFill>
                  <a:schemeClr val="tx2"/>
                </a:solidFill>
              </a:endParaRPr>
            </a:p>
          </p:txBody>
        </p:sp>
        <p:sp>
          <p:nvSpPr>
            <p:cNvPr id="65" name="TextBox 64">
              <a:extLst>
                <a:ext uri="{FF2B5EF4-FFF2-40B4-BE49-F238E27FC236}">
                  <a16:creationId xmlns:a16="http://schemas.microsoft.com/office/drawing/2014/main" id="{88597769-CA58-41CA-8E01-8E934A73EF77}"/>
                </a:ext>
              </a:extLst>
            </p:cNvPr>
            <p:cNvSpPr txBox="1"/>
            <p:nvPr/>
          </p:nvSpPr>
          <p:spPr>
            <a:xfrm>
              <a:off x="4935052" y="2343345"/>
              <a:ext cx="1703306" cy="461665"/>
            </a:xfrm>
            <a:prstGeom prst="rect">
              <a:avLst/>
            </a:prstGeom>
            <a:noFill/>
          </p:spPr>
          <p:txBody>
            <a:bodyPr wrap="square" rtlCol="0">
              <a:spAutoFit/>
            </a:bodyPr>
            <a:lstStyle/>
            <a:p>
              <a:pPr algn="ctr"/>
              <a:r>
                <a:rPr lang="en-IN" sz="2400" dirty="0">
                  <a:solidFill>
                    <a:schemeClr val="bg1"/>
                  </a:solidFill>
                  <a:effectLst/>
                </a:rPr>
                <a:t>Velocity </a:t>
              </a:r>
              <a:r>
                <a:rPr lang="en-IN" sz="2400" i="1" dirty="0">
                  <a:solidFill>
                    <a:schemeClr val="bg1"/>
                  </a:solidFill>
                  <a:effectLst/>
                </a:rPr>
                <a:t>v</a:t>
              </a:r>
              <a:endParaRPr lang="en-US" sz="2400" i="1" dirty="0">
                <a:solidFill>
                  <a:schemeClr val="bg1"/>
                </a:solidFill>
                <a:effectLst/>
              </a:endParaRPr>
            </a:p>
          </p:txBody>
        </p:sp>
      </p:grpSp>
      <p:sp>
        <p:nvSpPr>
          <p:cNvPr id="47" name="Rectangle 46">
            <a:extLst>
              <a:ext uri="{FF2B5EF4-FFF2-40B4-BE49-F238E27FC236}">
                <a16:creationId xmlns:a16="http://schemas.microsoft.com/office/drawing/2014/main" id="{E58F5353-181A-48BC-B390-D30265F4474B}"/>
              </a:ext>
            </a:extLst>
          </p:cNvPr>
          <p:cNvSpPr/>
          <p:nvPr/>
        </p:nvSpPr>
        <p:spPr>
          <a:xfrm>
            <a:off x="6221046" y="953477"/>
            <a:ext cx="1164492" cy="143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223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ypicalFonts">
      <a:majorFont>
        <a:latin typeface="Lucida Bright"/>
        <a:ea typeface=""/>
        <a:cs typeface=""/>
      </a:majorFont>
      <a:minorFont>
        <a:latin typeface="Lucida Br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47144</TotalTime>
  <Words>6328</Words>
  <Application>Microsoft Office PowerPoint</Application>
  <PresentationFormat>Widescreen</PresentationFormat>
  <Paragraphs>968</Paragraphs>
  <Slides>101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Calibri</vt:lpstr>
      <vt:lpstr>Cambria Math</vt:lpstr>
      <vt:lpstr>Georgia</vt:lpstr>
      <vt:lpstr>Lucida Bright</vt:lpstr>
      <vt:lpstr>Wingdings</vt:lpstr>
      <vt:lpstr>Office Theme</vt:lpstr>
      <vt:lpstr>LiquID: A Wireless Liquid IDentifier</vt:lpstr>
      <vt:lpstr>PowerPoint Presentation</vt:lpstr>
      <vt:lpstr>PowerPoint Presentation</vt:lpstr>
      <vt:lpstr>PowerPoint Presentation</vt:lpstr>
      <vt:lpstr>PowerPoint Presentation</vt:lpstr>
      <vt:lpstr>Existing Solutions</vt:lpstr>
      <vt:lpstr>Existing Solutions</vt:lpstr>
      <vt:lpstr>Benefits of LiquID</vt:lpstr>
      <vt:lpstr>PowerPoint Presentation</vt:lpstr>
      <vt:lpstr>Application 1: Airport Security</vt:lpstr>
      <vt:lpstr>Application 2: Water Adulteration </vt:lpstr>
      <vt:lpstr>Application 3: Calorie Cup</vt:lpstr>
      <vt:lpstr>PowerPoint Presentation</vt:lpstr>
      <vt:lpstr>Key Properties of Liquid</vt:lpstr>
      <vt:lpstr>Key Properties of Liquid</vt:lpstr>
      <vt:lpstr>Key Properties of Liquids</vt:lpstr>
      <vt:lpstr>Attenuation Factor</vt:lpstr>
      <vt:lpstr>Refractive Index = sinα/sinβ</vt:lpstr>
      <vt:lpstr>Refractive Index = sinα/sinβ = c/v </vt:lpstr>
      <vt:lpstr>Refractive Index = sinα/sinβ = c/v </vt:lpstr>
      <vt:lpstr>PowerPoint Presentation</vt:lpstr>
      <vt:lpstr>Wireless Localization</vt:lpstr>
      <vt:lpstr>Time of Flight</vt:lpstr>
      <vt:lpstr>Time of Flight</vt:lpstr>
      <vt:lpstr>ToF gives Refractive Index</vt:lpstr>
      <vt:lpstr>Current State-of-the-art</vt:lpstr>
      <vt:lpstr>PowerPoint Presentation</vt:lpstr>
      <vt:lpstr>State-of-the-art is insufficient</vt:lpstr>
      <vt:lpstr>PowerPoint Presentation</vt:lpstr>
      <vt:lpstr>Our Contributions</vt:lpstr>
      <vt:lpstr>Channel Impulse Response</vt:lpstr>
      <vt:lpstr>Channel Impulse Response</vt:lpstr>
      <vt:lpstr>Channel Impulse Response</vt:lpstr>
      <vt:lpstr>CIR with Liquid</vt:lpstr>
      <vt:lpstr>Double Differencing – Relative ToF </vt:lpstr>
      <vt:lpstr>Double Differencing – Relative ToF </vt:lpstr>
      <vt:lpstr>CIR – Phase Information</vt:lpstr>
      <vt:lpstr>Phase to the rescue</vt:lpstr>
      <vt:lpstr>Double Differencing – Phase </vt:lpstr>
      <vt:lpstr>Double Differencing – Phase </vt:lpstr>
      <vt:lpstr>Phase Wraps</vt:lpstr>
      <vt:lpstr>Double Differencing –ToF </vt:lpstr>
      <vt:lpstr>Improvements using Phase</vt:lpstr>
      <vt:lpstr>Improvements using Phase</vt:lpstr>
      <vt:lpstr>Key Properties of Liquids</vt:lpstr>
      <vt:lpstr>Estimating Attenuation</vt:lpstr>
      <vt:lpstr>Key Properties of Liquids</vt:lpstr>
      <vt:lpstr>PowerPoint Presentation</vt:lpstr>
      <vt:lpstr>Experimental Setup</vt:lpstr>
      <vt:lpstr>Baseline: Vector Network Analyzer</vt:lpstr>
      <vt:lpstr>Results – Permittivity</vt:lpstr>
      <vt:lpstr>Results – Identification </vt:lpstr>
      <vt:lpstr>Limitations and Future work</vt:lpstr>
      <vt:lpstr>Conclusion</vt:lpstr>
      <vt:lpstr>Thank You</vt:lpstr>
      <vt:lpstr>End of Presentation</vt:lpstr>
      <vt:lpstr>Backup Slides</vt:lpstr>
      <vt:lpstr>Discrete CIR to interpolated</vt:lpstr>
      <vt:lpstr>Impedance Mismatch in Liquids</vt:lpstr>
      <vt:lpstr>Container Compensation</vt:lpstr>
      <vt:lpstr>Diffraction Problems</vt:lpstr>
      <vt:lpstr>Extreme Conductivity</vt:lpstr>
      <vt:lpstr>Tagscan</vt:lpstr>
      <vt:lpstr>Tagscan (cont…)</vt:lpstr>
      <vt:lpstr>Permittivity from RI and AF</vt:lpstr>
      <vt:lpstr>End of backup slides</vt:lpstr>
      <vt:lpstr>Estimating Attenuation</vt:lpstr>
      <vt:lpstr>Estimating Attenuation</vt:lpstr>
      <vt:lpstr>Double Differencing – RSSI </vt:lpstr>
      <vt:lpstr>Estimating Attenuation</vt:lpstr>
      <vt:lpstr>Estimating Attenuation</vt:lpstr>
      <vt:lpstr>Existing Solutions – [Deprecated]</vt:lpstr>
      <vt:lpstr>State-of-the-Art is Insufficient</vt:lpstr>
      <vt:lpstr>Introducing a Wired Path</vt:lpstr>
      <vt:lpstr>Existing Solutions</vt:lpstr>
      <vt:lpstr>Food Quality Assurance</vt:lpstr>
      <vt:lpstr>Refractive Indices at 4GHz</vt:lpstr>
      <vt:lpstr>Existing Solutions</vt:lpstr>
      <vt:lpstr>Existing Solutions</vt:lpstr>
      <vt:lpstr>Existing Solutions</vt:lpstr>
      <vt:lpstr>Existing Solutions</vt:lpstr>
      <vt:lpstr>A function of Permittivity</vt:lpstr>
      <vt:lpstr>Airport Security</vt:lpstr>
      <vt:lpstr>Refractive Index – Snell’s Law?</vt:lpstr>
      <vt:lpstr>So near, yet so far!</vt:lpstr>
      <vt:lpstr>Opportunity</vt:lpstr>
      <vt:lpstr>Key Properties of Liquid</vt:lpstr>
      <vt:lpstr>Refractive Index – Snell’s Law?</vt:lpstr>
      <vt:lpstr>Attenuation Factor</vt:lpstr>
      <vt:lpstr>ToF gives Refractive Index</vt:lpstr>
      <vt:lpstr>So near, yet so far!</vt:lpstr>
      <vt:lpstr>Our Contributions</vt:lpstr>
      <vt:lpstr>Limitations and Future Work</vt:lpstr>
      <vt:lpstr>Conclusion</vt:lpstr>
      <vt:lpstr>Key Properties of Liquid</vt:lpstr>
      <vt:lpstr>Refractive Indices at 4GHz</vt:lpstr>
      <vt:lpstr>So near, yet so far!</vt:lpstr>
      <vt:lpstr>Refractive Index</vt:lpstr>
      <vt:lpstr>Refractive Index</vt:lpstr>
      <vt:lpstr>Refractive Index</vt:lpstr>
      <vt:lpstr>Results – Identification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LiquID: A Wireless Liquid Identifier</dc:title>
  <dc:creator>Ashutosh Dhekne</dc:creator>
  <cp:lastModifiedBy>Ashutosh Dhekne</cp:lastModifiedBy>
  <cp:revision>628</cp:revision>
  <cp:lastPrinted>2018-06-03T01:05:48Z</cp:lastPrinted>
  <dcterms:created xsi:type="dcterms:W3CDTF">2018-03-23T20:31:14Z</dcterms:created>
  <dcterms:modified xsi:type="dcterms:W3CDTF">2018-06-14T09:57:30Z</dcterms:modified>
</cp:coreProperties>
</file>